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474" r:id="rId112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刘付观生" initials="刘付观生" lastIdx="3" clrIdx="0"/>
  <p:cmAuthor id="1" name="liufuguansheng" initials="liufu" lastIdx="1" clrIdx="1"/>
  <p:cmAuthor id="2" name="作者" initials="A" lastIdx="0" clrIdx="1"/>
  <p:cmAuthor id="3" name="ITC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7" Type="http://schemas.openxmlformats.org/officeDocument/2006/relationships/commentAuthors" Target="commentAuthors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notesMaster" Target="notesMasters/notesMaster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9D0FD-6CBA-4812-B7D3-AE2EE11F0D2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800600" y="297180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9555" y="2304364"/>
            <a:ext cx="7612888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140448"/>
            <a:ext cx="11810999" cy="6095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56031" y="131063"/>
            <a:ext cx="353695" cy="515620"/>
          </a:xfrm>
          <a:custGeom>
            <a:avLst/>
            <a:gdLst/>
            <a:ahLst/>
            <a:cxnLst/>
            <a:rect l="l" t="t" r="r" b="b"/>
            <a:pathLst>
              <a:path w="353695" h="515620">
                <a:moveTo>
                  <a:pt x="353568" y="0"/>
                </a:moveTo>
                <a:lnTo>
                  <a:pt x="210769" y="0"/>
                </a:lnTo>
                <a:lnTo>
                  <a:pt x="0" y="515111"/>
                </a:lnTo>
                <a:lnTo>
                  <a:pt x="142798" y="515111"/>
                </a:lnTo>
                <a:lnTo>
                  <a:pt x="353568" y="0"/>
                </a:lnTo>
                <a:close/>
              </a:path>
            </a:pathLst>
          </a:custGeom>
          <a:solidFill>
            <a:srgbClr val="FFB7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9976" y="2582036"/>
            <a:ext cx="5972047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050" y="2291079"/>
            <a:ext cx="11000105" cy="3351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1.png"/><Relationship Id="rId1" Type="http://schemas.openxmlformats.org/officeDocument/2006/relationships/image" Target="../media/image5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2.png"/><Relationship Id="rId1" Type="http://schemas.openxmlformats.org/officeDocument/2006/relationships/image" Target="../media/image51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3.jpeg"/><Relationship Id="rId1" Type="http://schemas.openxmlformats.org/officeDocument/2006/relationships/image" Target="../media/image51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5.jpeg"/><Relationship Id="rId2" Type="http://schemas.openxmlformats.org/officeDocument/2006/relationships/image" Target="../media/image524.jpeg"/><Relationship Id="rId1" Type="http://schemas.openxmlformats.org/officeDocument/2006/relationships/image" Target="../media/image512.png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0.jpeg"/><Relationship Id="rId5" Type="http://schemas.openxmlformats.org/officeDocument/2006/relationships/image" Target="../media/image529.jpeg"/><Relationship Id="rId4" Type="http://schemas.openxmlformats.org/officeDocument/2006/relationships/image" Target="../media/image525.jpeg"/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image" Target="../media/image52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9.png"/><Relationship Id="rId6" Type="http://schemas.openxmlformats.org/officeDocument/2006/relationships/image" Target="../media/image532.jpeg"/><Relationship Id="rId5" Type="http://schemas.openxmlformats.org/officeDocument/2006/relationships/image" Target="../media/image530.jpeg"/><Relationship Id="rId4" Type="http://schemas.openxmlformats.org/officeDocument/2006/relationships/image" Target="../media/image531.jpeg"/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image" Target="../media/image52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6.jpeg"/><Relationship Id="rId2" Type="http://schemas.openxmlformats.org/officeDocument/2006/relationships/image" Target="../media/image535.png"/><Relationship Id="rId1" Type="http://schemas.openxmlformats.org/officeDocument/2006/relationships/image" Target="../media/image5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84.png"/><Relationship Id="rId32" Type="http://schemas.openxmlformats.org/officeDocument/2006/relationships/image" Target="../media/image83.png"/><Relationship Id="rId31" Type="http://schemas.openxmlformats.org/officeDocument/2006/relationships/image" Target="../media/image82.jpeg"/><Relationship Id="rId30" Type="http://schemas.openxmlformats.org/officeDocument/2006/relationships/image" Target="../media/image81.png"/><Relationship Id="rId3" Type="http://schemas.openxmlformats.org/officeDocument/2006/relationships/image" Target="../media/image54.jpeg"/><Relationship Id="rId29" Type="http://schemas.openxmlformats.org/officeDocument/2006/relationships/image" Target="../media/image80.png"/><Relationship Id="rId28" Type="http://schemas.openxmlformats.org/officeDocument/2006/relationships/image" Target="../media/image79.png"/><Relationship Id="rId27" Type="http://schemas.openxmlformats.org/officeDocument/2006/relationships/image" Target="../media/image78.png"/><Relationship Id="rId26" Type="http://schemas.openxmlformats.org/officeDocument/2006/relationships/image" Target="../media/image77.jpeg"/><Relationship Id="rId25" Type="http://schemas.openxmlformats.org/officeDocument/2006/relationships/image" Target="../media/image76.png"/><Relationship Id="rId24" Type="http://schemas.openxmlformats.org/officeDocument/2006/relationships/image" Target="../media/image75.jpeg"/><Relationship Id="rId23" Type="http://schemas.openxmlformats.org/officeDocument/2006/relationships/image" Target="../media/image74.png"/><Relationship Id="rId22" Type="http://schemas.openxmlformats.org/officeDocument/2006/relationships/image" Target="../media/image73.jpeg"/><Relationship Id="rId21" Type="http://schemas.openxmlformats.org/officeDocument/2006/relationships/image" Target="../media/image72.jpeg"/><Relationship Id="rId20" Type="http://schemas.openxmlformats.org/officeDocument/2006/relationships/image" Target="../media/image71.png"/><Relationship Id="rId2" Type="http://schemas.openxmlformats.org/officeDocument/2006/relationships/image" Target="../media/image53.png"/><Relationship Id="rId19" Type="http://schemas.openxmlformats.org/officeDocument/2006/relationships/image" Target="../media/image70.png"/><Relationship Id="rId18" Type="http://schemas.openxmlformats.org/officeDocument/2006/relationships/image" Target="../media/image69.png"/><Relationship Id="rId17" Type="http://schemas.openxmlformats.org/officeDocument/2006/relationships/image" Target="../media/image68.png"/><Relationship Id="rId16" Type="http://schemas.openxmlformats.org/officeDocument/2006/relationships/image" Target="../media/image67.png"/><Relationship Id="rId15" Type="http://schemas.openxmlformats.org/officeDocument/2006/relationships/image" Target="../media/image66.png"/><Relationship Id="rId14" Type="http://schemas.openxmlformats.org/officeDocument/2006/relationships/image" Target="../media/image65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Relationship Id="rId3" Type="http://schemas.openxmlformats.org/officeDocument/2006/relationships/image" Target="../media/image94.jpe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9" Type="http://schemas.openxmlformats.org/officeDocument/2006/relationships/image" Target="../media/image110.jpe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jpe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27.png"/><Relationship Id="rId1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50.png"/><Relationship Id="rId21" Type="http://schemas.openxmlformats.org/officeDocument/2006/relationships/image" Target="../media/image149.png"/><Relationship Id="rId20" Type="http://schemas.openxmlformats.org/officeDocument/2006/relationships/image" Target="../media/image148.png"/><Relationship Id="rId2" Type="http://schemas.openxmlformats.org/officeDocument/2006/relationships/image" Target="../media/image130.png"/><Relationship Id="rId19" Type="http://schemas.openxmlformats.org/officeDocument/2006/relationships/image" Target="../media/image147.png"/><Relationship Id="rId18" Type="http://schemas.openxmlformats.org/officeDocument/2006/relationships/image" Target="../media/image146.png"/><Relationship Id="rId17" Type="http://schemas.openxmlformats.org/officeDocument/2006/relationships/image" Target="../media/image145.png"/><Relationship Id="rId16" Type="http://schemas.openxmlformats.org/officeDocument/2006/relationships/image" Target="../media/image144.png"/><Relationship Id="rId15" Type="http://schemas.openxmlformats.org/officeDocument/2006/relationships/image" Target="../media/image143.png"/><Relationship Id="rId14" Type="http://schemas.openxmlformats.org/officeDocument/2006/relationships/image" Target="../media/image142.png"/><Relationship Id="rId13" Type="http://schemas.openxmlformats.org/officeDocument/2006/relationships/image" Target="../media/image141.png"/><Relationship Id="rId12" Type="http://schemas.openxmlformats.org/officeDocument/2006/relationships/image" Target="../media/image140.png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jpe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9.jpeg"/><Relationship Id="rId1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207.png"/><Relationship Id="rId47" Type="http://schemas.openxmlformats.org/officeDocument/2006/relationships/image" Target="../media/image206.png"/><Relationship Id="rId46" Type="http://schemas.openxmlformats.org/officeDocument/2006/relationships/image" Target="../media/image205.png"/><Relationship Id="rId45" Type="http://schemas.openxmlformats.org/officeDocument/2006/relationships/image" Target="../media/image204.png"/><Relationship Id="rId44" Type="http://schemas.openxmlformats.org/officeDocument/2006/relationships/image" Target="../media/image203.png"/><Relationship Id="rId43" Type="http://schemas.openxmlformats.org/officeDocument/2006/relationships/image" Target="../media/image202.png"/><Relationship Id="rId42" Type="http://schemas.openxmlformats.org/officeDocument/2006/relationships/image" Target="../media/image201.png"/><Relationship Id="rId41" Type="http://schemas.openxmlformats.org/officeDocument/2006/relationships/image" Target="../media/image200.png"/><Relationship Id="rId40" Type="http://schemas.openxmlformats.org/officeDocument/2006/relationships/image" Target="../media/image199.png"/><Relationship Id="rId4" Type="http://schemas.openxmlformats.org/officeDocument/2006/relationships/image" Target="../media/image163.png"/><Relationship Id="rId39" Type="http://schemas.openxmlformats.org/officeDocument/2006/relationships/image" Target="../media/image198.png"/><Relationship Id="rId38" Type="http://schemas.openxmlformats.org/officeDocument/2006/relationships/image" Target="../media/image197.png"/><Relationship Id="rId37" Type="http://schemas.openxmlformats.org/officeDocument/2006/relationships/image" Target="../media/image196.png"/><Relationship Id="rId36" Type="http://schemas.openxmlformats.org/officeDocument/2006/relationships/image" Target="../media/image195.png"/><Relationship Id="rId35" Type="http://schemas.openxmlformats.org/officeDocument/2006/relationships/image" Target="../media/image194.png"/><Relationship Id="rId34" Type="http://schemas.openxmlformats.org/officeDocument/2006/relationships/image" Target="../media/image193.png"/><Relationship Id="rId33" Type="http://schemas.openxmlformats.org/officeDocument/2006/relationships/image" Target="../media/image192.png"/><Relationship Id="rId32" Type="http://schemas.openxmlformats.org/officeDocument/2006/relationships/image" Target="../media/image191.png"/><Relationship Id="rId31" Type="http://schemas.openxmlformats.org/officeDocument/2006/relationships/image" Target="../media/image190.png"/><Relationship Id="rId30" Type="http://schemas.openxmlformats.org/officeDocument/2006/relationships/image" Target="../media/image189.png"/><Relationship Id="rId3" Type="http://schemas.openxmlformats.org/officeDocument/2006/relationships/image" Target="../media/image162.png"/><Relationship Id="rId29" Type="http://schemas.openxmlformats.org/officeDocument/2006/relationships/image" Target="../media/image188.png"/><Relationship Id="rId28" Type="http://schemas.openxmlformats.org/officeDocument/2006/relationships/image" Target="../media/image187.png"/><Relationship Id="rId27" Type="http://schemas.openxmlformats.org/officeDocument/2006/relationships/image" Target="../media/image186.png"/><Relationship Id="rId26" Type="http://schemas.openxmlformats.org/officeDocument/2006/relationships/image" Target="../media/image185.png"/><Relationship Id="rId25" Type="http://schemas.openxmlformats.org/officeDocument/2006/relationships/image" Target="../media/image184.png"/><Relationship Id="rId24" Type="http://schemas.openxmlformats.org/officeDocument/2006/relationships/image" Target="../media/image183.png"/><Relationship Id="rId23" Type="http://schemas.openxmlformats.org/officeDocument/2006/relationships/image" Target="../media/image182.png"/><Relationship Id="rId22" Type="http://schemas.openxmlformats.org/officeDocument/2006/relationships/image" Target="../media/image181.png"/><Relationship Id="rId21" Type="http://schemas.openxmlformats.org/officeDocument/2006/relationships/image" Target="../media/image180.png"/><Relationship Id="rId20" Type="http://schemas.openxmlformats.org/officeDocument/2006/relationships/image" Target="../media/image179.jpeg"/><Relationship Id="rId2" Type="http://schemas.openxmlformats.org/officeDocument/2006/relationships/image" Target="../media/image161.png"/><Relationship Id="rId19" Type="http://schemas.openxmlformats.org/officeDocument/2006/relationships/image" Target="../media/image178.png"/><Relationship Id="rId18" Type="http://schemas.openxmlformats.org/officeDocument/2006/relationships/image" Target="../media/image177.jpeg"/><Relationship Id="rId17" Type="http://schemas.openxmlformats.org/officeDocument/2006/relationships/image" Target="../media/image176.png"/><Relationship Id="rId16" Type="http://schemas.openxmlformats.org/officeDocument/2006/relationships/image" Target="../media/image175.jpeg"/><Relationship Id="rId15" Type="http://schemas.openxmlformats.org/officeDocument/2006/relationships/image" Target="../media/image174.png"/><Relationship Id="rId14" Type="http://schemas.openxmlformats.org/officeDocument/2006/relationships/image" Target="../media/image173.png"/><Relationship Id="rId13" Type="http://schemas.openxmlformats.org/officeDocument/2006/relationships/image" Target="../media/image172.png"/><Relationship Id="rId12" Type="http://schemas.openxmlformats.org/officeDocument/2006/relationships/image" Target="../media/image171.png"/><Relationship Id="rId11" Type="http://schemas.openxmlformats.org/officeDocument/2006/relationships/image" Target="../media/image170.png"/><Relationship Id="rId10" Type="http://schemas.openxmlformats.org/officeDocument/2006/relationships/image" Target="../media/image169.png"/><Relationship Id="rId1" Type="http://schemas.openxmlformats.org/officeDocument/2006/relationships/image" Target="../media/image160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jpeg"/><Relationship Id="rId8" Type="http://schemas.openxmlformats.org/officeDocument/2006/relationships/image" Target="../media/image215.png"/><Relationship Id="rId7" Type="http://schemas.openxmlformats.org/officeDocument/2006/relationships/image" Target="../media/image214.png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8.jpeg"/><Relationship Id="rId10" Type="http://schemas.openxmlformats.org/officeDocument/2006/relationships/image" Target="../media/image217.png"/><Relationship Id="rId1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5.png"/><Relationship Id="rId7" Type="http://schemas.openxmlformats.org/officeDocument/2006/relationships/hyperlink" Target="https://fmi-standard.org/tools" TargetMode="Externa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8" Type="http://schemas.openxmlformats.org/officeDocument/2006/relationships/image" Target="../media/image236.png"/><Relationship Id="rId7" Type="http://schemas.openxmlformats.org/officeDocument/2006/relationships/image" Target="../media/image235.png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2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3.jpeg"/><Relationship Id="rId5" Type="http://schemas.openxmlformats.org/officeDocument/2006/relationships/image" Target="../media/image242.png"/><Relationship Id="rId4" Type="http://schemas.openxmlformats.org/officeDocument/2006/relationships/image" Target="../media/image241.jpeg"/><Relationship Id="rId3" Type="http://schemas.openxmlformats.org/officeDocument/2006/relationships/image" Target="../media/image240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264.jpeg"/><Relationship Id="rId26" Type="http://schemas.openxmlformats.org/officeDocument/2006/relationships/image" Target="../media/image263.png"/><Relationship Id="rId25" Type="http://schemas.openxmlformats.org/officeDocument/2006/relationships/image" Target="../media/image262.jpeg"/><Relationship Id="rId24" Type="http://schemas.openxmlformats.org/officeDocument/2006/relationships/image" Target="../media/image261.png"/><Relationship Id="rId23" Type="http://schemas.openxmlformats.org/officeDocument/2006/relationships/image" Target="../media/image260.png"/><Relationship Id="rId22" Type="http://schemas.openxmlformats.org/officeDocument/2006/relationships/image" Target="../media/image259.png"/><Relationship Id="rId21" Type="http://schemas.openxmlformats.org/officeDocument/2006/relationships/image" Target="../media/image258.png"/><Relationship Id="rId20" Type="http://schemas.openxmlformats.org/officeDocument/2006/relationships/image" Target="../media/image257.png"/><Relationship Id="rId2" Type="http://schemas.openxmlformats.org/officeDocument/2006/relationships/image" Target="../media/image239.jpeg"/><Relationship Id="rId19" Type="http://schemas.openxmlformats.org/officeDocument/2006/relationships/image" Target="../media/image256.png"/><Relationship Id="rId18" Type="http://schemas.openxmlformats.org/officeDocument/2006/relationships/image" Target="../media/image255.png"/><Relationship Id="rId17" Type="http://schemas.openxmlformats.org/officeDocument/2006/relationships/image" Target="../media/image254.png"/><Relationship Id="rId16" Type="http://schemas.openxmlformats.org/officeDocument/2006/relationships/image" Target="../media/image253.png"/><Relationship Id="rId15" Type="http://schemas.openxmlformats.org/officeDocument/2006/relationships/image" Target="../media/image252.png"/><Relationship Id="rId14" Type="http://schemas.openxmlformats.org/officeDocument/2006/relationships/image" Target="../media/image251.png"/><Relationship Id="rId13" Type="http://schemas.openxmlformats.org/officeDocument/2006/relationships/image" Target="../media/image250.png"/><Relationship Id="rId12" Type="http://schemas.openxmlformats.org/officeDocument/2006/relationships/image" Target="../media/image249.png"/><Relationship Id="rId11" Type="http://schemas.openxmlformats.org/officeDocument/2006/relationships/image" Target="../media/image248.png"/><Relationship Id="rId10" Type="http://schemas.openxmlformats.org/officeDocument/2006/relationships/image" Target="../media/image247.png"/><Relationship Id="rId1" Type="http://schemas.openxmlformats.org/officeDocument/2006/relationships/image" Target="../media/image2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0.png"/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image" Target="../media/image26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" Type="http://schemas.openxmlformats.org/officeDocument/2006/relationships/image" Target="../media/image273.png"/><Relationship Id="rId2" Type="http://schemas.openxmlformats.org/officeDocument/2006/relationships/image" Target="../media/image272.jpeg"/><Relationship Id="rId1" Type="http://schemas.openxmlformats.org/officeDocument/2006/relationships/image" Target="../media/image27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image" Target="../media/image27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281.png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Relationship Id="rId3" Type="http://schemas.openxmlformats.org/officeDocument/2006/relationships/image" Target="../media/image94.jpe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9" Type="http://schemas.openxmlformats.org/officeDocument/2006/relationships/image" Target="../media/image110.jpe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jpe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jpeg"/><Relationship Id="rId4" Type="http://schemas.openxmlformats.org/officeDocument/2006/relationships/image" Target="../media/image285.png"/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image" Target="../media/image28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png"/><Relationship Id="rId8" Type="http://schemas.openxmlformats.org/officeDocument/2006/relationships/image" Target="../media/image294.png"/><Relationship Id="rId7" Type="http://schemas.openxmlformats.org/officeDocument/2006/relationships/image" Target="../media/image293.jpeg"/><Relationship Id="rId6" Type="http://schemas.openxmlformats.org/officeDocument/2006/relationships/image" Target="../media/image292.jpe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3" Type="http://schemas.openxmlformats.org/officeDocument/2006/relationships/image" Target="../media/image289.png"/><Relationship Id="rId2" Type="http://schemas.openxmlformats.org/officeDocument/2006/relationships/image" Target="../media/image288.jpe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03.jpeg"/><Relationship Id="rId16" Type="http://schemas.openxmlformats.org/officeDocument/2006/relationships/image" Target="../media/image302.png"/><Relationship Id="rId15" Type="http://schemas.openxmlformats.org/officeDocument/2006/relationships/image" Target="../media/image301.png"/><Relationship Id="rId14" Type="http://schemas.openxmlformats.org/officeDocument/2006/relationships/image" Target="../media/image300.png"/><Relationship Id="rId13" Type="http://schemas.openxmlformats.org/officeDocument/2006/relationships/image" Target="../media/image299.png"/><Relationship Id="rId12" Type="http://schemas.openxmlformats.org/officeDocument/2006/relationships/image" Target="../media/image298.png"/><Relationship Id="rId11" Type="http://schemas.openxmlformats.org/officeDocument/2006/relationships/image" Target="../media/image297.png"/><Relationship Id="rId10" Type="http://schemas.openxmlformats.org/officeDocument/2006/relationships/image" Target="../media/image296.png"/><Relationship Id="rId1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5.png"/><Relationship Id="rId1" Type="http://schemas.openxmlformats.org/officeDocument/2006/relationships/image" Target="../media/image30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jpeg"/><Relationship Id="rId8" Type="http://schemas.openxmlformats.org/officeDocument/2006/relationships/image" Target="../media/image215.png"/><Relationship Id="rId7" Type="http://schemas.openxmlformats.org/officeDocument/2006/relationships/image" Target="../media/image214.png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8.jpeg"/><Relationship Id="rId10" Type="http://schemas.openxmlformats.org/officeDocument/2006/relationships/image" Target="../media/image217.png"/><Relationship Id="rId1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9.jpeg"/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image" Target="../media/image31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4.png"/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2.jpeg"/><Relationship Id="rId7" Type="http://schemas.openxmlformats.org/officeDocument/2006/relationships/image" Target="../media/image331.png"/><Relationship Id="rId6" Type="http://schemas.openxmlformats.org/officeDocument/2006/relationships/image" Target="../media/image330.png"/><Relationship Id="rId5" Type="http://schemas.openxmlformats.org/officeDocument/2006/relationships/image" Target="../media/image329.jpeg"/><Relationship Id="rId4" Type="http://schemas.openxmlformats.org/officeDocument/2006/relationships/image" Target="../media/image328.png"/><Relationship Id="rId3" Type="http://schemas.openxmlformats.org/officeDocument/2006/relationships/image" Target="../media/image327.jpeg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5.jpeg"/><Relationship Id="rId2" Type="http://schemas.openxmlformats.org/officeDocument/2006/relationships/image" Target="../media/image334.jpeg"/><Relationship Id="rId1" Type="http://schemas.openxmlformats.org/officeDocument/2006/relationships/image" Target="../media/image333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40.jpeg"/><Relationship Id="rId4" Type="http://schemas.openxmlformats.org/officeDocument/2006/relationships/image" Target="../media/image339.jpeg"/><Relationship Id="rId3" Type="http://schemas.openxmlformats.org/officeDocument/2006/relationships/image" Target="../media/image338.jpeg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4.png"/><Relationship Id="rId3" Type="http://schemas.openxmlformats.org/officeDocument/2006/relationships/image" Target="../media/image343.jpeg"/><Relationship Id="rId2" Type="http://schemas.openxmlformats.org/officeDocument/2006/relationships/image" Target="../media/image342.jpeg"/><Relationship Id="rId1" Type="http://schemas.openxmlformats.org/officeDocument/2006/relationships/image" Target="../media/image3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jpeg"/><Relationship Id="rId1" Type="http://schemas.openxmlformats.org/officeDocument/2006/relationships/image" Target="../media/image3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0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4.png"/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image" Target="../media/image35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8.jpeg"/><Relationship Id="rId3" Type="http://schemas.openxmlformats.org/officeDocument/2006/relationships/image" Target="../media/image357.jpeg"/><Relationship Id="rId2" Type="http://schemas.openxmlformats.org/officeDocument/2006/relationships/image" Target="../media/image356.jpeg"/><Relationship Id="rId1" Type="http://schemas.openxmlformats.org/officeDocument/2006/relationships/image" Target="../media/image355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2.jpeg"/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image" Target="../media/image359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6.png"/><Relationship Id="rId3" Type="http://schemas.openxmlformats.org/officeDocument/2006/relationships/image" Target="../media/image365.png"/><Relationship Id="rId2" Type="http://schemas.openxmlformats.org/officeDocument/2006/relationships/image" Target="../media/image364.jpeg"/><Relationship Id="rId1" Type="http://schemas.openxmlformats.org/officeDocument/2006/relationships/image" Target="../media/image36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9.png"/><Relationship Id="rId2" Type="http://schemas.openxmlformats.org/officeDocument/2006/relationships/image" Target="../media/image368.jpeg"/><Relationship Id="rId1" Type="http://schemas.openxmlformats.org/officeDocument/2006/relationships/image" Target="../media/image36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8" Type="http://schemas.openxmlformats.org/officeDocument/2006/relationships/image" Target="../media/image377.png"/><Relationship Id="rId7" Type="http://schemas.openxmlformats.org/officeDocument/2006/relationships/image" Target="../media/image376.png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82.png"/><Relationship Id="rId12" Type="http://schemas.openxmlformats.org/officeDocument/2006/relationships/image" Target="../media/image381.png"/><Relationship Id="rId11" Type="http://schemas.openxmlformats.org/officeDocument/2006/relationships/image" Target="../media/image380.png"/><Relationship Id="rId10" Type="http://schemas.openxmlformats.org/officeDocument/2006/relationships/image" Target="../media/image379.png"/><Relationship Id="rId1" Type="http://schemas.openxmlformats.org/officeDocument/2006/relationships/image" Target="../media/image370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6.jpeg"/><Relationship Id="rId3" Type="http://schemas.openxmlformats.org/officeDocument/2006/relationships/image" Target="../media/image385.jpeg"/><Relationship Id="rId2" Type="http://schemas.openxmlformats.org/officeDocument/2006/relationships/image" Target="../media/image384.jpeg"/><Relationship Id="rId1" Type="http://schemas.openxmlformats.org/officeDocument/2006/relationships/image" Target="../media/image383.jpe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93.png"/><Relationship Id="rId7" Type="http://schemas.openxmlformats.org/officeDocument/2006/relationships/image" Target="../media/image392.png"/><Relationship Id="rId6" Type="http://schemas.openxmlformats.org/officeDocument/2006/relationships/image" Target="../media/image391.jpeg"/><Relationship Id="rId5" Type="http://schemas.openxmlformats.org/officeDocument/2006/relationships/image" Target="../media/image390.jpeg"/><Relationship Id="rId4" Type="http://schemas.openxmlformats.org/officeDocument/2006/relationships/image" Target="../media/image389.jpeg"/><Relationship Id="rId3" Type="http://schemas.openxmlformats.org/officeDocument/2006/relationships/image" Target="../media/image388.jpeg"/><Relationship Id="rId2" Type="http://schemas.openxmlformats.org/officeDocument/2006/relationships/image" Target="../media/image387.jpeg"/><Relationship Id="rId1" Type="http://schemas.openxmlformats.org/officeDocument/2006/relationships/image" Target="../media/image3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5.png"/><Relationship Id="rId1" Type="http://schemas.openxmlformats.org/officeDocument/2006/relationships/image" Target="../media/image3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4.png"/><Relationship Id="rId8" Type="http://schemas.openxmlformats.org/officeDocument/2006/relationships/image" Target="../media/image403.jpeg"/><Relationship Id="rId7" Type="http://schemas.openxmlformats.org/officeDocument/2006/relationships/image" Target="../media/image402.png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5.png"/><Relationship Id="rId1" Type="http://schemas.openxmlformats.org/officeDocument/2006/relationships/image" Target="../media/image396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image" Target="../media/image3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Y1lnF4_pKY" TargetMode="External"/><Relationship Id="rId1" Type="http://schemas.openxmlformats.org/officeDocument/2006/relationships/image" Target="../media/image40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9.jpe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jpeg"/><Relationship Id="rId4" Type="http://schemas.openxmlformats.org/officeDocument/2006/relationships/image" Target="../media/image413.jpeg"/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image" Target="../media/image410.jpe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0.jpeg"/><Relationship Id="rId4" Type="http://schemas.openxmlformats.org/officeDocument/2006/relationships/image" Target="../media/image419.jpeg"/><Relationship Id="rId3" Type="http://schemas.openxmlformats.org/officeDocument/2006/relationships/image" Target="../media/image418.jpeg"/><Relationship Id="rId2" Type="http://schemas.openxmlformats.org/officeDocument/2006/relationships/image" Target="../media/image417.jpeg"/><Relationship Id="rId1" Type="http://schemas.openxmlformats.org/officeDocument/2006/relationships/image" Target="../media/image416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5.jpeg"/><Relationship Id="rId4" Type="http://schemas.openxmlformats.org/officeDocument/2006/relationships/image" Target="../media/image424.jpeg"/><Relationship Id="rId3" Type="http://schemas.openxmlformats.org/officeDocument/2006/relationships/image" Target="../media/image423.jpeg"/><Relationship Id="rId2" Type="http://schemas.openxmlformats.org/officeDocument/2006/relationships/image" Target="../media/image422.jpeg"/><Relationship Id="rId1" Type="http://schemas.openxmlformats.org/officeDocument/2006/relationships/image" Target="../media/image421.jpe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0.jpeg"/><Relationship Id="rId5" Type="http://schemas.openxmlformats.org/officeDocument/2006/relationships/image" Target="../media/image429.jpeg"/><Relationship Id="rId4" Type="http://schemas.openxmlformats.org/officeDocument/2006/relationships/image" Target="../media/image428.jpeg"/><Relationship Id="rId3" Type="http://schemas.openxmlformats.org/officeDocument/2006/relationships/image" Target="../media/image427.jpeg"/><Relationship Id="rId2" Type="http://schemas.openxmlformats.org/officeDocument/2006/relationships/image" Target="../media/image426.jpeg"/><Relationship Id="rId1" Type="http://schemas.openxmlformats.org/officeDocument/2006/relationships/image" Target="../media/image3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4.png"/><Relationship Id="rId1" Type="http://schemas.openxmlformats.org/officeDocument/2006/relationships/image" Target="../media/image433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37.jpeg"/><Relationship Id="rId5" Type="http://schemas.openxmlformats.org/officeDocument/2006/relationships/image" Target="../media/image439.png"/><Relationship Id="rId4" Type="http://schemas.openxmlformats.org/officeDocument/2006/relationships/image" Target="../media/image438.png"/><Relationship Id="rId3" Type="http://schemas.openxmlformats.org/officeDocument/2006/relationships/image" Target="../media/image437.png"/><Relationship Id="rId2" Type="http://schemas.openxmlformats.org/officeDocument/2006/relationships/image" Target="../media/image436.jpeg"/><Relationship Id="rId1" Type="http://schemas.openxmlformats.org/officeDocument/2006/relationships/image" Target="../media/image43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8.png"/><Relationship Id="rId8" Type="http://schemas.openxmlformats.org/officeDocument/2006/relationships/image" Target="../media/image447.png"/><Relationship Id="rId7" Type="http://schemas.openxmlformats.org/officeDocument/2006/relationships/image" Target="../media/image446.png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52.png"/><Relationship Id="rId12" Type="http://schemas.openxmlformats.org/officeDocument/2006/relationships/image" Target="../media/image451.png"/><Relationship Id="rId11" Type="http://schemas.openxmlformats.org/officeDocument/2006/relationships/image" Target="../media/image450.png"/><Relationship Id="rId10" Type="http://schemas.openxmlformats.org/officeDocument/2006/relationships/image" Target="../media/image449.png"/><Relationship Id="rId1" Type="http://schemas.openxmlformats.org/officeDocument/2006/relationships/image" Target="../media/image44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0.jpe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1.png"/><Relationship Id="rId8" Type="http://schemas.openxmlformats.org/officeDocument/2006/relationships/image" Target="../media/image460.png"/><Relationship Id="rId7" Type="http://schemas.openxmlformats.org/officeDocument/2006/relationships/image" Target="../media/image459.png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3" Type="http://schemas.openxmlformats.org/officeDocument/2006/relationships/image" Target="../media/image455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75.png"/><Relationship Id="rId22" Type="http://schemas.openxmlformats.org/officeDocument/2006/relationships/image" Target="../media/image474.png"/><Relationship Id="rId21" Type="http://schemas.openxmlformats.org/officeDocument/2006/relationships/image" Target="../media/image473.png"/><Relationship Id="rId20" Type="http://schemas.openxmlformats.org/officeDocument/2006/relationships/image" Target="../media/image472.jpeg"/><Relationship Id="rId2" Type="http://schemas.openxmlformats.org/officeDocument/2006/relationships/image" Target="../media/image454.jpeg"/><Relationship Id="rId19" Type="http://schemas.openxmlformats.org/officeDocument/2006/relationships/image" Target="../media/image471.jpeg"/><Relationship Id="rId18" Type="http://schemas.openxmlformats.org/officeDocument/2006/relationships/image" Target="../media/image470.jpeg"/><Relationship Id="rId17" Type="http://schemas.openxmlformats.org/officeDocument/2006/relationships/image" Target="../media/image469.png"/><Relationship Id="rId16" Type="http://schemas.openxmlformats.org/officeDocument/2006/relationships/image" Target="../media/image468.png"/><Relationship Id="rId15" Type="http://schemas.openxmlformats.org/officeDocument/2006/relationships/image" Target="../media/image467.png"/><Relationship Id="rId14" Type="http://schemas.openxmlformats.org/officeDocument/2006/relationships/image" Target="../media/image466.jpeg"/><Relationship Id="rId13" Type="http://schemas.openxmlformats.org/officeDocument/2006/relationships/image" Target="../media/image465.jpeg"/><Relationship Id="rId12" Type="http://schemas.openxmlformats.org/officeDocument/2006/relationships/image" Target="../media/image464.jpeg"/><Relationship Id="rId11" Type="http://schemas.openxmlformats.org/officeDocument/2006/relationships/image" Target="../media/image463.jpeg"/><Relationship Id="rId10" Type="http://schemas.openxmlformats.org/officeDocument/2006/relationships/image" Target="../media/image462.png"/><Relationship Id="rId1" Type="http://schemas.openxmlformats.org/officeDocument/2006/relationships/image" Target="../media/image45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6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5.png"/><Relationship Id="rId8" Type="http://schemas.openxmlformats.org/officeDocument/2006/relationships/image" Target="../media/image484.png"/><Relationship Id="rId7" Type="http://schemas.openxmlformats.org/officeDocument/2006/relationships/image" Target="../media/image483.png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Relationship Id="rId3" Type="http://schemas.openxmlformats.org/officeDocument/2006/relationships/image" Target="../media/image479.jpeg"/><Relationship Id="rId2" Type="http://schemas.openxmlformats.org/officeDocument/2006/relationships/image" Target="../media/image478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88.jpeg"/><Relationship Id="rId11" Type="http://schemas.openxmlformats.org/officeDocument/2006/relationships/image" Target="../media/image487.jpeg"/><Relationship Id="rId10" Type="http://schemas.openxmlformats.org/officeDocument/2006/relationships/image" Target="../media/image486.png"/><Relationship Id="rId1" Type="http://schemas.openxmlformats.org/officeDocument/2006/relationships/image" Target="../media/image477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0.jpeg"/><Relationship Id="rId2" Type="http://schemas.openxmlformats.org/officeDocument/2006/relationships/image" Target="../media/image487.jpeg"/><Relationship Id="rId1" Type="http://schemas.openxmlformats.org/officeDocument/2006/relationships/image" Target="../media/image489.jpe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8.jpeg"/><Relationship Id="rId8" Type="http://schemas.openxmlformats.org/officeDocument/2006/relationships/image" Target="../media/image478.jpeg"/><Relationship Id="rId7" Type="http://schemas.openxmlformats.org/officeDocument/2006/relationships/image" Target="../media/image497.png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1.jpeg"/><Relationship Id="rId11" Type="http://schemas.openxmlformats.org/officeDocument/2006/relationships/image" Target="../media/image500.jpeg"/><Relationship Id="rId10" Type="http://schemas.openxmlformats.org/officeDocument/2006/relationships/image" Target="../media/image499.jpeg"/><Relationship Id="rId1" Type="http://schemas.openxmlformats.org/officeDocument/2006/relationships/image" Target="../media/image49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image" Target="../media/image50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5.png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10.jpeg"/><Relationship Id="rId4" Type="http://schemas.openxmlformats.org/officeDocument/2006/relationships/image" Target="../media/image509.jpeg"/><Relationship Id="rId3" Type="http://schemas.openxmlformats.org/officeDocument/2006/relationships/image" Target="../media/image508.png"/><Relationship Id="rId2" Type="http://schemas.openxmlformats.org/officeDocument/2006/relationships/image" Target="../media/image507.jpeg"/><Relationship Id="rId1" Type="http://schemas.openxmlformats.org/officeDocument/2006/relationships/image" Target="../media/image50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4.jpeg"/><Relationship Id="rId1" Type="http://schemas.openxmlformats.org/officeDocument/2006/relationships/image" Target="../media/image383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4.jpeg"/><Relationship Id="rId2" Type="http://schemas.openxmlformats.org/officeDocument/2006/relationships/image" Target="../media/image513.jpeg"/><Relationship Id="rId1" Type="http://schemas.openxmlformats.org/officeDocument/2006/relationships/image" Target="../media/image5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5.png"/><Relationship Id="rId1" Type="http://schemas.openxmlformats.org/officeDocument/2006/relationships/image" Target="../media/image51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6.jpeg"/><Relationship Id="rId1" Type="http://schemas.openxmlformats.org/officeDocument/2006/relationships/image" Target="../media/image5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6.jpeg"/><Relationship Id="rId1" Type="http://schemas.openxmlformats.org/officeDocument/2006/relationships/image" Target="../media/image5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6.jpeg"/><Relationship Id="rId1" Type="http://schemas.openxmlformats.org/officeDocument/2006/relationships/image" Target="../media/image5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7.png"/><Relationship Id="rId1" Type="http://schemas.openxmlformats.org/officeDocument/2006/relationships/image" Target="../media/image51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8.jpeg"/><Relationship Id="rId1" Type="http://schemas.openxmlformats.org/officeDocument/2006/relationships/image" Target="../media/image5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9.jpeg"/><Relationship Id="rId1" Type="http://schemas.openxmlformats.org/officeDocument/2006/relationships/image" Target="../media/image5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0.jpeg"/><Relationship Id="rId1" Type="http://schemas.openxmlformats.org/officeDocument/2006/relationships/image" Target="../media/image5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2444" y="1150924"/>
            <a:ext cx="344551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3200" b="1" spc="-110" dirty="0">
                <a:latin typeface="Arial" panose="020B0704020202020204"/>
                <a:cs typeface="Arial" panose="020B0704020202020204"/>
              </a:rPr>
              <a:t>A</a:t>
            </a:r>
            <a:r>
              <a:rPr sz="3200" b="1" spc="-10" dirty="0">
                <a:latin typeface="Arial" panose="020B0704020202020204"/>
                <a:cs typeface="Arial" panose="020B0704020202020204"/>
              </a:rPr>
              <a:t>NS</a:t>
            </a:r>
            <a:r>
              <a:rPr sz="3200" b="1" spc="-5" dirty="0">
                <a:latin typeface="Arial" panose="020B0704020202020204"/>
                <a:cs typeface="Arial" panose="020B0704020202020204"/>
              </a:rPr>
              <a:t>Y</a:t>
            </a:r>
            <a:r>
              <a:rPr sz="3200" b="1" dirty="0">
                <a:latin typeface="Arial" panose="020B0704020202020204"/>
                <a:cs typeface="Arial" panose="020B0704020202020204"/>
              </a:rPr>
              <a:t>S</a:t>
            </a:r>
            <a:r>
              <a:rPr sz="3200" b="1" spc="10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3200" b="1" spc="-10" dirty="0">
                <a:latin typeface="微软雅黑" panose="020B0503020204020204" charset="-122"/>
                <a:cs typeface="微软雅黑" panose="020B0503020204020204" charset="-122"/>
              </a:rPr>
              <a:t>统仿</a:t>
            </a:r>
            <a:r>
              <a:rPr sz="3200" b="1" spc="10" dirty="0"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3200" b="1" spc="-10" dirty="0">
                <a:latin typeface="微软雅黑" panose="020B0503020204020204" charset="-122"/>
                <a:cs typeface="微软雅黑" panose="020B0503020204020204" charset="-122"/>
              </a:rPr>
              <a:t>与 </a:t>
            </a:r>
            <a:r>
              <a:rPr sz="3200" b="1" spc="-10" dirty="0">
                <a:latin typeface="微软雅黑" panose="020B0503020204020204" charset="-122"/>
                <a:cs typeface="微软雅黑" panose="020B0503020204020204" charset="-122"/>
              </a:rPr>
              <a:t>数字孪生解决方案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984" y="1390882"/>
            <a:ext cx="5014586" cy="24503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247" y="1368552"/>
            <a:ext cx="4492752" cy="43075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96730" y="765505"/>
            <a:ext cx="10375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运行角度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66888" y="3950208"/>
            <a:ext cx="3142615" cy="1076325"/>
          </a:xfrm>
          <a:custGeom>
            <a:avLst/>
            <a:gdLst/>
            <a:ahLst/>
            <a:cxnLst/>
            <a:rect l="l" t="t" r="r" b="b"/>
            <a:pathLst>
              <a:path w="3142615" h="1076325">
                <a:moveTo>
                  <a:pt x="3142487" y="0"/>
                </a:moveTo>
                <a:lnTo>
                  <a:pt x="2873502" y="0"/>
                </a:lnTo>
                <a:lnTo>
                  <a:pt x="2873502" y="470662"/>
                </a:lnTo>
                <a:lnTo>
                  <a:pt x="2868175" y="516950"/>
                </a:lnTo>
                <a:lnTo>
                  <a:pt x="2853002" y="559433"/>
                </a:lnTo>
                <a:lnTo>
                  <a:pt x="2829194" y="596901"/>
                </a:lnTo>
                <a:lnTo>
                  <a:pt x="2797962" y="628147"/>
                </a:lnTo>
                <a:lnTo>
                  <a:pt x="2760516" y="651962"/>
                </a:lnTo>
                <a:lnTo>
                  <a:pt x="2718067" y="667138"/>
                </a:lnTo>
                <a:lnTo>
                  <a:pt x="2671826" y="672465"/>
                </a:lnTo>
                <a:lnTo>
                  <a:pt x="268985" y="672465"/>
                </a:lnTo>
                <a:lnTo>
                  <a:pt x="268985" y="537972"/>
                </a:lnTo>
                <a:lnTo>
                  <a:pt x="0" y="806958"/>
                </a:lnTo>
                <a:lnTo>
                  <a:pt x="268985" y="1075944"/>
                </a:lnTo>
                <a:lnTo>
                  <a:pt x="268985" y="941451"/>
                </a:lnTo>
                <a:lnTo>
                  <a:pt x="2671826" y="941451"/>
                </a:lnTo>
                <a:lnTo>
                  <a:pt x="2719953" y="939021"/>
                </a:lnTo>
                <a:lnTo>
                  <a:pt x="2766689" y="931889"/>
                </a:lnTo>
                <a:lnTo>
                  <a:pt x="2811797" y="920292"/>
                </a:lnTo>
                <a:lnTo>
                  <a:pt x="2855041" y="904466"/>
                </a:lnTo>
                <a:lnTo>
                  <a:pt x="2896184" y="884646"/>
                </a:lnTo>
                <a:lnTo>
                  <a:pt x="2934990" y="861070"/>
                </a:lnTo>
                <a:lnTo>
                  <a:pt x="2971223" y="833973"/>
                </a:lnTo>
                <a:lnTo>
                  <a:pt x="3004645" y="803592"/>
                </a:lnTo>
                <a:lnTo>
                  <a:pt x="3035021" y="770163"/>
                </a:lnTo>
                <a:lnTo>
                  <a:pt x="3062114" y="733922"/>
                </a:lnTo>
                <a:lnTo>
                  <a:pt x="3085687" y="695106"/>
                </a:lnTo>
                <a:lnTo>
                  <a:pt x="3105505" y="653950"/>
                </a:lnTo>
                <a:lnTo>
                  <a:pt x="3121330" y="610692"/>
                </a:lnTo>
                <a:lnTo>
                  <a:pt x="3132927" y="565567"/>
                </a:lnTo>
                <a:lnTo>
                  <a:pt x="3140058" y="518811"/>
                </a:lnTo>
                <a:lnTo>
                  <a:pt x="3142487" y="470662"/>
                </a:lnTo>
                <a:lnTo>
                  <a:pt x="3142487" y="0"/>
                </a:lnTo>
                <a:close/>
              </a:path>
            </a:pathLst>
          </a:custGeom>
          <a:solidFill>
            <a:srgbClr val="6C6D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72664" y="765505"/>
            <a:ext cx="10375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设计角度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1645" y="1396060"/>
            <a:ext cx="18262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Digital</a:t>
            </a:r>
            <a:r>
              <a:rPr sz="1800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Signatures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6376" y="3816096"/>
            <a:ext cx="2969260" cy="1079500"/>
          </a:xfrm>
          <a:custGeom>
            <a:avLst/>
            <a:gdLst/>
            <a:ahLst/>
            <a:cxnLst/>
            <a:rect l="l" t="t" r="r" b="b"/>
            <a:pathLst>
              <a:path w="2969260" h="1079500">
                <a:moveTo>
                  <a:pt x="269748" y="0"/>
                </a:moveTo>
                <a:lnTo>
                  <a:pt x="0" y="269747"/>
                </a:lnTo>
                <a:lnTo>
                  <a:pt x="134874" y="269747"/>
                </a:lnTo>
                <a:lnTo>
                  <a:pt x="134874" y="606932"/>
                </a:lnTo>
                <a:lnTo>
                  <a:pt x="137310" y="655201"/>
                </a:lnTo>
                <a:lnTo>
                  <a:pt x="144463" y="702075"/>
                </a:lnTo>
                <a:lnTo>
                  <a:pt x="156095" y="747316"/>
                </a:lnTo>
                <a:lnTo>
                  <a:pt x="171967" y="790688"/>
                </a:lnTo>
                <a:lnTo>
                  <a:pt x="191844" y="831953"/>
                </a:lnTo>
                <a:lnTo>
                  <a:pt x="215488" y="870874"/>
                </a:lnTo>
                <a:lnTo>
                  <a:pt x="242662" y="907214"/>
                </a:lnTo>
                <a:lnTo>
                  <a:pt x="273129" y="940736"/>
                </a:lnTo>
                <a:lnTo>
                  <a:pt x="306651" y="971203"/>
                </a:lnTo>
                <a:lnTo>
                  <a:pt x="342991" y="998377"/>
                </a:lnTo>
                <a:lnTo>
                  <a:pt x="381912" y="1022021"/>
                </a:lnTo>
                <a:lnTo>
                  <a:pt x="423177" y="1041898"/>
                </a:lnTo>
                <a:lnTo>
                  <a:pt x="466549" y="1057770"/>
                </a:lnTo>
                <a:lnTo>
                  <a:pt x="511790" y="1069402"/>
                </a:lnTo>
                <a:lnTo>
                  <a:pt x="558664" y="1076555"/>
                </a:lnTo>
                <a:lnTo>
                  <a:pt x="606932" y="1078991"/>
                </a:lnTo>
                <a:lnTo>
                  <a:pt x="2968752" y="1078991"/>
                </a:lnTo>
                <a:lnTo>
                  <a:pt x="2968752" y="809243"/>
                </a:lnTo>
                <a:lnTo>
                  <a:pt x="606932" y="809243"/>
                </a:lnTo>
                <a:lnTo>
                  <a:pt x="560536" y="803902"/>
                </a:lnTo>
                <a:lnTo>
                  <a:pt x="517950" y="788685"/>
                </a:lnTo>
                <a:lnTo>
                  <a:pt x="480386" y="764806"/>
                </a:lnTo>
                <a:lnTo>
                  <a:pt x="449059" y="733479"/>
                </a:lnTo>
                <a:lnTo>
                  <a:pt x="425180" y="695915"/>
                </a:lnTo>
                <a:lnTo>
                  <a:pt x="409963" y="653329"/>
                </a:lnTo>
                <a:lnTo>
                  <a:pt x="404622" y="606932"/>
                </a:lnTo>
                <a:lnTo>
                  <a:pt x="404622" y="269747"/>
                </a:lnTo>
                <a:lnTo>
                  <a:pt x="539496" y="269747"/>
                </a:lnTo>
                <a:lnTo>
                  <a:pt x="269748" y="0"/>
                </a:lnTo>
                <a:close/>
              </a:path>
            </a:pathLst>
          </a:custGeom>
          <a:solidFill>
            <a:srgbClr val="6C6D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79445" y="4495977"/>
            <a:ext cx="1320800" cy="15875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845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设计决策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75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成本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重量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效率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鲁棒性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25440" y="3182111"/>
            <a:ext cx="2136775" cy="485140"/>
          </a:xfrm>
          <a:custGeom>
            <a:avLst/>
            <a:gdLst/>
            <a:ahLst/>
            <a:cxnLst/>
            <a:rect l="l" t="t" r="r" b="b"/>
            <a:pathLst>
              <a:path w="2136775" h="485139">
                <a:moveTo>
                  <a:pt x="1894332" y="0"/>
                </a:moveTo>
                <a:lnTo>
                  <a:pt x="1894332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1894332" y="363474"/>
                </a:lnTo>
                <a:lnTo>
                  <a:pt x="1894332" y="484631"/>
                </a:lnTo>
                <a:lnTo>
                  <a:pt x="2136648" y="242315"/>
                </a:lnTo>
                <a:lnTo>
                  <a:pt x="1894332" y="0"/>
                </a:lnTo>
                <a:close/>
              </a:path>
            </a:pathLst>
          </a:custGeom>
          <a:solidFill>
            <a:srgbClr val="6C6D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56834" y="3250438"/>
            <a:ext cx="1700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Virtual</a:t>
            </a:r>
            <a:r>
              <a:rPr sz="1800" b="1" spc="-8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Sensors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61432" y="1075944"/>
            <a:ext cx="6120765" cy="5032375"/>
            <a:chOff x="5361432" y="1075944"/>
            <a:chExt cx="6120765" cy="50323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432" y="3758183"/>
              <a:ext cx="2350008" cy="23500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776" y="1703831"/>
              <a:ext cx="2014727" cy="14996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42376" y="1075944"/>
              <a:ext cx="3139440" cy="463550"/>
            </a:xfrm>
            <a:custGeom>
              <a:avLst/>
              <a:gdLst/>
              <a:ahLst/>
              <a:cxnLst/>
              <a:rect l="l" t="t" r="r" b="b"/>
              <a:pathLst>
                <a:path w="3139440" h="463550">
                  <a:moveTo>
                    <a:pt x="3139439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3139439" y="463296"/>
                  </a:lnTo>
                  <a:lnTo>
                    <a:pt x="3139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616442" y="4487340"/>
            <a:ext cx="1397635" cy="15875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45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运行决策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74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寿命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性能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诊断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优化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416" y="1109472"/>
            <a:ext cx="4215765" cy="463550"/>
          </a:xfrm>
          <a:custGeom>
            <a:avLst/>
            <a:gdLst/>
            <a:ahLst/>
            <a:cxnLst/>
            <a:rect l="l" t="t" r="r" b="b"/>
            <a:pathLst>
              <a:path w="4215765" h="463550">
                <a:moveTo>
                  <a:pt x="4215384" y="0"/>
                </a:moveTo>
                <a:lnTo>
                  <a:pt x="0" y="0"/>
                </a:lnTo>
                <a:lnTo>
                  <a:pt x="0" y="463296"/>
                </a:lnTo>
                <a:lnTo>
                  <a:pt x="4215384" y="463296"/>
                </a:lnTo>
                <a:lnTo>
                  <a:pt x="4215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22044" y="1140663"/>
            <a:ext cx="3096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MODEL-BASED </a:t>
            </a:r>
            <a:r>
              <a:rPr sz="1200" b="1" spc="-5" dirty="0">
                <a:latin typeface="Arial" panose="020B0704020202020204"/>
                <a:cs typeface="Arial" panose="020B0704020202020204"/>
              </a:rPr>
              <a:t>ENTERPRISE </a:t>
            </a:r>
            <a:r>
              <a:rPr sz="1200" b="1" dirty="0">
                <a:latin typeface="Arial" panose="020B0704020202020204"/>
                <a:cs typeface="Arial" panose="020B0704020202020204"/>
              </a:rPr>
              <a:t>&amp;</a:t>
            </a:r>
            <a:r>
              <a:rPr sz="1200" b="1" spc="50" dirty="0">
                <a:latin typeface="Arial" panose="020B0704020202020204"/>
                <a:cs typeface="Arial" panose="020B0704020202020204"/>
              </a:rPr>
              <a:t> </a:t>
            </a:r>
            <a:r>
              <a:rPr sz="1200" b="1" spc="-5" dirty="0">
                <a:latin typeface="Arial" panose="020B0704020202020204"/>
                <a:cs typeface="Arial" panose="020B0704020202020204"/>
              </a:rPr>
              <a:t>SYSTEMS</a:t>
            </a:r>
            <a:endParaRPr sz="12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ENGINEERING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5903" y="1107389"/>
            <a:ext cx="207835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INTEGRATED IoT </a:t>
            </a:r>
            <a:r>
              <a:rPr sz="1200" b="1" spc="-5" dirty="0">
                <a:latin typeface="Arial" panose="020B0704020202020204"/>
                <a:cs typeface="Arial" panose="020B0704020202020204"/>
              </a:rPr>
              <a:t>ASSETS</a:t>
            </a:r>
            <a:r>
              <a:rPr sz="1200" b="1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1200" b="1" dirty="0">
                <a:latin typeface="Arial" panose="020B0704020202020204"/>
                <a:cs typeface="Arial" panose="020B0704020202020204"/>
              </a:rPr>
              <a:t>&amp;</a:t>
            </a:r>
            <a:endParaRPr sz="12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Arial" panose="020B0704020202020204"/>
                <a:cs typeface="Arial" panose="020B0704020202020204"/>
              </a:rPr>
              <a:t>ECOSYSTEMS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9818" y="127762"/>
            <a:ext cx="35915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数字双胞胎的实际应用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32353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输入与输出参数列表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362455"/>
            <a:ext cx="9144000" cy="41330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31894" y="5906211"/>
            <a:ext cx="3766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Arial" panose="020B0704020202020204"/>
                <a:cs typeface="Arial" panose="020B0704020202020204"/>
              </a:rPr>
              <a:t>7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个输入量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dirty="0">
                <a:latin typeface="Arial" panose="020B0704020202020204"/>
                <a:cs typeface="Arial" panose="020B0704020202020204"/>
              </a:rPr>
              <a:t>10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个输出量，</a:t>
            </a:r>
            <a:r>
              <a:rPr sz="1800" b="1" spc="-10" dirty="0">
                <a:latin typeface="微软雅黑" panose="020B0503020204020204" charset="-122"/>
                <a:cs typeface="微软雅黑" panose="020B0503020204020204" charset="-122"/>
              </a:rPr>
              <a:t>共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500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个点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50152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最终获得的函数关系（</a:t>
            </a:r>
            <a:r>
              <a:rPr sz="2800" spc="-20" dirty="0">
                <a:solidFill>
                  <a:srgbClr val="3B4A63"/>
                </a:solidFill>
              </a:rPr>
              <a:t>响</a:t>
            </a:r>
            <a:r>
              <a:rPr sz="2800" spc="5" dirty="0">
                <a:solidFill>
                  <a:srgbClr val="3B4A63"/>
                </a:solidFill>
              </a:rPr>
              <a:t>应面）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1524000"/>
            <a:ext cx="4114800" cy="496519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74392" y="3429000"/>
            <a:ext cx="7440930" cy="0"/>
          </a:xfrm>
          <a:custGeom>
            <a:avLst/>
            <a:gdLst/>
            <a:ahLst/>
            <a:cxnLst/>
            <a:rect l="l" t="t" r="r" b="b"/>
            <a:pathLst>
              <a:path w="7440930">
                <a:moveTo>
                  <a:pt x="0" y="0"/>
                </a:moveTo>
                <a:lnTo>
                  <a:pt x="7440803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/>
              <a:t>基于降阶模型的舵机系统分析</a:t>
            </a:r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2878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舵机系统仿真模型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902208"/>
            <a:ext cx="9144000" cy="5053584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电</a:t>
            </a:r>
            <a:r>
              <a:rPr spc="-15" dirty="0"/>
              <a:t>机数字孪生样机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939788" y="3301365"/>
            <a:ext cx="275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数字孪生</a:t>
            </a:r>
            <a:r>
              <a:rPr sz="1800" dirty="0">
                <a:latin typeface="Arial" panose="020B0704020202020204"/>
                <a:cs typeface="Arial" panose="020B0704020202020204"/>
              </a:rPr>
              <a:t>motor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介绍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5704" y="317906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078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241757"/>
            <a:ext cx="103612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Example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Workflow </a:t>
            </a: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for PTC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ThingWorkx </a:t>
            </a: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for</a:t>
            </a:r>
            <a:r>
              <a:rPr sz="3200" b="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Electric-Motor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0119" y="1508760"/>
            <a:ext cx="10210800" cy="4779645"/>
            <a:chOff x="960119" y="1508760"/>
            <a:chExt cx="10210800" cy="4779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1508760"/>
              <a:ext cx="4005072" cy="4779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7791" y="1508760"/>
              <a:ext cx="4453128" cy="4779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477" y="320801"/>
            <a:ext cx="8448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ANSYS </a:t>
            </a:r>
            <a:r>
              <a:rPr sz="3200" b="0" spc="-5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Twin </a:t>
            </a: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Builder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Deployed </a:t>
            </a:r>
            <a:r>
              <a:rPr sz="3200" b="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with</a:t>
            </a:r>
            <a:r>
              <a:rPr sz="3200" b="0" spc="1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ThingWorx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15255" y="2478023"/>
            <a:ext cx="2374900" cy="2216150"/>
            <a:chOff x="4715255" y="2478023"/>
            <a:chExt cx="2374900" cy="2216150"/>
          </a:xfrm>
        </p:grpSpPr>
        <p:sp>
          <p:nvSpPr>
            <p:cNvPr id="5" name="object 5"/>
            <p:cNvSpPr/>
            <p:nvPr/>
          </p:nvSpPr>
          <p:spPr>
            <a:xfrm>
              <a:off x="4715255" y="2478023"/>
              <a:ext cx="2374900" cy="2216150"/>
            </a:xfrm>
            <a:custGeom>
              <a:avLst/>
              <a:gdLst/>
              <a:ahLst/>
              <a:cxnLst/>
              <a:rect l="l" t="t" r="r" b="b"/>
              <a:pathLst>
                <a:path w="2374900" h="2216150">
                  <a:moveTo>
                    <a:pt x="2374392" y="0"/>
                  </a:moveTo>
                  <a:lnTo>
                    <a:pt x="0" y="0"/>
                  </a:lnTo>
                  <a:lnTo>
                    <a:pt x="0" y="2215896"/>
                  </a:lnTo>
                  <a:lnTo>
                    <a:pt x="2374392" y="2215896"/>
                  </a:lnTo>
                  <a:lnTo>
                    <a:pt x="2374392" y="0"/>
                  </a:lnTo>
                  <a:close/>
                </a:path>
              </a:pathLst>
            </a:custGeom>
            <a:solidFill>
              <a:srgbClr val="6CC0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04231" y="3986783"/>
              <a:ext cx="1990725" cy="378460"/>
            </a:xfrm>
            <a:custGeom>
              <a:avLst/>
              <a:gdLst/>
              <a:ahLst/>
              <a:cxnLst/>
              <a:rect l="l" t="t" r="r" b="b"/>
              <a:pathLst>
                <a:path w="1990725" h="378460">
                  <a:moveTo>
                    <a:pt x="1927351" y="0"/>
                  </a:moveTo>
                  <a:lnTo>
                    <a:pt x="62991" y="0"/>
                  </a:lnTo>
                  <a:lnTo>
                    <a:pt x="38469" y="4949"/>
                  </a:lnTo>
                  <a:lnTo>
                    <a:pt x="18446" y="18446"/>
                  </a:lnTo>
                  <a:lnTo>
                    <a:pt x="4949" y="38469"/>
                  </a:lnTo>
                  <a:lnTo>
                    <a:pt x="0" y="62992"/>
                  </a:lnTo>
                  <a:lnTo>
                    <a:pt x="0" y="314960"/>
                  </a:lnTo>
                  <a:lnTo>
                    <a:pt x="4949" y="339482"/>
                  </a:lnTo>
                  <a:lnTo>
                    <a:pt x="18446" y="359505"/>
                  </a:lnTo>
                  <a:lnTo>
                    <a:pt x="38469" y="373002"/>
                  </a:lnTo>
                  <a:lnTo>
                    <a:pt x="62991" y="377952"/>
                  </a:lnTo>
                  <a:lnTo>
                    <a:pt x="1927351" y="377952"/>
                  </a:lnTo>
                  <a:lnTo>
                    <a:pt x="1951874" y="373002"/>
                  </a:lnTo>
                  <a:lnTo>
                    <a:pt x="1971897" y="359505"/>
                  </a:lnTo>
                  <a:lnTo>
                    <a:pt x="1985394" y="339482"/>
                  </a:lnTo>
                  <a:lnTo>
                    <a:pt x="1990343" y="314960"/>
                  </a:lnTo>
                  <a:lnTo>
                    <a:pt x="1990343" y="62992"/>
                  </a:lnTo>
                  <a:lnTo>
                    <a:pt x="1985394" y="38469"/>
                  </a:lnTo>
                  <a:lnTo>
                    <a:pt x="1971897" y="18446"/>
                  </a:lnTo>
                  <a:lnTo>
                    <a:pt x="1951874" y="4949"/>
                  </a:lnTo>
                  <a:lnTo>
                    <a:pt x="1927351" y="0"/>
                  </a:lnTo>
                  <a:close/>
                </a:path>
              </a:pathLst>
            </a:custGeom>
            <a:solidFill>
              <a:srgbClr val="3C46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258815" y="4071366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Analytics</a:t>
            </a:r>
            <a:r>
              <a:rPr sz="12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Manager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4232" y="2816351"/>
            <a:ext cx="1990725" cy="378460"/>
          </a:xfrm>
          <a:custGeom>
            <a:avLst/>
            <a:gdLst/>
            <a:ahLst/>
            <a:cxnLst/>
            <a:rect l="l" t="t" r="r" b="b"/>
            <a:pathLst>
              <a:path w="1990725" h="378460">
                <a:moveTo>
                  <a:pt x="1927351" y="0"/>
                </a:moveTo>
                <a:lnTo>
                  <a:pt x="62991" y="0"/>
                </a:lnTo>
                <a:lnTo>
                  <a:pt x="38469" y="4949"/>
                </a:lnTo>
                <a:lnTo>
                  <a:pt x="18446" y="18446"/>
                </a:lnTo>
                <a:lnTo>
                  <a:pt x="4949" y="38469"/>
                </a:lnTo>
                <a:lnTo>
                  <a:pt x="0" y="62992"/>
                </a:lnTo>
                <a:lnTo>
                  <a:pt x="0" y="314960"/>
                </a:lnTo>
                <a:lnTo>
                  <a:pt x="4949" y="339482"/>
                </a:lnTo>
                <a:lnTo>
                  <a:pt x="18446" y="359505"/>
                </a:lnTo>
                <a:lnTo>
                  <a:pt x="38469" y="373002"/>
                </a:lnTo>
                <a:lnTo>
                  <a:pt x="62991" y="377951"/>
                </a:lnTo>
                <a:lnTo>
                  <a:pt x="1927351" y="377951"/>
                </a:lnTo>
                <a:lnTo>
                  <a:pt x="1951874" y="373002"/>
                </a:lnTo>
                <a:lnTo>
                  <a:pt x="1971897" y="359505"/>
                </a:lnTo>
                <a:lnTo>
                  <a:pt x="1985394" y="339482"/>
                </a:lnTo>
                <a:lnTo>
                  <a:pt x="1990343" y="314960"/>
                </a:lnTo>
                <a:lnTo>
                  <a:pt x="1990343" y="62992"/>
                </a:lnTo>
                <a:lnTo>
                  <a:pt x="1985394" y="38469"/>
                </a:lnTo>
                <a:lnTo>
                  <a:pt x="1971897" y="18446"/>
                </a:lnTo>
                <a:lnTo>
                  <a:pt x="1951874" y="4949"/>
                </a:lnTo>
                <a:lnTo>
                  <a:pt x="1927351" y="0"/>
                </a:lnTo>
                <a:close/>
              </a:path>
            </a:pathLst>
          </a:custGeom>
          <a:solidFill>
            <a:srgbClr val="2260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41111" y="2899917"/>
            <a:ext cx="1115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IoT</a:t>
            </a:r>
            <a:r>
              <a:rPr sz="1200" spc="-6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Applications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2871" y="1636776"/>
            <a:ext cx="865631" cy="60045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92936" y="2292095"/>
            <a:ext cx="6087745" cy="4222115"/>
            <a:chOff x="1392936" y="2292095"/>
            <a:chExt cx="6087745" cy="4222115"/>
          </a:xfrm>
        </p:grpSpPr>
        <p:sp>
          <p:nvSpPr>
            <p:cNvPr id="12" name="object 12"/>
            <p:cNvSpPr/>
            <p:nvPr/>
          </p:nvSpPr>
          <p:spPr>
            <a:xfrm>
              <a:off x="5809488" y="2292095"/>
              <a:ext cx="180340" cy="487680"/>
            </a:xfrm>
            <a:custGeom>
              <a:avLst/>
              <a:gdLst/>
              <a:ahLst/>
              <a:cxnLst/>
              <a:rect l="l" t="t" r="r" b="b"/>
              <a:pathLst>
                <a:path w="180339" h="487680">
                  <a:moveTo>
                    <a:pt x="89915" y="0"/>
                  </a:moveTo>
                  <a:lnTo>
                    <a:pt x="0" y="89915"/>
                  </a:lnTo>
                  <a:lnTo>
                    <a:pt x="44958" y="89915"/>
                  </a:lnTo>
                  <a:lnTo>
                    <a:pt x="44958" y="397763"/>
                  </a:lnTo>
                  <a:lnTo>
                    <a:pt x="0" y="397763"/>
                  </a:lnTo>
                  <a:lnTo>
                    <a:pt x="89915" y="487679"/>
                  </a:lnTo>
                  <a:lnTo>
                    <a:pt x="179832" y="397763"/>
                  </a:lnTo>
                  <a:lnTo>
                    <a:pt x="134874" y="397763"/>
                  </a:lnTo>
                  <a:lnTo>
                    <a:pt x="134874" y="89915"/>
                  </a:lnTo>
                  <a:lnTo>
                    <a:pt x="179832" y="89915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0703" y="3493007"/>
              <a:ext cx="2057400" cy="198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2936" y="2374391"/>
              <a:ext cx="2225040" cy="23865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42359" y="3560063"/>
              <a:ext cx="1066800" cy="189230"/>
            </a:xfrm>
            <a:custGeom>
              <a:avLst/>
              <a:gdLst/>
              <a:ahLst/>
              <a:cxnLst/>
              <a:rect l="l" t="t" r="r" b="b"/>
              <a:pathLst>
                <a:path w="1066800" h="189229">
                  <a:moveTo>
                    <a:pt x="972312" y="0"/>
                  </a:moveTo>
                  <a:lnTo>
                    <a:pt x="972312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972312" y="141731"/>
                  </a:lnTo>
                  <a:lnTo>
                    <a:pt x="972312" y="188975"/>
                  </a:lnTo>
                  <a:lnTo>
                    <a:pt x="1066800" y="94487"/>
                  </a:lnTo>
                  <a:lnTo>
                    <a:pt x="972312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2359" y="3560063"/>
              <a:ext cx="1066800" cy="189230"/>
            </a:xfrm>
            <a:custGeom>
              <a:avLst/>
              <a:gdLst/>
              <a:ahLst/>
              <a:cxnLst/>
              <a:rect l="l" t="t" r="r" b="b"/>
              <a:pathLst>
                <a:path w="1066800" h="189229">
                  <a:moveTo>
                    <a:pt x="0" y="47243"/>
                  </a:moveTo>
                  <a:lnTo>
                    <a:pt x="972312" y="47243"/>
                  </a:lnTo>
                  <a:lnTo>
                    <a:pt x="972312" y="0"/>
                  </a:lnTo>
                  <a:lnTo>
                    <a:pt x="1066800" y="94487"/>
                  </a:lnTo>
                  <a:lnTo>
                    <a:pt x="972312" y="188975"/>
                  </a:lnTo>
                  <a:lnTo>
                    <a:pt x="972312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728" y="5300472"/>
              <a:ext cx="3169920" cy="12039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95902" y="5295709"/>
              <a:ext cx="3179445" cy="1213485"/>
            </a:xfrm>
            <a:custGeom>
              <a:avLst/>
              <a:gdLst/>
              <a:ahLst/>
              <a:cxnLst/>
              <a:rect l="l" t="t" r="r" b="b"/>
              <a:pathLst>
                <a:path w="3179445" h="1213484">
                  <a:moveTo>
                    <a:pt x="0" y="1213484"/>
                  </a:moveTo>
                  <a:lnTo>
                    <a:pt x="3179445" y="1213484"/>
                  </a:lnTo>
                  <a:lnTo>
                    <a:pt x="3179445" y="0"/>
                  </a:lnTo>
                  <a:lnTo>
                    <a:pt x="0" y="0"/>
                  </a:lnTo>
                  <a:lnTo>
                    <a:pt x="0" y="1213484"/>
                  </a:lnTo>
                  <a:close/>
                </a:path>
              </a:pathLst>
            </a:custGeom>
            <a:ln w="9524">
              <a:solidFill>
                <a:srgbClr val="3B4A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082285" y="1277874"/>
            <a:ext cx="373570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Application</a:t>
            </a:r>
            <a:r>
              <a:rPr sz="1400" b="1" spc="7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400" b="1" spc="-1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Users</a:t>
            </a:r>
            <a:endParaRPr sz="1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 panose="020B0704020202020204"/>
              <a:cs typeface="Arial" panose="020B0704020202020204"/>
            </a:endParaRPr>
          </a:p>
          <a:p>
            <a:pPr marL="1525270" marR="50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Simulation </a:t>
            </a:r>
            <a:r>
              <a:rPr sz="1200" spc="-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data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presented</a:t>
            </a:r>
            <a:r>
              <a:rPr sz="1200" spc="-17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within  purpose </a:t>
            </a:r>
            <a:r>
              <a:rPr sz="1200" spc="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built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IIoT</a:t>
            </a:r>
            <a:r>
              <a:rPr sz="1200" spc="-13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spc="-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applications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38755" y="2690939"/>
            <a:ext cx="2670810" cy="1579880"/>
            <a:chOff x="8838755" y="2690939"/>
            <a:chExt cx="2670810" cy="157988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344" y="2700527"/>
              <a:ext cx="2651759" cy="15605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43518" y="2695701"/>
              <a:ext cx="2661285" cy="1570355"/>
            </a:xfrm>
            <a:custGeom>
              <a:avLst/>
              <a:gdLst/>
              <a:ahLst/>
              <a:cxnLst/>
              <a:rect l="l" t="t" r="r" b="b"/>
              <a:pathLst>
                <a:path w="2661284" h="1570354">
                  <a:moveTo>
                    <a:pt x="0" y="1570101"/>
                  </a:moveTo>
                  <a:lnTo>
                    <a:pt x="2661285" y="1570101"/>
                  </a:lnTo>
                  <a:lnTo>
                    <a:pt x="2661285" y="0"/>
                  </a:lnTo>
                  <a:lnTo>
                    <a:pt x="0" y="0"/>
                  </a:lnTo>
                  <a:lnTo>
                    <a:pt x="0" y="1570101"/>
                  </a:lnTo>
                  <a:close/>
                </a:path>
              </a:pathLst>
            </a:custGeom>
            <a:ln w="9525">
              <a:solidFill>
                <a:srgbClr val="3B4A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872610" y="3348608"/>
            <a:ext cx="6635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 panose="020B0704020202020204"/>
                <a:cs typeface="Arial" panose="020B0704020202020204"/>
              </a:rPr>
              <a:t>C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u</a:t>
            </a:r>
            <a:r>
              <a:rPr sz="1400" b="1" dirty="0">
                <a:latin typeface="Arial" panose="020B0704020202020204"/>
                <a:cs typeface="Arial" panose="020B0704020202020204"/>
              </a:rPr>
              <a:t>rr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1400" b="1" spc="-20" dirty="0">
                <a:latin typeface="Arial" panose="020B0704020202020204"/>
                <a:cs typeface="Arial" panose="020B0704020202020204"/>
              </a:rPr>
              <a:t>n</a:t>
            </a:r>
            <a:r>
              <a:rPr sz="1400" b="1" spc="-5" dirty="0">
                <a:latin typeface="Arial" panose="020B0704020202020204"/>
                <a:cs typeface="Arial" panose="020B0704020202020204"/>
              </a:rPr>
              <a:t>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96073" y="3276346"/>
            <a:ext cx="1573530" cy="567690"/>
            <a:chOff x="7196073" y="3276346"/>
            <a:chExt cx="1573530" cy="567690"/>
          </a:xfrm>
        </p:grpSpPr>
        <p:sp>
          <p:nvSpPr>
            <p:cNvPr id="25" name="object 25"/>
            <p:cNvSpPr/>
            <p:nvPr/>
          </p:nvSpPr>
          <p:spPr>
            <a:xfrm>
              <a:off x="7202423" y="3282696"/>
              <a:ext cx="1560830" cy="554990"/>
            </a:xfrm>
            <a:custGeom>
              <a:avLst/>
              <a:gdLst/>
              <a:ahLst/>
              <a:cxnLst/>
              <a:rect l="l" t="t" r="r" b="b"/>
              <a:pathLst>
                <a:path w="1560829" h="554989">
                  <a:moveTo>
                    <a:pt x="1283207" y="0"/>
                  </a:moveTo>
                  <a:lnTo>
                    <a:pt x="1283207" y="138683"/>
                  </a:lnTo>
                  <a:lnTo>
                    <a:pt x="0" y="138683"/>
                  </a:lnTo>
                  <a:lnTo>
                    <a:pt x="0" y="416051"/>
                  </a:lnTo>
                  <a:lnTo>
                    <a:pt x="1283207" y="416051"/>
                  </a:lnTo>
                  <a:lnTo>
                    <a:pt x="1283207" y="554735"/>
                  </a:lnTo>
                  <a:lnTo>
                    <a:pt x="1560576" y="277367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238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202423" y="3282696"/>
              <a:ext cx="1560830" cy="554990"/>
            </a:xfrm>
            <a:custGeom>
              <a:avLst/>
              <a:gdLst/>
              <a:ahLst/>
              <a:cxnLst/>
              <a:rect l="l" t="t" r="r" b="b"/>
              <a:pathLst>
                <a:path w="1560829" h="554989">
                  <a:moveTo>
                    <a:pt x="0" y="138683"/>
                  </a:moveTo>
                  <a:lnTo>
                    <a:pt x="1283207" y="138683"/>
                  </a:lnTo>
                  <a:lnTo>
                    <a:pt x="1283207" y="0"/>
                  </a:lnTo>
                  <a:lnTo>
                    <a:pt x="1560576" y="277367"/>
                  </a:lnTo>
                  <a:lnTo>
                    <a:pt x="1283207" y="554735"/>
                  </a:lnTo>
                  <a:lnTo>
                    <a:pt x="1283207" y="416051"/>
                  </a:lnTo>
                  <a:lnTo>
                    <a:pt x="0" y="416051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442072" y="3404742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Visualize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09946" y="4666234"/>
            <a:ext cx="186690" cy="640715"/>
            <a:chOff x="5409946" y="4666234"/>
            <a:chExt cx="186690" cy="640715"/>
          </a:xfrm>
        </p:grpSpPr>
        <p:sp>
          <p:nvSpPr>
            <p:cNvPr id="29" name="object 29"/>
            <p:cNvSpPr/>
            <p:nvPr/>
          </p:nvSpPr>
          <p:spPr>
            <a:xfrm>
              <a:off x="5416296" y="467258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130301" y="0"/>
                  </a:moveTo>
                  <a:lnTo>
                    <a:pt x="43433" y="0"/>
                  </a:lnTo>
                  <a:lnTo>
                    <a:pt x="43433" y="541020"/>
                  </a:lnTo>
                  <a:lnTo>
                    <a:pt x="0" y="541020"/>
                  </a:lnTo>
                  <a:lnTo>
                    <a:pt x="86867" y="627888"/>
                  </a:lnTo>
                  <a:lnTo>
                    <a:pt x="173736" y="541020"/>
                  </a:lnTo>
                  <a:lnTo>
                    <a:pt x="130301" y="541020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16296" y="467258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130301" y="0"/>
                  </a:moveTo>
                  <a:lnTo>
                    <a:pt x="130301" y="541020"/>
                  </a:lnTo>
                  <a:lnTo>
                    <a:pt x="173736" y="541020"/>
                  </a:lnTo>
                  <a:lnTo>
                    <a:pt x="86867" y="627888"/>
                  </a:lnTo>
                  <a:lnTo>
                    <a:pt x="0" y="541020"/>
                  </a:lnTo>
                  <a:lnTo>
                    <a:pt x="43433" y="541020"/>
                  </a:lnTo>
                  <a:lnTo>
                    <a:pt x="43433" y="0"/>
                  </a:lnTo>
                  <a:lnTo>
                    <a:pt x="130301" y="0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762880" y="4866258"/>
            <a:ext cx="6635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 panose="020B0704020202020204"/>
                <a:cs typeface="Arial" panose="020B0704020202020204"/>
              </a:rPr>
              <a:t>C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u</a:t>
            </a:r>
            <a:r>
              <a:rPr sz="1400" b="1" dirty="0">
                <a:latin typeface="Arial" panose="020B0704020202020204"/>
                <a:cs typeface="Arial" panose="020B0704020202020204"/>
              </a:rPr>
              <a:t>rr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1400" b="1" spc="-20" dirty="0">
                <a:latin typeface="Arial" panose="020B0704020202020204"/>
                <a:cs typeface="Arial" panose="020B0704020202020204"/>
              </a:rPr>
              <a:t>n</a:t>
            </a:r>
            <a:r>
              <a:rPr sz="1400" b="1" spc="-5" dirty="0">
                <a:latin typeface="Arial" panose="020B0704020202020204"/>
                <a:cs typeface="Arial" panose="020B0704020202020204"/>
              </a:rPr>
              <a:t>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97041" y="4650994"/>
            <a:ext cx="186690" cy="640715"/>
            <a:chOff x="5797041" y="4650994"/>
            <a:chExt cx="186690" cy="640715"/>
          </a:xfrm>
        </p:grpSpPr>
        <p:sp>
          <p:nvSpPr>
            <p:cNvPr id="33" name="object 33"/>
            <p:cNvSpPr/>
            <p:nvPr/>
          </p:nvSpPr>
          <p:spPr>
            <a:xfrm>
              <a:off x="5803391" y="465734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86868" y="0"/>
                  </a:moveTo>
                  <a:lnTo>
                    <a:pt x="0" y="86867"/>
                  </a:lnTo>
                  <a:lnTo>
                    <a:pt x="43434" y="86867"/>
                  </a:lnTo>
                  <a:lnTo>
                    <a:pt x="43434" y="627887"/>
                  </a:lnTo>
                  <a:lnTo>
                    <a:pt x="130302" y="627887"/>
                  </a:lnTo>
                  <a:lnTo>
                    <a:pt x="130302" y="86867"/>
                  </a:lnTo>
                  <a:lnTo>
                    <a:pt x="173736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803391" y="465734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43434" y="627887"/>
                  </a:moveTo>
                  <a:lnTo>
                    <a:pt x="43434" y="86867"/>
                  </a:lnTo>
                  <a:lnTo>
                    <a:pt x="0" y="86867"/>
                  </a:lnTo>
                  <a:lnTo>
                    <a:pt x="86868" y="0"/>
                  </a:lnTo>
                  <a:lnTo>
                    <a:pt x="173736" y="86867"/>
                  </a:lnTo>
                  <a:lnTo>
                    <a:pt x="130302" y="86867"/>
                  </a:lnTo>
                  <a:lnTo>
                    <a:pt x="130302" y="627887"/>
                  </a:lnTo>
                  <a:lnTo>
                    <a:pt x="43434" y="627887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158610" y="4658944"/>
            <a:ext cx="15728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Current</a:t>
            </a:r>
            <a:r>
              <a:rPr sz="1200" b="1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200" b="1" spc="-10" dirty="0">
                <a:latin typeface="Arial" panose="020B0704020202020204"/>
                <a:cs typeface="Arial" panose="020B0704020202020204"/>
              </a:rPr>
              <a:t>Temperature,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58610" y="4842509"/>
            <a:ext cx="1627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Future </a:t>
            </a:r>
            <a:r>
              <a:rPr sz="1200" b="1" spc="-15" dirty="0">
                <a:latin typeface="Arial" panose="020B0704020202020204"/>
                <a:cs typeface="Arial" panose="020B0704020202020204"/>
              </a:rPr>
              <a:t>Temperature  </a:t>
            </a:r>
            <a:r>
              <a:rPr sz="1200" b="1" spc="-5" dirty="0">
                <a:latin typeface="Arial" panose="020B0704020202020204"/>
                <a:cs typeface="Arial" panose="020B0704020202020204"/>
              </a:rPr>
              <a:t>Remaining Useful</a:t>
            </a:r>
            <a:r>
              <a:rPr sz="1200" b="1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200" b="1" dirty="0">
                <a:latin typeface="Arial" panose="020B0704020202020204"/>
                <a:cs typeface="Arial" panose="020B0704020202020204"/>
              </a:rPr>
              <a:t>Life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136" y="206756"/>
            <a:ext cx="84480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ANSYS </a:t>
            </a:r>
            <a:r>
              <a:rPr sz="3200" b="0" spc="-5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Twin </a:t>
            </a:r>
            <a:r>
              <a:rPr sz="3200" b="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Builder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Deployed </a:t>
            </a:r>
            <a:r>
              <a:rPr sz="3200" b="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with</a:t>
            </a:r>
            <a:r>
              <a:rPr sz="3200" b="0" spc="1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ThingWorx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15255" y="2478023"/>
            <a:ext cx="2374900" cy="2216150"/>
            <a:chOff x="4715255" y="2478023"/>
            <a:chExt cx="2374900" cy="2216150"/>
          </a:xfrm>
        </p:grpSpPr>
        <p:sp>
          <p:nvSpPr>
            <p:cNvPr id="5" name="object 5"/>
            <p:cNvSpPr/>
            <p:nvPr/>
          </p:nvSpPr>
          <p:spPr>
            <a:xfrm>
              <a:off x="4715255" y="2478023"/>
              <a:ext cx="2374900" cy="2216150"/>
            </a:xfrm>
            <a:custGeom>
              <a:avLst/>
              <a:gdLst/>
              <a:ahLst/>
              <a:cxnLst/>
              <a:rect l="l" t="t" r="r" b="b"/>
              <a:pathLst>
                <a:path w="2374900" h="2216150">
                  <a:moveTo>
                    <a:pt x="2374392" y="0"/>
                  </a:moveTo>
                  <a:lnTo>
                    <a:pt x="0" y="0"/>
                  </a:lnTo>
                  <a:lnTo>
                    <a:pt x="0" y="2215896"/>
                  </a:lnTo>
                  <a:lnTo>
                    <a:pt x="2374392" y="2215896"/>
                  </a:lnTo>
                  <a:lnTo>
                    <a:pt x="2374392" y="0"/>
                  </a:lnTo>
                  <a:close/>
                </a:path>
              </a:pathLst>
            </a:custGeom>
            <a:solidFill>
              <a:srgbClr val="6CC0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04231" y="3986783"/>
              <a:ext cx="1990725" cy="378460"/>
            </a:xfrm>
            <a:custGeom>
              <a:avLst/>
              <a:gdLst/>
              <a:ahLst/>
              <a:cxnLst/>
              <a:rect l="l" t="t" r="r" b="b"/>
              <a:pathLst>
                <a:path w="1990725" h="378460">
                  <a:moveTo>
                    <a:pt x="1927351" y="0"/>
                  </a:moveTo>
                  <a:lnTo>
                    <a:pt x="62991" y="0"/>
                  </a:lnTo>
                  <a:lnTo>
                    <a:pt x="38469" y="4949"/>
                  </a:lnTo>
                  <a:lnTo>
                    <a:pt x="18446" y="18446"/>
                  </a:lnTo>
                  <a:lnTo>
                    <a:pt x="4949" y="38469"/>
                  </a:lnTo>
                  <a:lnTo>
                    <a:pt x="0" y="62992"/>
                  </a:lnTo>
                  <a:lnTo>
                    <a:pt x="0" y="314960"/>
                  </a:lnTo>
                  <a:lnTo>
                    <a:pt x="4949" y="339482"/>
                  </a:lnTo>
                  <a:lnTo>
                    <a:pt x="18446" y="359505"/>
                  </a:lnTo>
                  <a:lnTo>
                    <a:pt x="38469" y="373002"/>
                  </a:lnTo>
                  <a:lnTo>
                    <a:pt x="62991" y="377952"/>
                  </a:lnTo>
                  <a:lnTo>
                    <a:pt x="1927351" y="377952"/>
                  </a:lnTo>
                  <a:lnTo>
                    <a:pt x="1951874" y="373002"/>
                  </a:lnTo>
                  <a:lnTo>
                    <a:pt x="1971897" y="359505"/>
                  </a:lnTo>
                  <a:lnTo>
                    <a:pt x="1985394" y="339482"/>
                  </a:lnTo>
                  <a:lnTo>
                    <a:pt x="1990343" y="314960"/>
                  </a:lnTo>
                  <a:lnTo>
                    <a:pt x="1990343" y="62992"/>
                  </a:lnTo>
                  <a:lnTo>
                    <a:pt x="1985394" y="38469"/>
                  </a:lnTo>
                  <a:lnTo>
                    <a:pt x="1971897" y="18446"/>
                  </a:lnTo>
                  <a:lnTo>
                    <a:pt x="1951874" y="4949"/>
                  </a:lnTo>
                  <a:lnTo>
                    <a:pt x="1927351" y="0"/>
                  </a:lnTo>
                  <a:close/>
                </a:path>
              </a:pathLst>
            </a:custGeom>
            <a:solidFill>
              <a:srgbClr val="3C46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258815" y="4071366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Analytics</a:t>
            </a:r>
            <a:r>
              <a:rPr sz="1200" spc="-9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Manager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4232" y="2816351"/>
            <a:ext cx="1990725" cy="378460"/>
          </a:xfrm>
          <a:custGeom>
            <a:avLst/>
            <a:gdLst/>
            <a:ahLst/>
            <a:cxnLst/>
            <a:rect l="l" t="t" r="r" b="b"/>
            <a:pathLst>
              <a:path w="1990725" h="378460">
                <a:moveTo>
                  <a:pt x="1927351" y="0"/>
                </a:moveTo>
                <a:lnTo>
                  <a:pt x="62991" y="0"/>
                </a:lnTo>
                <a:lnTo>
                  <a:pt x="38469" y="4949"/>
                </a:lnTo>
                <a:lnTo>
                  <a:pt x="18446" y="18446"/>
                </a:lnTo>
                <a:lnTo>
                  <a:pt x="4949" y="38469"/>
                </a:lnTo>
                <a:lnTo>
                  <a:pt x="0" y="62992"/>
                </a:lnTo>
                <a:lnTo>
                  <a:pt x="0" y="314960"/>
                </a:lnTo>
                <a:lnTo>
                  <a:pt x="4949" y="339482"/>
                </a:lnTo>
                <a:lnTo>
                  <a:pt x="18446" y="359505"/>
                </a:lnTo>
                <a:lnTo>
                  <a:pt x="38469" y="373002"/>
                </a:lnTo>
                <a:lnTo>
                  <a:pt x="62991" y="377951"/>
                </a:lnTo>
                <a:lnTo>
                  <a:pt x="1927351" y="377951"/>
                </a:lnTo>
                <a:lnTo>
                  <a:pt x="1951874" y="373002"/>
                </a:lnTo>
                <a:lnTo>
                  <a:pt x="1971897" y="359505"/>
                </a:lnTo>
                <a:lnTo>
                  <a:pt x="1985394" y="339482"/>
                </a:lnTo>
                <a:lnTo>
                  <a:pt x="1990343" y="314960"/>
                </a:lnTo>
                <a:lnTo>
                  <a:pt x="1990343" y="62992"/>
                </a:lnTo>
                <a:lnTo>
                  <a:pt x="1985394" y="38469"/>
                </a:lnTo>
                <a:lnTo>
                  <a:pt x="1971897" y="18446"/>
                </a:lnTo>
                <a:lnTo>
                  <a:pt x="1951874" y="4949"/>
                </a:lnTo>
                <a:lnTo>
                  <a:pt x="1927351" y="0"/>
                </a:lnTo>
                <a:close/>
              </a:path>
            </a:pathLst>
          </a:custGeom>
          <a:solidFill>
            <a:srgbClr val="2260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41111" y="2899917"/>
            <a:ext cx="1115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IoT</a:t>
            </a:r>
            <a:r>
              <a:rPr sz="1200" spc="-6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Applications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2871" y="1636776"/>
            <a:ext cx="865631" cy="60045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36009" y="2292095"/>
            <a:ext cx="3292475" cy="4015104"/>
            <a:chOff x="3636009" y="2292095"/>
            <a:chExt cx="3292475" cy="4015104"/>
          </a:xfrm>
        </p:grpSpPr>
        <p:sp>
          <p:nvSpPr>
            <p:cNvPr id="12" name="object 12"/>
            <p:cNvSpPr/>
            <p:nvPr/>
          </p:nvSpPr>
          <p:spPr>
            <a:xfrm>
              <a:off x="5809487" y="2292095"/>
              <a:ext cx="180340" cy="487680"/>
            </a:xfrm>
            <a:custGeom>
              <a:avLst/>
              <a:gdLst/>
              <a:ahLst/>
              <a:cxnLst/>
              <a:rect l="l" t="t" r="r" b="b"/>
              <a:pathLst>
                <a:path w="180339" h="487680">
                  <a:moveTo>
                    <a:pt x="89915" y="0"/>
                  </a:moveTo>
                  <a:lnTo>
                    <a:pt x="0" y="89915"/>
                  </a:lnTo>
                  <a:lnTo>
                    <a:pt x="44958" y="89915"/>
                  </a:lnTo>
                  <a:lnTo>
                    <a:pt x="44958" y="397763"/>
                  </a:lnTo>
                  <a:lnTo>
                    <a:pt x="0" y="397763"/>
                  </a:lnTo>
                  <a:lnTo>
                    <a:pt x="89915" y="487679"/>
                  </a:lnTo>
                  <a:lnTo>
                    <a:pt x="179832" y="397763"/>
                  </a:lnTo>
                  <a:lnTo>
                    <a:pt x="134874" y="397763"/>
                  </a:lnTo>
                  <a:lnTo>
                    <a:pt x="134874" y="89915"/>
                  </a:lnTo>
                  <a:lnTo>
                    <a:pt x="179832" y="89915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0703" y="3493007"/>
              <a:ext cx="2057400" cy="1981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42359" y="3560063"/>
              <a:ext cx="1066800" cy="189230"/>
            </a:xfrm>
            <a:custGeom>
              <a:avLst/>
              <a:gdLst/>
              <a:ahLst/>
              <a:cxnLst/>
              <a:rect l="l" t="t" r="r" b="b"/>
              <a:pathLst>
                <a:path w="1066800" h="189229">
                  <a:moveTo>
                    <a:pt x="972312" y="0"/>
                  </a:moveTo>
                  <a:lnTo>
                    <a:pt x="972312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972312" y="141731"/>
                  </a:lnTo>
                  <a:lnTo>
                    <a:pt x="972312" y="188975"/>
                  </a:lnTo>
                  <a:lnTo>
                    <a:pt x="1066800" y="94487"/>
                  </a:lnTo>
                  <a:lnTo>
                    <a:pt x="972312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42359" y="3560063"/>
              <a:ext cx="1066800" cy="189230"/>
            </a:xfrm>
            <a:custGeom>
              <a:avLst/>
              <a:gdLst/>
              <a:ahLst/>
              <a:cxnLst/>
              <a:rect l="l" t="t" r="r" b="b"/>
              <a:pathLst>
                <a:path w="1066800" h="189229">
                  <a:moveTo>
                    <a:pt x="0" y="47243"/>
                  </a:moveTo>
                  <a:lnTo>
                    <a:pt x="972312" y="47243"/>
                  </a:lnTo>
                  <a:lnTo>
                    <a:pt x="972312" y="0"/>
                  </a:lnTo>
                  <a:lnTo>
                    <a:pt x="1066800" y="94487"/>
                  </a:lnTo>
                  <a:lnTo>
                    <a:pt x="972312" y="188975"/>
                  </a:lnTo>
                  <a:lnTo>
                    <a:pt x="972312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5300472"/>
              <a:ext cx="1011936" cy="996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61533" y="5295709"/>
              <a:ext cx="1021715" cy="1006475"/>
            </a:xfrm>
            <a:custGeom>
              <a:avLst/>
              <a:gdLst/>
              <a:ahLst/>
              <a:cxnLst/>
              <a:rect l="l" t="t" r="r" b="b"/>
              <a:pathLst>
                <a:path w="1021714" h="1006475">
                  <a:moveTo>
                    <a:pt x="0" y="1006220"/>
                  </a:moveTo>
                  <a:lnTo>
                    <a:pt x="1021461" y="1006220"/>
                  </a:lnTo>
                  <a:lnTo>
                    <a:pt x="1021461" y="0"/>
                  </a:lnTo>
                  <a:lnTo>
                    <a:pt x="0" y="0"/>
                  </a:lnTo>
                  <a:lnTo>
                    <a:pt x="0" y="1006220"/>
                  </a:lnTo>
                  <a:close/>
                </a:path>
              </a:pathLst>
            </a:custGeom>
            <a:ln w="9525">
              <a:solidFill>
                <a:srgbClr val="3B4A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082285" y="1277874"/>
            <a:ext cx="373570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Application</a:t>
            </a:r>
            <a:r>
              <a:rPr sz="1400" b="1" spc="7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400" b="1" spc="-1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Users</a:t>
            </a:r>
            <a:endParaRPr sz="1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 panose="020B0704020202020204"/>
              <a:cs typeface="Arial" panose="020B0704020202020204"/>
            </a:endParaRPr>
          </a:p>
          <a:p>
            <a:pPr marL="1525270" marR="50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Simulation </a:t>
            </a:r>
            <a:r>
              <a:rPr sz="1200" spc="-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data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presented</a:t>
            </a:r>
            <a:r>
              <a:rPr sz="1200" spc="-17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within  purpose </a:t>
            </a:r>
            <a:r>
              <a:rPr sz="1200" spc="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built </a:t>
            </a:r>
            <a:r>
              <a:rPr sz="120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IIoT</a:t>
            </a:r>
            <a:r>
              <a:rPr sz="1200" spc="-130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200" spc="-5" dirty="0">
                <a:solidFill>
                  <a:srgbClr val="3C4646"/>
                </a:solidFill>
                <a:latin typeface="Arial" panose="020B0704020202020204"/>
                <a:cs typeface="Arial" panose="020B0704020202020204"/>
              </a:rPr>
              <a:t>applications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38755" y="2690939"/>
            <a:ext cx="2670810" cy="1579880"/>
            <a:chOff x="8838755" y="2690939"/>
            <a:chExt cx="2670810" cy="15798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8344" y="2700527"/>
              <a:ext cx="2651759" cy="1560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843518" y="2695701"/>
              <a:ext cx="2661285" cy="1570355"/>
            </a:xfrm>
            <a:custGeom>
              <a:avLst/>
              <a:gdLst/>
              <a:ahLst/>
              <a:cxnLst/>
              <a:rect l="l" t="t" r="r" b="b"/>
              <a:pathLst>
                <a:path w="2661284" h="1570354">
                  <a:moveTo>
                    <a:pt x="0" y="1570101"/>
                  </a:moveTo>
                  <a:lnTo>
                    <a:pt x="2661285" y="1570101"/>
                  </a:lnTo>
                  <a:lnTo>
                    <a:pt x="2661285" y="0"/>
                  </a:lnTo>
                  <a:lnTo>
                    <a:pt x="0" y="0"/>
                  </a:lnTo>
                  <a:lnTo>
                    <a:pt x="0" y="1570101"/>
                  </a:lnTo>
                  <a:close/>
                </a:path>
              </a:pathLst>
            </a:custGeom>
            <a:ln w="9525">
              <a:solidFill>
                <a:srgbClr val="3B4A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872610" y="3348608"/>
            <a:ext cx="6635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 panose="020B0704020202020204"/>
                <a:cs typeface="Arial" panose="020B0704020202020204"/>
              </a:rPr>
              <a:t>C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u</a:t>
            </a:r>
            <a:r>
              <a:rPr sz="1400" b="1" dirty="0">
                <a:latin typeface="Arial" panose="020B0704020202020204"/>
                <a:cs typeface="Arial" panose="020B0704020202020204"/>
              </a:rPr>
              <a:t>rr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1400" b="1" spc="-20" dirty="0">
                <a:latin typeface="Arial" panose="020B0704020202020204"/>
                <a:cs typeface="Arial" panose="020B0704020202020204"/>
              </a:rPr>
              <a:t>n</a:t>
            </a:r>
            <a:r>
              <a:rPr sz="1400" b="1" spc="-5" dirty="0">
                <a:latin typeface="Arial" panose="020B0704020202020204"/>
                <a:cs typeface="Arial" panose="020B0704020202020204"/>
              </a:rPr>
              <a:t>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96073" y="3276346"/>
            <a:ext cx="1573530" cy="567690"/>
            <a:chOff x="7196073" y="3276346"/>
            <a:chExt cx="1573530" cy="567690"/>
          </a:xfrm>
        </p:grpSpPr>
        <p:sp>
          <p:nvSpPr>
            <p:cNvPr id="24" name="object 24"/>
            <p:cNvSpPr/>
            <p:nvPr/>
          </p:nvSpPr>
          <p:spPr>
            <a:xfrm>
              <a:off x="7202423" y="3282696"/>
              <a:ext cx="1560830" cy="554990"/>
            </a:xfrm>
            <a:custGeom>
              <a:avLst/>
              <a:gdLst/>
              <a:ahLst/>
              <a:cxnLst/>
              <a:rect l="l" t="t" r="r" b="b"/>
              <a:pathLst>
                <a:path w="1560829" h="554989">
                  <a:moveTo>
                    <a:pt x="1283207" y="0"/>
                  </a:moveTo>
                  <a:lnTo>
                    <a:pt x="1283207" y="138683"/>
                  </a:lnTo>
                  <a:lnTo>
                    <a:pt x="0" y="138683"/>
                  </a:lnTo>
                  <a:lnTo>
                    <a:pt x="0" y="416051"/>
                  </a:lnTo>
                  <a:lnTo>
                    <a:pt x="1283207" y="416051"/>
                  </a:lnTo>
                  <a:lnTo>
                    <a:pt x="1283207" y="554735"/>
                  </a:lnTo>
                  <a:lnTo>
                    <a:pt x="1560576" y="277367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2386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202423" y="3282696"/>
              <a:ext cx="1560830" cy="554990"/>
            </a:xfrm>
            <a:custGeom>
              <a:avLst/>
              <a:gdLst/>
              <a:ahLst/>
              <a:cxnLst/>
              <a:rect l="l" t="t" r="r" b="b"/>
              <a:pathLst>
                <a:path w="1560829" h="554989">
                  <a:moveTo>
                    <a:pt x="0" y="138683"/>
                  </a:moveTo>
                  <a:lnTo>
                    <a:pt x="1283207" y="138683"/>
                  </a:lnTo>
                  <a:lnTo>
                    <a:pt x="1283207" y="0"/>
                  </a:lnTo>
                  <a:lnTo>
                    <a:pt x="1560576" y="277367"/>
                  </a:lnTo>
                  <a:lnTo>
                    <a:pt x="1283207" y="554735"/>
                  </a:lnTo>
                  <a:lnTo>
                    <a:pt x="1283207" y="416051"/>
                  </a:lnTo>
                  <a:lnTo>
                    <a:pt x="0" y="416051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442072" y="3404742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Visualize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09946" y="4666234"/>
            <a:ext cx="186690" cy="640715"/>
            <a:chOff x="5409946" y="4666234"/>
            <a:chExt cx="186690" cy="640715"/>
          </a:xfrm>
        </p:grpSpPr>
        <p:sp>
          <p:nvSpPr>
            <p:cNvPr id="28" name="object 28"/>
            <p:cNvSpPr/>
            <p:nvPr/>
          </p:nvSpPr>
          <p:spPr>
            <a:xfrm>
              <a:off x="5416296" y="467258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130301" y="0"/>
                  </a:moveTo>
                  <a:lnTo>
                    <a:pt x="43433" y="0"/>
                  </a:lnTo>
                  <a:lnTo>
                    <a:pt x="43433" y="541020"/>
                  </a:lnTo>
                  <a:lnTo>
                    <a:pt x="0" y="541020"/>
                  </a:lnTo>
                  <a:lnTo>
                    <a:pt x="86867" y="627888"/>
                  </a:lnTo>
                  <a:lnTo>
                    <a:pt x="173736" y="541020"/>
                  </a:lnTo>
                  <a:lnTo>
                    <a:pt x="130301" y="541020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16296" y="467258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130301" y="0"/>
                  </a:moveTo>
                  <a:lnTo>
                    <a:pt x="130301" y="541020"/>
                  </a:lnTo>
                  <a:lnTo>
                    <a:pt x="173736" y="541020"/>
                  </a:lnTo>
                  <a:lnTo>
                    <a:pt x="86867" y="627888"/>
                  </a:lnTo>
                  <a:lnTo>
                    <a:pt x="0" y="541020"/>
                  </a:lnTo>
                  <a:lnTo>
                    <a:pt x="43433" y="541020"/>
                  </a:lnTo>
                  <a:lnTo>
                    <a:pt x="43433" y="0"/>
                  </a:lnTo>
                  <a:lnTo>
                    <a:pt x="130301" y="0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762880" y="4866258"/>
            <a:ext cx="6635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 panose="020B0704020202020204"/>
                <a:cs typeface="Arial" panose="020B0704020202020204"/>
              </a:rPr>
              <a:t>C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u</a:t>
            </a:r>
            <a:r>
              <a:rPr sz="1400" b="1" dirty="0">
                <a:latin typeface="Arial" panose="020B0704020202020204"/>
                <a:cs typeface="Arial" panose="020B0704020202020204"/>
              </a:rPr>
              <a:t>rr</a:t>
            </a:r>
            <a:r>
              <a:rPr sz="1400" b="1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1400" b="1" spc="-20" dirty="0">
                <a:latin typeface="Arial" panose="020B0704020202020204"/>
                <a:cs typeface="Arial" panose="020B0704020202020204"/>
              </a:rPr>
              <a:t>n</a:t>
            </a:r>
            <a:r>
              <a:rPr sz="1400" b="1" spc="-5" dirty="0">
                <a:latin typeface="Arial" panose="020B0704020202020204"/>
                <a:cs typeface="Arial" panose="020B0704020202020204"/>
              </a:rPr>
              <a:t>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17650" y="2209355"/>
            <a:ext cx="5434965" cy="4365625"/>
            <a:chOff x="1017650" y="2209355"/>
            <a:chExt cx="5434965" cy="4365625"/>
          </a:xfrm>
        </p:grpSpPr>
        <p:sp>
          <p:nvSpPr>
            <p:cNvPr id="32" name="object 32"/>
            <p:cNvSpPr/>
            <p:nvPr/>
          </p:nvSpPr>
          <p:spPr>
            <a:xfrm>
              <a:off x="5803391" y="465734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86868" y="0"/>
                  </a:moveTo>
                  <a:lnTo>
                    <a:pt x="0" y="86867"/>
                  </a:lnTo>
                  <a:lnTo>
                    <a:pt x="43434" y="86867"/>
                  </a:lnTo>
                  <a:lnTo>
                    <a:pt x="43434" y="627887"/>
                  </a:lnTo>
                  <a:lnTo>
                    <a:pt x="130302" y="627887"/>
                  </a:lnTo>
                  <a:lnTo>
                    <a:pt x="130302" y="86867"/>
                  </a:lnTo>
                  <a:lnTo>
                    <a:pt x="173736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22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803391" y="4657344"/>
              <a:ext cx="173990" cy="628015"/>
            </a:xfrm>
            <a:custGeom>
              <a:avLst/>
              <a:gdLst/>
              <a:ahLst/>
              <a:cxnLst/>
              <a:rect l="l" t="t" r="r" b="b"/>
              <a:pathLst>
                <a:path w="173989" h="628014">
                  <a:moveTo>
                    <a:pt x="43434" y="627887"/>
                  </a:moveTo>
                  <a:lnTo>
                    <a:pt x="43434" y="86867"/>
                  </a:lnTo>
                  <a:lnTo>
                    <a:pt x="0" y="86867"/>
                  </a:lnTo>
                  <a:lnTo>
                    <a:pt x="86868" y="0"/>
                  </a:lnTo>
                  <a:lnTo>
                    <a:pt x="173736" y="86867"/>
                  </a:lnTo>
                  <a:lnTo>
                    <a:pt x="130302" y="86867"/>
                  </a:lnTo>
                  <a:lnTo>
                    <a:pt x="130302" y="627887"/>
                  </a:lnTo>
                  <a:lnTo>
                    <a:pt x="43434" y="627887"/>
                  </a:lnTo>
                  <a:close/>
                </a:path>
              </a:pathLst>
            </a:custGeom>
            <a:ln w="1270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175" y="2218943"/>
              <a:ext cx="2615183" cy="26791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22413" y="2214117"/>
              <a:ext cx="2625090" cy="2689225"/>
            </a:xfrm>
            <a:custGeom>
              <a:avLst/>
              <a:gdLst/>
              <a:ahLst/>
              <a:cxnLst/>
              <a:rect l="l" t="t" r="r" b="b"/>
              <a:pathLst>
                <a:path w="2625090" h="2689225">
                  <a:moveTo>
                    <a:pt x="0" y="2688716"/>
                  </a:moveTo>
                  <a:lnTo>
                    <a:pt x="2624708" y="2688716"/>
                  </a:lnTo>
                  <a:lnTo>
                    <a:pt x="2624708" y="0"/>
                  </a:lnTo>
                  <a:lnTo>
                    <a:pt x="0" y="0"/>
                  </a:lnTo>
                  <a:lnTo>
                    <a:pt x="0" y="2688716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7879" y="6019800"/>
              <a:ext cx="554736" cy="55473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268973" y="4748276"/>
            <a:ext cx="16275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 panose="020B0704020202020204"/>
                <a:cs typeface="Arial" panose="020B0704020202020204"/>
              </a:rPr>
              <a:t>Current Temperature,  Future </a:t>
            </a:r>
            <a:r>
              <a:rPr sz="1200" b="1" spc="-15" dirty="0">
                <a:latin typeface="Arial" panose="020B0704020202020204"/>
                <a:cs typeface="Arial" panose="020B0704020202020204"/>
              </a:rPr>
              <a:t>Temperature  </a:t>
            </a:r>
            <a:r>
              <a:rPr sz="1200" b="1" spc="-5" dirty="0">
                <a:latin typeface="Arial" panose="020B0704020202020204"/>
                <a:cs typeface="Arial" panose="020B0704020202020204"/>
              </a:rPr>
              <a:t>Remaining Useful</a:t>
            </a:r>
            <a:r>
              <a:rPr sz="1200" b="1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200" b="1" dirty="0">
                <a:latin typeface="Arial" panose="020B0704020202020204"/>
                <a:cs typeface="Arial" panose="020B0704020202020204"/>
              </a:rPr>
              <a:t>Life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90945" y="2285949"/>
            <a:ext cx="7612888" cy="492125"/>
          </a:xfrm>
        </p:spPr>
        <p:txBody>
          <a:bodyPr/>
          <a:p>
            <a:r>
              <a:rPr lang="en-US" altLang="zh-CN" spc="921" dirty="0">
                <a:gradFill flip="none" rotWithShape="1">
                  <a:gsLst>
                    <a:gs pos="43000">
                      <a:srgbClr val="00CDDD"/>
                    </a:gs>
                    <a:gs pos="100000">
                      <a:srgbClr val="0950F9"/>
                    </a:gs>
                  </a:gsLst>
                  <a:lin ang="13500000" scaled="1"/>
                  <a:tileRect/>
                </a:gradFill>
                <a:ea typeface="微软雅黑" panose="020B0503020204020204" charset="-122"/>
                <a:sym typeface="+mn-ea"/>
              </a:rPr>
              <a:t>THANKS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4"/>
          </p:nvPr>
        </p:nvSpPr>
        <p:spPr>
          <a:xfrm>
            <a:off x="6324600" y="3124200"/>
            <a:ext cx="1983105" cy="615315"/>
          </a:xfrm>
        </p:spPr>
        <p:txBody>
          <a:bodyPr wrap="square"/>
          <a:p>
            <a:r>
              <a:rPr lang="zh-CN" altLang="en-US" sz="4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隶书" panose="02010509060101010101" pitchFamily="49" charset="-122"/>
              </a:rPr>
              <a:t>谢</a:t>
            </a:r>
            <a:r>
              <a:rPr lang="en-US" altLang="zh-CN" sz="4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隶书" panose="02010509060101010101" pitchFamily="49" charset="-122"/>
              </a:rPr>
              <a:t> </a:t>
            </a:r>
            <a:r>
              <a:rPr lang="zh-CN" altLang="en-US" sz="4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隶书" panose="02010509060101010101" pitchFamily="49" charset="-122"/>
              </a:rPr>
              <a:t>谢</a:t>
            </a:r>
            <a:endParaRPr lang="zh-CN" altLang="en-US" sz="4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941" y="6562750"/>
            <a:ext cx="172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A6A6A6"/>
                </a:solidFill>
                <a:latin typeface="Arial" panose="020B0704020202020204"/>
                <a:cs typeface="Arial" panose="020B0704020202020204"/>
              </a:rPr>
              <a:t>11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941" y="119837"/>
            <a:ext cx="60871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实现数字孪生价值的方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案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所必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须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的能力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7665" y="1286763"/>
            <a:ext cx="7200900" cy="4284980"/>
            <a:chOff x="4177665" y="1286763"/>
            <a:chExt cx="7200900" cy="4284980"/>
          </a:xfrm>
        </p:grpSpPr>
        <p:sp>
          <p:nvSpPr>
            <p:cNvPr id="5" name="object 5"/>
            <p:cNvSpPr/>
            <p:nvPr/>
          </p:nvSpPr>
          <p:spPr>
            <a:xfrm>
              <a:off x="4184015" y="1293113"/>
              <a:ext cx="900430" cy="4272280"/>
            </a:xfrm>
            <a:custGeom>
              <a:avLst/>
              <a:gdLst/>
              <a:ahLst/>
              <a:cxnLst/>
              <a:rect l="l" t="t" r="r" b="b"/>
              <a:pathLst>
                <a:path w="900429" h="4272280">
                  <a:moveTo>
                    <a:pt x="15367" y="0"/>
                  </a:moveTo>
                  <a:lnTo>
                    <a:pt x="49390" y="34562"/>
                  </a:lnTo>
                  <a:lnTo>
                    <a:pt x="82745" y="69531"/>
                  </a:lnTo>
                  <a:lnTo>
                    <a:pt x="115434" y="104899"/>
                  </a:lnTo>
                  <a:lnTo>
                    <a:pt x="147456" y="140657"/>
                  </a:lnTo>
                  <a:lnTo>
                    <a:pt x="178810" y="176797"/>
                  </a:lnTo>
                  <a:lnTo>
                    <a:pt x="209498" y="213312"/>
                  </a:lnTo>
                  <a:lnTo>
                    <a:pt x="239518" y="250193"/>
                  </a:lnTo>
                  <a:lnTo>
                    <a:pt x="268871" y="287432"/>
                  </a:lnTo>
                  <a:lnTo>
                    <a:pt x="297557" y="325021"/>
                  </a:lnTo>
                  <a:lnTo>
                    <a:pt x="325576" y="362953"/>
                  </a:lnTo>
                  <a:lnTo>
                    <a:pt x="352928" y="401218"/>
                  </a:lnTo>
                  <a:lnTo>
                    <a:pt x="379613" y="439810"/>
                  </a:lnTo>
                  <a:lnTo>
                    <a:pt x="405631" y="478719"/>
                  </a:lnTo>
                  <a:lnTo>
                    <a:pt x="430981" y="517939"/>
                  </a:lnTo>
                  <a:lnTo>
                    <a:pt x="455664" y="557460"/>
                  </a:lnTo>
                  <a:lnTo>
                    <a:pt x="479681" y="597275"/>
                  </a:lnTo>
                  <a:lnTo>
                    <a:pt x="503030" y="637376"/>
                  </a:lnTo>
                  <a:lnTo>
                    <a:pt x="525712" y="677755"/>
                  </a:lnTo>
                  <a:lnTo>
                    <a:pt x="547727" y="718403"/>
                  </a:lnTo>
                  <a:lnTo>
                    <a:pt x="569075" y="759313"/>
                  </a:lnTo>
                  <a:lnTo>
                    <a:pt x="589755" y="800477"/>
                  </a:lnTo>
                  <a:lnTo>
                    <a:pt x="609769" y="841886"/>
                  </a:lnTo>
                  <a:lnTo>
                    <a:pt x="629115" y="883533"/>
                  </a:lnTo>
                  <a:lnTo>
                    <a:pt x="647794" y="925409"/>
                  </a:lnTo>
                  <a:lnTo>
                    <a:pt x="665807" y="967506"/>
                  </a:lnTo>
                  <a:lnTo>
                    <a:pt x="683152" y="1009817"/>
                  </a:lnTo>
                  <a:lnTo>
                    <a:pt x="699830" y="1052333"/>
                  </a:lnTo>
                  <a:lnTo>
                    <a:pt x="715841" y="1095046"/>
                  </a:lnTo>
                  <a:lnTo>
                    <a:pt x="731184" y="1137948"/>
                  </a:lnTo>
                  <a:lnTo>
                    <a:pt x="745861" y="1181032"/>
                  </a:lnTo>
                  <a:lnTo>
                    <a:pt x="759870" y="1224289"/>
                  </a:lnTo>
                  <a:lnTo>
                    <a:pt x="773213" y="1267710"/>
                  </a:lnTo>
                  <a:lnTo>
                    <a:pt x="785888" y="1311289"/>
                  </a:lnTo>
                  <a:lnTo>
                    <a:pt x="797896" y="1355016"/>
                  </a:lnTo>
                  <a:lnTo>
                    <a:pt x="809237" y="1398885"/>
                  </a:lnTo>
                  <a:lnTo>
                    <a:pt x="819911" y="1442886"/>
                  </a:lnTo>
                  <a:lnTo>
                    <a:pt x="829918" y="1487012"/>
                  </a:lnTo>
                  <a:lnTo>
                    <a:pt x="839257" y="1531255"/>
                  </a:lnTo>
                  <a:lnTo>
                    <a:pt x="847930" y="1575606"/>
                  </a:lnTo>
                  <a:lnTo>
                    <a:pt x="855935" y="1620058"/>
                  </a:lnTo>
                  <a:lnTo>
                    <a:pt x="863274" y="1664603"/>
                  </a:lnTo>
                  <a:lnTo>
                    <a:pt x="869945" y="1709232"/>
                  </a:lnTo>
                  <a:lnTo>
                    <a:pt x="875949" y="1753938"/>
                  </a:lnTo>
                  <a:lnTo>
                    <a:pt x="881286" y="1798712"/>
                  </a:lnTo>
                  <a:lnTo>
                    <a:pt x="885956" y="1843546"/>
                  </a:lnTo>
                  <a:lnTo>
                    <a:pt x="889958" y="1888433"/>
                  </a:lnTo>
                  <a:lnTo>
                    <a:pt x="893294" y="1933364"/>
                  </a:lnTo>
                  <a:lnTo>
                    <a:pt x="895962" y="1978331"/>
                  </a:lnTo>
                  <a:lnTo>
                    <a:pt x="897964" y="2023327"/>
                  </a:lnTo>
                  <a:lnTo>
                    <a:pt x="899298" y="2068342"/>
                  </a:lnTo>
                  <a:lnTo>
                    <a:pt x="899965" y="2113370"/>
                  </a:lnTo>
                  <a:lnTo>
                    <a:pt x="899965" y="2158401"/>
                  </a:lnTo>
                  <a:lnTo>
                    <a:pt x="899298" y="2203429"/>
                  </a:lnTo>
                  <a:lnTo>
                    <a:pt x="897964" y="2248444"/>
                  </a:lnTo>
                  <a:lnTo>
                    <a:pt x="895962" y="2293440"/>
                  </a:lnTo>
                  <a:lnTo>
                    <a:pt x="893294" y="2338407"/>
                  </a:lnTo>
                  <a:lnTo>
                    <a:pt x="889958" y="2383338"/>
                  </a:lnTo>
                  <a:lnTo>
                    <a:pt x="885956" y="2428225"/>
                  </a:lnTo>
                  <a:lnTo>
                    <a:pt x="881286" y="2473059"/>
                  </a:lnTo>
                  <a:lnTo>
                    <a:pt x="875949" y="2517833"/>
                  </a:lnTo>
                  <a:lnTo>
                    <a:pt x="869945" y="2562539"/>
                  </a:lnTo>
                  <a:lnTo>
                    <a:pt x="863274" y="2607168"/>
                  </a:lnTo>
                  <a:lnTo>
                    <a:pt x="855935" y="2651713"/>
                  </a:lnTo>
                  <a:lnTo>
                    <a:pt x="847930" y="2696165"/>
                  </a:lnTo>
                  <a:lnTo>
                    <a:pt x="839257" y="2740516"/>
                  </a:lnTo>
                  <a:lnTo>
                    <a:pt x="829918" y="2784759"/>
                  </a:lnTo>
                  <a:lnTo>
                    <a:pt x="819911" y="2828885"/>
                  </a:lnTo>
                  <a:lnTo>
                    <a:pt x="809237" y="2872886"/>
                  </a:lnTo>
                  <a:lnTo>
                    <a:pt x="797896" y="2916755"/>
                  </a:lnTo>
                  <a:lnTo>
                    <a:pt x="785888" y="2960482"/>
                  </a:lnTo>
                  <a:lnTo>
                    <a:pt x="773213" y="3004061"/>
                  </a:lnTo>
                  <a:lnTo>
                    <a:pt x="759870" y="3047482"/>
                  </a:lnTo>
                  <a:lnTo>
                    <a:pt x="745861" y="3090739"/>
                  </a:lnTo>
                  <a:lnTo>
                    <a:pt x="731184" y="3133823"/>
                  </a:lnTo>
                  <a:lnTo>
                    <a:pt x="715841" y="3176725"/>
                  </a:lnTo>
                  <a:lnTo>
                    <a:pt x="699830" y="3219438"/>
                  </a:lnTo>
                  <a:lnTo>
                    <a:pt x="683152" y="3261954"/>
                  </a:lnTo>
                  <a:lnTo>
                    <a:pt x="665807" y="3304265"/>
                  </a:lnTo>
                  <a:lnTo>
                    <a:pt x="647794" y="3346362"/>
                  </a:lnTo>
                  <a:lnTo>
                    <a:pt x="629115" y="3388238"/>
                  </a:lnTo>
                  <a:lnTo>
                    <a:pt x="609769" y="3429885"/>
                  </a:lnTo>
                  <a:lnTo>
                    <a:pt x="589755" y="3471294"/>
                  </a:lnTo>
                  <a:lnTo>
                    <a:pt x="569075" y="3512458"/>
                  </a:lnTo>
                  <a:lnTo>
                    <a:pt x="547727" y="3553368"/>
                  </a:lnTo>
                  <a:lnTo>
                    <a:pt x="525712" y="3594016"/>
                  </a:lnTo>
                  <a:lnTo>
                    <a:pt x="503030" y="3634395"/>
                  </a:lnTo>
                  <a:lnTo>
                    <a:pt x="479681" y="3674496"/>
                  </a:lnTo>
                  <a:lnTo>
                    <a:pt x="455664" y="3714311"/>
                  </a:lnTo>
                  <a:lnTo>
                    <a:pt x="430981" y="3753832"/>
                  </a:lnTo>
                  <a:lnTo>
                    <a:pt x="405631" y="3793052"/>
                  </a:lnTo>
                  <a:lnTo>
                    <a:pt x="379613" y="3831961"/>
                  </a:lnTo>
                  <a:lnTo>
                    <a:pt x="352928" y="3870553"/>
                  </a:lnTo>
                  <a:lnTo>
                    <a:pt x="325576" y="3908818"/>
                  </a:lnTo>
                  <a:lnTo>
                    <a:pt x="297557" y="3946750"/>
                  </a:lnTo>
                  <a:lnTo>
                    <a:pt x="268871" y="3984339"/>
                  </a:lnTo>
                  <a:lnTo>
                    <a:pt x="239518" y="4021578"/>
                  </a:lnTo>
                  <a:lnTo>
                    <a:pt x="209498" y="4058459"/>
                  </a:lnTo>
                  <a:lnTo>
                    <a:pt x="178810" y="4094974"/>
                  </a:lnTo>
                  <a:lnTo>
                    <a:pt x="147456" y="4131114"/>
                  </a:lnTo>
                  <a:lnTo>
                    <a:pt x="115434" y="4166872"/>
                  </a:lnTo>
                  <a:lnTo>
                    <a:pt x="82745" y="4202240"/>
                  </a:lnTo>
                  <a:lnTo>
                    <a:pt x="49390" y="4237209"/>
                  </a:lnTo>
                  <a:lnTo>
                    <a:pt x="15367" y="4271772"/>
                  </a:lnTo>
                  <a:lnTo>
                    <a:pt x="0" y="4256405"/>
                  </a:lnTo>
                  <a:lnTo>
                    <a:pt x="33781" y="4222091"/>
                  </a:lnTo>
                  <a:lnTo>
                    <a:pt x="66900" y="4187374"/>
                  </a:lnTo>
                  <a:lnTo>
                    <a:pt x="99356" y="4152262"/>
                  </a:lnTo>
                  <a:lnTo>
                    <a:pt x="131150" y="4116762"/>
                  </a:lnTo>
                  <a:lnTo>
                    <a:pt x="162282" y="4080882"/>
                  </a:lnTo>
                  <a:lnTo>
                    <a:pt x="192751" y="4044630"/>
                  </a:lnTo>
                  <a:lnTo>
                    <a:pt x="222558" y="4008015"/>
                  </a:lnTo>
                  <a:lnTo>
                    <a:pt x="251703" y="3971044"/>
                  </a:lnTo>
                  <a:lnTo>
                    <a:pt x="280185" y="3933726"/>
                  </a:lnTo>
                  <a:lnTo>
                    <a:pt x="308005" y="3896067"/>
                  </a:lnTo>
                  <a:lnTo>
                    <a:pt x="335163" y="3858078"/>
                  </a:lnTo>
                  <a:lnTo>
                    <a:pt x="361658" y="3819764"/>
                  </a:lnTo>
                  <a:lnTo>
                    <a:pt x="387490" y="3781134"/>
                  </a:lnTo>
                  <a:lnTo>
                    <a:pt x="412661" y="3742197"/>
                  </a:lnTo>
                  <a:lnTo>
                    <a:pt x="437169" y="3702960"/>
                  </a:lnTo>
                  <a:lnTo>
                    <a:pt x="461014" y="3663432"/>
                  </a:lnTo>
                  <a:lnTo>
                    <a:pt x="484198" y="3623620"/>
                  </a:lnTo>
                  <a:lnTo>
                    <a:pt x="506718" y="3583531"/>
                  </a:lnTo>
                  <a:lnTo>
                    <a:pt x="528577" y="3543176"/>
                  </a:lnTo>
                  <a:lnTo>
                    <a:pt x="549773" y="3502560"/>
                  </a:lnTo>
                  <a:lnTo>
                    <a:pt x="570307" y="3461693"/>
                  </a:lnTo>
                  <a:lnTo>
                    <a:pt x="590178" y="3420581"/>
                  </a:lnTo>
                  <a:lnTo>
                    <a:pt x="609387" y="3379234"/>
                  </a:lnTo>
                  <a:lnTo>
                    <a:pt x="627933" y="3337660"/>
                  </a:lnTo>
                  <a:lnTo>
                    <a:pt x="645818" y="3295865"/>
                  </a:lnTo>
                  <a:lnTo>
                    <a:pt x="663039" y="3253859"/>
                  </a:lnTo>
                  <a:lnTo>
                    <a:pt x="679599" y="3211648"/>
                  </a:lnTo>
                  <a:lnTo>
                    <a:pt x="695496" y="3169242"/>
                  </a:lnTo>
                  <a:lnTo>
                    <a:pt x="710731" y="3126649"/>
                  </a:lnTo>
                  <a:lnTo>
                    <a:pt x="725303" y="3083875"/>
                  </a:lnTo>
                  <a:lnTo>
                    <a:pt x="739213" y="3040929"/>
                  </a:lnTo>
                  <a:lnTo>
                    <a:pt x="752460" y="2997820"/>
                  </a:lnTo>
                  <a:lnTo>
                    <a:pt x="765046" y="2954555"/>
                  </a:lnTo>
                  <a:lnTo>
                    <a:pt x="776968" y="2911142"/>
                  </a:lnTo>
                  <a:lnTo>
                    <a:pt x="788229" y="2867589"/>
                  </a:lnTo>
                  <a:lnTo>
                    <a:pt x="798827" y="2823904"/>
                  </a:lnTo>
                  <a:lnTo>
                    <a:pt x="808763" y="2780095"/>
                  </a:lnTo>
                  <a:lnTo>
                    <a:pt x="818036" y="2736170"/>
                  </a:lnTo>
                  <a:lnTo>
                    <a:pt x="826647" y="2692138"/>
                  </a:lnTo>
                  <a:lnTo>
                    <a:pt x="834595" y="2648005"/>
                  </a:lnTo>
                  <a:lnTo>
                    <a:pt x="841881" y="2603781"/>
                  </a:lnTo>
                  <a:lnTo>
                    <a:pt x="848505" y="2559472"/>
                  </a:lnTo>
                  <a:lnTo>
                    <a:pt x="854467" y="2515088"/>
                  </a:lnTo>
                  <a:lnTo>
                    <a:pt x="859766" y="2470636"/>
                  </a:lnTo>
                  <a:lnTo>
                    <a:pt x="864402" y="2426124"/>
                  </a:lnTo>
                  <a:lnTo>
                    <a:pt x="868377" y="2381560"/>
                  </a:lnTo>
                  <a:lnTo>
                    <a:pt x="871688" y="2336952"/>
                  </a:lnTo>
                  <a:lnTo>
                    <a:pt x="874338" y="2292307"/>
                  </a:lnTo>
                  <a:lnTo>
                    <a:pt x="876325" y="2247635"/>
                  </a:lnTo>
                  <a:lnTo>
                    <a:pt x="877650" y="2202943"/>
                  </a:lnTo>
                  <a:lnTo>
                    <a:pt x="878312" y="2158239"/>
                  </a:lnTo>
                  <a:lnTo>
                    <a:pt x="878312" y="2113532"/>
                  </a:lnTo>
                  <a:lnTo>
                    <a:pt x="877650" y="2068828"/>
                  </a:lnTo>
                  <a:lnTo>
                    <a:pt x="876325" y="2024136"/>
                  </a:lnTo>
                  <a:lnTo>
                    <a:pt x="874338" y="1979464"/>
                  </a:lnTo>
                  <a:lnTo>
                    <a:pt x="871688" y="1934819"/>
                  </a:lnTo>
                  <a:lnTo>
                    <a:pt x="868377" y="1890211"/>
                  </a:lnTo>
                  <a:lnTo>
                    <a:pt x="864402" y="1845647"/>
                  </a:lnTo>
                  <a:lnTo>
                    <a:pt x="859766" y="1801135"/>
                  </a:lnTo>
                  <a:lnTo>
                    <a:pt x="854467" y="1756683"/>
                  </a:lnTo>
                  <a:lnTo>
                    <a:pt x="848505" y="1712299"/>
                  </a:lnTo>
                  <a:lnTo>
                    <a:pt x="841881" y="1667990"/>
                  </a:lnTo>
                  <a:lnTo>
                    <a:pt x="834595" y="1623766"/>
                  </a:lnTo>
                  <a:lnTo>
                    <a:pt x="826647" y="1579633"/>
                  </a:lnTo>
                  <a:lnTo>
                    <a:pt x="818036" y="1535601"/>
                  </a:lnTo>
                  <a:lnTo>
                    <a:pt x="808763" y="1491676"/>
                  </a:lnTo>
                  <a:lnTo>
                    <a:pt x="798827" y="1447867"/>
                  </a:lnTo>
                  <a:lnTo>
                    <a:pt x="788229" y="1404182"/>
                  </a:lnTo>
                  <a:lnTo>
                    <a:pt x="776968" y="1360629"/>
                  </a:lnTo>
                  <a:lnTo>
                    <a:pt x="765046" y="1317216"/>
                  </a:lnTo>
                  <a:lnTo>
                    <a:pt x="752460" y="1273951"/>
                  </a:lnTo>
                  <a:lnTo>
                    <a:pt x="739213" y="1230842"/>
                  </a:lnTo>
                  <a:lnTo>
                    <a:pt x="725303" y="1187896"/>
                  </a:lnTo>
                  <a:lnTo>
                    <a:pt x="710731" y="1145122"/>
                  </a:lnTo>
                  <a:lnTo>
                    <a:pt x="695496" y="1102529"/>
                  </a:lnTo>
                  <a:lnTo>
                    <a:pt x="679599" y="1060123"/>
                  </a:lnTo>
                  <a:lnTo>
                    <a:pt x="663039" y="1017912"/>
                  </a:lnTo>
                  <a:lnTo>
                    <a:pt x="645818" y="975906"/>
                  </a:lnTo>
                  <a:lnTo>
                    <a:pt x="627933" y="934111"/>
                  </a:lnTo>
                  <a:lnTo>
                    <a:pt x="609387" y="892537"/>
                  </a:lnTo>
                  <a:lnTo>
                    <a:pt x="590178" y="851190"/>
                  </a:lnTo>
                  <a:lnTo>
                    <a:pt x="570307" y="810078"/>
                  </a:lnTo>
                  <a:lnTo>
                    <a:pt x="549773" y="769211"/>
                  </a:lnTo>
                  <a:lnTo>
                    <a:pt x="528577" y="728595"/>
                  </a:lnTo>
                  <a:lnTo>
                    <a:pt x="506718" y="688240"/>
                  </a:lnTo>
                  <a:lnTo>
                    <a:pt x="484198" y="648151"/>
                  </a:lnTo>
                  <a:lnTo>
                    <a:pt x="461014" y="608339"/>
                  </a:lnTo>
                  <a:lnTo>
                    <a:pt x="437169" y="568811"/>
                  </a:lnTo>
                  <a:lnTo>
                    <a:pt x="412661" y="529574"/>
                  </a:lnTo>
                  <a:lnTo>
                    <a:pt x="387490" y="490637"/>
                  </a:lnTo>
                  <a:lnTo>
                    <a:pt x="361658" y="452007"/>
                  </a:lnTo>
                  <a:lnTo>
                    <a:pt x="335163" y="413693"/>
                  </a:lnTo>
                  <a:lnTo>
                    <a:pt x="308005" y="375704"/>
                  </a:lnTo>
                  <a:lnTo>
                    <a:pt x="280185" y="338045"/>
                  </a:lnTo>
                  <a:lnTo>
                    <a:pt x="251703" y="300727"/>
                  </a:lnTo>
                  <a:lnTo>
                    <a:pt x="222558" y="263756"/>
                  </a:lnTo>
                  <a:lnTo>
                    <a:pt x="192751" y="227141"/>
                  </a:lnTo>
                  <a:lnTo>
                    <a:pt x="162282" y="190889"/>
                  </a:lnTo>
                  <a:lnTo>
                    <a:pt x="131150" y="155009"/>
                  </a:lnTo>
                  <a:lnTo>
                    <a:pt x="99356" y="119509"/>
                  </a:lnTo>
                  <a:lnTo>
                    <a:pt x="66900" y="84397"/>
                  </a:lnTo>
                  <a:lnTo>
                    <a:pt x="33781" y="49680"/>
                  </a:lnTo>
                  <a:lnTo>
                    <a:pt x="0" y="15366"/>
                  </a:lnTo>
                  <a:lnTo>
                    <a:pt x="15367" y="0"/>
                  </a:lnTo>
                  <a:close/>
                </a:path>
              </a:pathLst>
            </a:custGeom>
            <a:ln w="12700">
              <a:solidFill>
                <a:srgbClr val="CA91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36592" y="1633727"/>
              <a:ext cx="6632575" cy="899160"/>
            </a:xfrm>
            <a:custGeom>
              <a:avLst/>
              <a:gdLst/>
              <a:ahLst/>
              <a:cxnLst/>
              <a:rect l="l" t="t" r="r" b="b"/>
              <a:pathLst>
                <a:path w="6632575" h="899160">
                  <a:moveTo>
                    <a:pt x="6632448" y="0"/>
                  </a:moveTo>
                  <a:lnTo>
                    <a:pt x="0" y="0"/>
                  </a:lnTo>
                  <a:lnTo>
                    <a:pt x="0" y="899160"/>
                  </a:lnTo>
                  <a:lnTo>
                    <a:pt x="6632448" y="899160"/>
                  </a:lnTo>
                  <a:lnTo>
                    <a:pt x="6632448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36592" y="1633727"/>
              <a:ext cx="6632575" cy="899160"/>
            </a:xfrm>
            <a:custGeom>
              <a:avLst/>
              <a:gdLst/>
              <a:ahLst/>
              <a:cxnLst/>
              <a:rect l="l" t="t" r="r" b="b"/>
              <a:pathLst>
                <a:path w="6632575" h="899160">
                  <a:moveTo>
                    <a:pt x="0" y="899160"/>
                  </a:moveTo>
                  <a:lnTo>
                    <a:pt x="6632448" y="899160"/>
                  </a:lnTo>
                  <a:lnTo>
                    <a:pt x="6632448" y="0"/>
                  </a:lnTo>
                  <a:lnTo>
                    <a:pt x="0" y="0"/>
                  </a:lnTo>
                  <a:lnTo>
                    <a:pt x="0" y="899160"/>
                  </a:lnTo>
                  <a:close/>
                </a:path>
              </a:pathLst>
            </a:custGeom>
            <a:ln w="19049">
              <a:solidFill>
                <a:srgbClr val="E7A6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38394" y="1882850"/>
            <a:ext cx="395287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latin typeface="微软雅黑" panose="020B0503020204020204" charset="-122"/>
                <a:cs typeface="微软雅黑" panose="020B0503020204020204" charset="-122"/>
              </a:rPr>
              <a:t>构建精确、基于物理的</a:t>
            </a:r>
            <a:r>
              <a:rPr sz="2200" spc="-15" dirty="0">
                <a:latin typeface="微软雅黑" panose="020B0503020204020204" charset="-122"/>
                <a:cs typeface="微软雅黑" panose="020B0503020204020204" charset="-122"/>
              </a:rPr>
              <a:t>仿</a:t>
            </a:r>
            <a:r>
              <a:rPr sz="2200" spc="10" dirty="0">
                <a:latin typeface="微软雅黑" panose="020B0503020204020204" charset="-122"/>
                <a:cs typeface="微软雅黑" panose="020B0503020204020204" charset="-122"/>
              </a:rPr>
              <a:t>真模型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54170" y="1596897"/>
            <a:ext cx="7224395" cy="2289810"/>
            <a:chOff x="4154170" y="1596897"/>
            <a:chExt cx="7224395" cy="2289810"/>
          </a:xfrm>
        </p:grpSpPr>
        <p:sp>
          <p:nvSpPr>
            <p:cNvPr id="10" name="object 10"/>
            <p:cNvSpPr/>
            <p:nvPr/>
          </p:nvSpPr>
          <p:spPr>
            <a:xfrm>
              <a:off x="4160520" y="1603247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560831" y="0"/>
                  </a:moveTo>
                  <a:lnTo>
                    <a:pt x="512439" y="2058"/>
                  </a:lnTo>
                  <a:lnTo>
                    <a:pt x="465190" y="8121"/>
                  </a:lnTo>
                  <a:lnTo>
                    <a:pt x="419252" y="18021"/>
                  </a:lnTo>
                  <a:lnTo>
                    <a:pt x="374795" y="31589"/>
                  </a:lnTo>
                  <a:lnTo>
                    <a:pt x="331986" y="48656"/>
                  </a:lnTo>
                  <a:lnTo>
                    <a:pt x="290994" y="69055"/>
                  </a:lnTo>
                  <a:lnTo>
                    <a:pt x="251987" y="92618"/>
                  </a:lnTo>
                  <a:lnTo>
                    <a:pt x="215133" y="119175"/>
                  </a:lnTo>
                  <a:lnTo>
                    <a:pt x="180601" y="148559"/>
                  </a:lnTo>
                  <a:lnTo>
                    <a:pt x="148559" y="180601"/>
                  </a:lnTo>
                  <a:lnTo>
                    <a:pt x="119175" y="215133"/>
                  </a:lnTo>
                  <a:lnTo>
                    <a:pt x="92618" y="251987"/>
                  </a:lnTo>
                  <a:lnTo>
                    <a:pt x="69055" y="290994"/>
                  </a:lnTo>
                  <a:lnTo>
                    <a:pt x="48656" y="331986"/>
                  </a:lnTo>
                  <a:lnTo>
                    <a:pt x="31589" y="374795"/>
                  </a:lnTo>
                  <a:lnTo>
                    <a:pt x="18021" y="419252"/>
                  </a:lnTo>
                  <a:lnTo>
                    <a:pt x="8121" y="465190"/>
                  </a:lnTo>
                  <a:lnTo>
                    <a:pt x="2058" y="512439"/>
                  </a:lnTo>
                  <a:lnTo>
                    <a:pt x="0" y="560831"/>
                  </a:lnTo>
                  <a:lnTo>
                    <a:pt x="2058" y="609224"/>
                  </a:lnTo>
                  <a:lnTo>
                    <a:pt x="8121" y="656473"/>
                  </a:lnTo>
                  <a:lnTo>
                    <a:pt x="18021" y="702411"/>
                  </a:lnTo>
                  <a:lnTo>
                    <a:pt x="31589" y="746868"/>
                  </a:lnTo>
                  <a:lnTo>
                    <a:pt x="48656" y="789677"/>
                  </a:lnTo>
                  <a:lnTo>
                    <a:pt x="69055" y="830669"/>
                  </a:lnTo>
                  <a:lnTo>
                    <a:pt x="92618" y="869676"/>
                  </a:lnTo>
                  <a:lnTo>
                    <a:pt x="119175" y="906530"/>
                  </a:lnTo>
                  <a:lnTo>
                    <a:pt x="148559" y="941062"/>
                  </a:lnTo>
                  <a:lnTo>
                    <a:pt x="180601" y="973104"/>
                  </a:lnTo>
                  <a:lnTo>
                    <a:pt x="215133" y="1002488"/>
                  </a:lnTo>
                  <a:lnTo>
                    <a:pt x="251987" y="1029045"/>
                  </a:lnTo>
                  <a:lnTo>
                    <a:pt x="290994" y="1052608"/>
                  </a:lnTo>
                  <a:lnTo>
                    <a:pt x="331986" y="1073007"/>
                  </a:lnTo>
                  <a:lnTo>
                    <a:pt x="374795" y="1090074"/>
                  </a:lnTo>
                  <a:lnTo>
                    <a:pt x="419252" y="1103642"/>
                  </a:lnTo>
                  <a:lnTo>
                    <a:pt x="465190" y="1113542"/>
                  </a:lnTo>
                  <a:lnTo>
                    <a:pt x="512439" y="1119605"/>
                  </a:lnTo>
                  <a:lnTo>
                    <a:pt x="560831" y="1121664"/>
                  </a:lnTo>
                  <a:lnTo>
                    <a:pt x="609224" y="1119605"/>
                  </a:lnTo>
                  <a:lnTo>
                    <a:pt x="656473" y="1113542"/>
                  </a:lnTo>
                  <a:lnTo>
                    <a:pt x="702411" y="1103642"/>
                  </a:lnTo>
                  <a:lnTo>
                    <a:pt x="746868" y="1090074"/>
                  </a:lnTo>
                  <a:lnTo>
                    <a:pt x="789677" y="1073007"/>
                  </a:lnTo>
                  <a:lnTo>
                    <a:pt x="830669" y="1052608"/>
                  </a:lnTo>
                  <a:lnTo>
                    <a:pt x="869676" y="1029045"/>
                  </a:lnTo>
                  <a:lnTo>
                    <a:pt x="906530" y="1002488"/>
                  </a:lnTo>
                  <a:lnTo>
                    <a:pt x="941062" y="973104"/>
                  </a:lnTo>
                  <a:lnTo>
                    <a:pt x="973104" y="941062"/>
                  </a:lnTo>
                  <a:lnTo>
                    <a:pt x="1002488" y="906530"/>
                  </a:lnTo>
                  <a:lnTo>
                    <a:pt x="1029045" y="869676"/>
                  </a:lnTo>
                  <a:lnTo>
                    <a:pt x="1052608" y="830669"/>
                  </a:lnTo>
                  <a:lnTo>
                    <a:pt x="1073007" y="789677"/>
                  </a:lnTo>
                  <a:lnTo>
                    <a:pt x="1090074" y="746868"/>
                  </a:lnTo>
                  <a:lnTo>
                    <a:pt x="1103642" y="702411"/>
                  </a:lnTo>
                  <a:lnTo>
                    <a:pt x="1113542" y="656473"/>
                  </a:lnTo>
                  <a:lnTo>
                    <a:pt x="1119605" y="609224"/>
                  </a:lnTo>
                  <a:lnTo>
                    <a:pt x="1121664" y="560831"/>
                  </a:lnTo>
                  <a:lnTo>
                    <a:pt x="1119605" y="512439"/>
                  </a:lnTo>
                  <a:lnTo>
                    <a:pt x="1113542" y="465190"/>
                  </a:lnTo>
                  <a:lnTo>
                    <a:pt x="1103642" y="419252"/>
                  </a:lnTo>
                  <a:lnTo>
                    <a:pt x="1090074" y="374795"/>
                  </a:lnTo>
                  <a:lnTo>
                    <a:pt x="1073007" y="331986"/>
                  </a:lnTo>
                  <a:lnTo>
                    <a:pt x="1052608" y="290994"/>
                  </a:lnTo>
                  <a:lnTo>
                    <a:pt x="1029045" y="251987"/>
                  </a:lnTo>
                  <a:lnTo>
                    <a:pt x="1002488" y="215133"/>
                  </a:lnTo>
                  <a:lnTo>
                    <a:pt x="973104" y="180601"/>
                  </a:lnTo>
                  <a:lnTo>
                    <a:pt x="941062" y="148559"/>
                  </a:lnTo>
                  <a:lnTo>
                    <a:pt x="906530" y="119175"/>
                  </a:lnTo>
                  <a:lnTo>
                    <a:pt x="869676" y="92618"/>
                  </a:lnTo>
                  <a:lnTo>
                    <a:pt x="830669" y="69055"/>
                  </a:lnTo>
                  <a:lnTo>
                    <a:pt x="789677" y="48656"/>
                  </a:lnTo>
                  <a:lnTo>
                    <a:pt x="746868" y="31589"/>
                  </a:lnTo>
                  <a:lnTo>
                    <a:pt x="702411" y="18021"/>
                  </a:lnTo>
                  <a:lnTo>
                    <a:pt x="656473" y="8121"/>
                  </a:lnTo>
                  <a:lnTo>
                    <a:pt x="609224" y="2058"/>
                  </a:lnTo>
                  <a:lnTo>
                    <a:pt x="560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60520" y="1603247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0" y="560831"/>
                  </a:moveTo>
                  <a:lnTo>
                    <a:pt x="2058" y="512439"/>
                  </a:lnTo>
                  <a:lnTo>
                    <a:pt x="8121" y="465190"/>
                  </a:lnTo>
                  <a:lnTo>
                    <a:pt x="18021" y="419252"/>
                  </a:lnTo>
                  <a:lnTo>
                    <a:pt x="31589" y="374795"/>
                  </a:lnTo>
                  <a:lnTo>
                    <a:pt x="48656" y="331986"/>
                  </a:lnTo>
                  <a:lnTo>
                    <a:pt x="69055" y="290994"/>
                  </a:lnTo>
                  <a:lnTo>
                    <a:pt x="92618" y="251987"/>
                  </a:lnTo>
                  <a:lnTo>
                    <a:pt x="119175" y="215133"/>
                  </a:lnTo>
                  <a:lnTo>
                    <a:pt x="148559" y="180601"/>
                  </a:lnTo>
                  <a:lnTo>
                    <a:pt x="180601" y="148559"/>
                  </a:lnTo>
                  <a:lnTo>
                    <a:pt x="215133" y="119175"/>
                  </a:lnTo>
                  <a:lnTo>
                    <a:pt x="251987" y="92618"/>
                  </a:lnTo>
                  <a:lnTo>
                    <a:pt x="290994" y="69055"/>
                  </a:lnTo>
                  <a:lnTo>
                    <a:pt x="331986" y="48656"/>
                  </a:lnTo>
                  <a:lnTo>
                    <a:pt x="374795" y="31589"/>
                  </a:lnTo>
                  <a:lnTo>
                    <a:pt x="419252" y="18021"/>
                  </a:lnTo>
                  <a:lnTo>
                    <a:pt x="465190" y="8121"/>
                  </a:lnTo>
                  <a:lnTo>
                    <a:pt x="512439" y="2058"/>
                  </a:lnTo>
                  <a:lnTo>
                    <a:pt x="560831" y="0"/>
                  </a:lnTo>
                  <a:lnTo>
                    <a:pt x="609224" y="2058"/>
                  </a:lnTo>
                  <a:lnTo>
                    <a:pt x="656473" y="8121"/>
                  </a:lnTo>
                  <a:lnTo>
                    <a:pt x="702411" y="18021"/>
                  </a:lnTo>
                  <a:lnTo>
                    <a:pt x="746868" y="31589"/>
                  </a:lnTo>
                  <a:lnTo>
                    <a:pt x="789677" y="48656"/>
                  </a:lnTo>
                  <a:lnTo>
                    <a:pt x="830669" y="69055"/>
                  </a:lnTo>
                  <a:lnTo>
                    <a:pt x="869676" y="92618"/>
                  </a:lnTo>
                  <a:lnTo>
                    <a:pt x="906530" y="119175"/>
                  </a:lnTo>
                  <a:lnTo>
                    <a:pt x="941062" y="148559"/>
                  </a:lnTo>
                  <a:lnTo>
                    <a:pt x="973104" y="180601"/>
                  </a:lnTo>
                  <a:lnTo>
                    <a:pt x="1002488" y="215133"/>
                  </a:lnTo>
                  <a:lnTo>
                    <a:pt x="1029045" y="251987"/>
                  </a:lnTo>
                  <a:lnTo>
                    <a:pt x="1052608" y="290994"/>
                  </a:lnTo>
                  <a:lnTo>
                    <a:pt x="1073007" y="331986"/>
                  </a:lnTo>
                  <a:lnTo>
                    <a:pt x="1090074" y="374795"/>
                  </a:lnTo>
                  <a:lnTo>
                    <a:pt x="1103642" y="419252"/>
                  </a:lnTo>
                  <a:lnTo>
                    <a:pt x="1113542" y="465190"/>
                  </a:lnTo>
                  <a:lnTo>
                    <a:pt x="1119605" y="512439"/>
                  </a:lnTo>
                  <a:lnTo>
                    <a:pt x="1121664" y="560831"/>
                  </a:lnTo>
                  <a:lnTo>
                    <a:pt x="1119605" y="609224"/>
                  </a:lnTo>
                  <a:lnTo>
                    <a:pt x="1113542" y="656473"/>
                  </a:lnTo>
                  <a:lnTo>
                    <a:pt x="1103642" y="702411"/>
                  </a:lnTo>
                  <a:lnTo>
                    <a:pt x="1090074" y="746868"/>
                  </a:lnTo>
                  <a:lnTo>
                    <a:pt x="1073007" y="789677"/>
                  </a:lnTo>
                  <a:lnTo>
                    <a:pt x="1052608" y="830669"/>
                  </a:lnTo>
                  <a:lnTo>
                    <a:pt x="1029045" y="869676"/>
                  </a:lnTo>
                  <a:lnTo>
                    <a:pt x="1002488" y="906530"/>
                  </a:lnTo>
                  <a:lnTo>
                    <a:pt x="973104" y="941062"/>
                  </a:lnTo>
                  <a:lnTo>
                    <a:pt x="941062" y="973104"/>
                  </a:lnTo>
                  <a:lnTo>
                    <a:pt x="906530" y="1002488"/>
                  </a:lnTo>
                  <a:lnTo>
                    <a:pt x="869676" y="1029045"/>
                  </a:lnTo>
                  <a:lnTo>
                    <a:pt x="830669" y="1052608"/>
                  </a:lnTo>
                  <a:lnTo>
                    <a:pt x="789677" y="1073007"/>
                  </a:lnTo>
                  <a:lnTo>
                    <a:pt x="746868" y="1090074"/>
                  </a:lnTo>
                  <a:lnTo>
                    <a:pt x="702411" y="1103642"/>
                  </a:lnTo>
                  <a:lnTo>
                    <a:pt x="656473" y="1113542"/>
                  </a:lnTo>
                  <a:lnTo>
                    <a:pt x="609224" y="1119605"/>
                  </a:lnTo>
                  <a:lnTo>
                    <a:pt x="560831" y="1121664"/>
                  </a:lnTo>
                  <a:lnTo>
                    <a:pt x="512439" y="1119605"/>
                  </a:lnTo>
                  <a:lnTo>
                    <a:pt x="465190" y="1113542"/>
                  </a:lnTo>
                  <a:lnTo>
                    <a:pt x="419252" y="1103642"/>
                  </a:lnTo>
                  <a:lnTo>
                    <a:pt x="374795" y="1090074"/>
                  </a:lnTo>
                  <a:lnTo>
                    <a:pt x="331986" y="1073007"/>
                  </a:lnTo>
                  <a:lnTo>
                    <a:pt x="290994" y="1052608"/>
                  </a:lnTo>
                  <a:lnTo>
                    <a:pt x="251987" y="1029045"/>
                  </a:lnTo>
                  <a:lnTo>
                    <a:pt x="215133" y="1002488"/>
                  </a:lnTo>
                  <a:lnTo>
                    <a:pt x="180601" y="973104"/>
                  </a:lnTo>
                  <a:lnTo>
                    <a:pt x="148559" y="941062"/>
                  </a:lnTo>
                  <a:lnTo>
                    <a:pt x="119175" y="906530"/>
                  </a:lnTo>
                  <a:lnTo>
                    <a:pt x="92618" y="869676"/>
                  </a:lnTo>
                  <a:lnTo>
                    <a:pt x="69055" y="830669"/>
                  </a:lnTo>
                  <a:lnTo>
                    <a:pt x="48656" y="789677"/>
                  </a:lnTo>
                  <a:lnTo>
                    <a:pt x="31589" y="746868"/>
                  </a:lnTo>
                  <a:lnTo>
                    <a:pt x="18021" y="702411"/>
                  </a:lnTo>
                  <a:lnTo>
                    <a:pt x="8121" y="656473"/>
                  </a:lnTo>
                  <a:lnTo>
                    <a:pt x="2058" y="609224"/>
                  </a:lnTo>
                  <a:lnTo>
                    <a:pt x="0" y="560831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62728" y="2980944"/>
              <a:ext cx="6306820" cy="896619"/>
            </a:xfrm>
            <a:custGeom>
              <a:avLst/>
              <a:gdLst/>
              <a:ahLst/>
              <a:cxnLst/>
              <a:rect l="l" t="t" r="r" b="b"/>
              <a:pathLst>
                <a:path w="6306820" h="896620">
                  <a:moveTo>
                    <a:pt x="6306312" y="0"/>
                  </a:moveTo>
                  <a:lnTo>
                    <a:pt x="0" y="0"/>
                  </a:lnTo>
                  <a:lnTo>
                    <a:pt x="0" y="896111"/>
                  </a:lnTo>
                  <a:lnTo>
                    <a:pt x="6306312" y="896111"/>
                  </a:lnTo>
                  <a:lnTo>
                    <a:pt x="6306312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62728" y="2980944"/>
              <a:ext cx="6306820" cy="896619"/>
            </a:xfrm>
            <a:custGeom>
              <a:avLst/>
              <a:gdLst/>
              <a:ahLst/>
              <a:cxnLst/>
              <a:rect l="l" t="t" r="r" b="b"/>
              <a:pathLst>
                <a:path w="6306820" h="896620">
                  <a:moveTo>
                    <a:pt x="0" y="896111"/>
                  </a:moveTo>
                  <a:lnTo>
                    <a:pt x="6306312" y="896111"/>
                  </a:lnTo>
                  <a:lnTo>
                    <a:pt x="6306312" y="0"/>
                  </a:lnTo>
                  <a:lnTo>
                    <a:pt x="0" y="0"/>
                  </a:lnTo>
                  <a:lnTo>
                    <a:pt x="0" y="896111"/>
                  </a:lnTo>
                  <a:close/>
                </a:path>
              </a:pathLst>
            </a:custGeom>
            <a:ln w="19050">
              <a:solidFill>
                <a:srgbClr val="E7A6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764784" y="3229737"/>
            <a:ext cx="25495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验证和优化仿真模型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95546" y="2861817"/>
            <a:ext cx="6883400" cy="2372360"/>
            <a:chOff x="4495546" y="2861817"/>
            <a:chExt cx="6883400" cy="2372360"/>
          </a:xfrm>
        </p:grpSpPr>
        <p:sp>
          <p:nvSpPr>
            <p:cNvPr id="16" name="object 16"/>
            <p:cNvSpPr/>
            <p:nvPr/>
          </p:nvSpPr>
          <p:spPr>
            <a:xfrm>
              <a:off x="4501896" y="2868167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560831" y="0"/>
                  </a:moveTo>
                  <a:lnTo>
                    <a:pt x="512439" y="2058"/>
                  </a:lnTo>
                  <a:lnTo>
                    <a:pt x="465190" y="8121"/>
                  </a:lnTo>
                  <a:lnTo>
                    <a:pt x="419252" y="18021"/>
                  </a:lnTo>
                  <a:lnTo>
                    <a:pt x="374795" y="31589"/>
                  </a:lnTo>
                  <a:lnTo>
                    <a:pt x="331986" y="48656"/>
                  </a:lnTo>
                  <a:lnTo>
                    <a:pt x="290994" y="69055"/>
                  </a:lnTo>
                  <a:lnTo>
                    <a:pt x="251987" y="92618"/>
                  </a:lnTo>
                  <a:lnTo>
                    <a:pt x="215133" y="119175"/>
                  </a:lnTo>
                  <a:lnTo>
                    <a:pt x="180601" y="148559"/>
                  </a:lnTo>
                  <a:lnTo>
                    <a:pt x="148559" y="180601"/>
                  </a:lnTo>
                  <a:lnTo>
                    <a:pt x="119175" y="215133"/>
                  </a:lnTo>
                  <a:lnTo>
                    <a:pt x="92618" y="251987"/>
                  </a:lnTo>
                  <a:lnTo>
                    <a:pt x="69055" y="290994"/>
                  </a:lnTo>
                  <a:lnTo>
                    <a:pt x="48656" y="331986"/>
                  </a:lnTo>
                  <a:lnTo>
                    <a:pt x="31589" y="374795"/>
                  </a:lnTo>
                  <a:lnTo>
                    <a:pt x="18021" y="419252"/>
                  </a:lnTo>
                  <a:lnTo>
                    <a:pt x="8121" y="465190"/>
                  </a:lnTo>
                  <a:lnTo>
                    <a:pt x="2058" y="512439"/>
                  </a:lnTo>
                  <a:lnTo>
                    <a:pt x="0" y="560832"/>
                  </a:lnTo>
                  <a:lnTo>
                    <a:pt x="2058" y="609224"/>
                  </a:lnTo>
                  <a:lnTo>
                    <a:pt x="8121" y="656473"/>
                  </a:lnTo>
                  <a:lnTo>
                    <a:pt x="18021" y="702411"/>
                  </a:lnTo>
                  <a:lnTo>
                    <a:pt x="31589" y="746868"/>
                  </a:lnTo>
                  <a:lnTo>
                    <a:pt x="48656" y="789677"/>
                  </a:lnTo>
                  <a:lnTo>
                    <a:pt x="69055" y="830669"/>
                  </a:lnTo>
                  <a:lnTo>
                    <a:pt x="92618" y="869676"/>
                  </a:lnTo>
                  <a:lnTo>
                    <a:pt x="119175" y="906530"/>
                  </a:lnTo>
                  <a:lnTo>
                    <a:pt x="148559" y="941062"/>
                  </a:lnTo>
                  <a:lnTo>
                    <a:pt x="180601" y="973104"/>
                  </a:lnTo>
                  <a:lnTo>
                    <a:pt x="215133" y="1002488"/>
                  </a:lnTo>
                  <a:lnTo>
                    <a:pt x="251987" y="1029045"/>
                  </a:lnTo>
                  <a:lnTo>
                    <a:pt x="290994" y="1052608"/>
                  </a:lnTo>
                  <a:lnTo>
                    <a:pt x="331986" y="1073007"/>
                  </a:lnTo>
                  <a:lnTo>
                    <a:pt x="374795" y="1090074"/>
                  </a:lnTo>
                  <a:lnTo>
                    <a:pt x="419252" y="1103642"/>
                  </a:lnTo>
                  <a:lnTo>
                    <a:pt x="465190" y="1113542"/>
                  </a:lnTo>
                  <a:lnTo>
                    <a:pt x="512439" y="1119605"/>
                  </a:lnTo>
                  <a:lnTo>
                    <a:pt x="560831" y="1121664"/>
                  </a:lnTo>
                  <a:lnTo>
                    <a:pt x="609224" y="1119605"/>
                  </a:lnTo>
                  <a:lnTo>
                    <a:pt x="656473" y="1113542"/>
                  </a:lnTo>
                  <a:lnTo>
                    <a:pt x="702411" y="1103642"/>
                  </a:lnTo>
                  <a:lnTo>
                    <a:pt x="746868" y="1090074"/>
                  </a:lnTo>
                  <a:lnTo>
                    <a:pt x="789677" y="1073007"/>
                  </a:lnTo>
                  <a:lnTo>
                    <a:pt x="830669" y="1052608"/>
                  </a:lnTo>
                  <a:lnTo>
                    <a:pt x="869676" y="1029045"/>
                  </a:lnTo>
                  <a:lnTo>
                    <a:pt x="906530" y="1002488"/>
                  </a:lnTo>
                  <a:lnTo>
                    <a:pt x="941062" y="973104"/>
                  </a:lnTo>
                  <a:lnTo>
                    <a:pt x="973104" y="941062"/>
                  </a:lnTo>
                  <a:lnTo>
                    <a:pt x="1002488" y="906530"/>
                  </a:lnTo>
                  <a:lnTo>
                    <a:pt x="1029045" y="869676"/>
                  </a:lnTo>
                  <a:lnTo>
                    <a:pt x="1052608" y="830669"/>
                  </a:lnTo>
                  <a:lnTo>
                    <a:pt x="1073007" y="789677"/>
                  </a:lnTo>
                  <a:lnTo>
                    <a:pt x="1090074" y="746868"/>
                  </a:lnTo>
                  <a:lnTo>
                    <a:pt x="1103642" y="702411"/>
                  </a:lnTo>
                  <a:lnTo>
                    <a:pt x="1113542" y="656473"/>
                  </a:lnTo>
                  <a:lnTo>
                    <a:pt x="1119605" y="609224"/>
                  </a:lnTo>
                  <a:lnTo>
                    <a:pt x="1121664" y="560832"/>
                  </a:lnTo>
                  <a:lnTo>
                    <a:pt x="1119605" y="512439"/>
                  </a:lnTo>
                  <a:lnTo>
                    <a:pt x="1113542" y="465190"/>
                  </a:lnTo>
                  <a:lnTo>
                    <a:pt x="1103642" y="419252"/>
                  </a:lnTo>
                  <a:lnTo>
                    <a:pt x="1090074" y="374795"/>
                  </a:lnTo>
                  <a:lnTo>
                    <a:pt x="1073007" y="331986"/>
                  </a:lnTo>
                  <a:lnTo>
                    <a:pt x="1052608" y="290994"/>
                  </a:lnTo>
                  <a:lnTo>
                    <a:pt x="1029045" y="251987"/>
                  </a:lnTo>
                  <a:lnTo>
                    <a:pt x="1002488" y="215133"/>
                  </a:lnTo>
                  <a:lnTo>
                    <a:pt x="973104" y="180601"/>
                  </a:lnTo>
                  <a:lnTo>
                    <a:pt x="941062" y="148559"/>
                  </a:lnTo>
                  <a:lnTo>
                    <a:pt x="906530" y="119175"/>
                  </a:lnTo>
                  <a:lnTo>
                    <a:pt x="869676" y="92618"/>
                  </a:lnTo>
                  <a:lnTo>
                    <a:pt x="830669" y="69055"/>
                  </a:lnTo>
                  <a:lnTo>
                    <a:pt x="789677" y="48656"/>
                  </a:lnTo>
                  <a:lnTo>
                    <a:pt x="746868" y="31589"/>
                  </a:lnTo>
                  <a:lnTo>
                    <a:pt x="702411" y="18021"/>
                  </a:lnTo>
                  <a:lnTo>
                    <a:pt x="656473" y="8121"/>
                  </a:lnTo>
                  <a:lnTo>
                    <a:pt x="609224" y="2058"/>
                  </a:lnTo>
                  <a:lnTo>
                    <a:pt x="560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01896" y="2868167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0" y="560832"/>
                  </a:moveTo>
                  <a:lnTo>
                    <a:pt x="2058" y="512439"/>
                  </a:lnTo>
                  <a:lnTo>
                    <a:pt x="8121" y="465190"/>
                  </a:lnTo>
                  <a:lnTo>
                    <a:pt x="18021" y="419252"/>
                  </a:lnTo>
                  <a:lnTo>
                    <a:pt x="31589" y="374795"/>
                  </a:lnTo>
                  <a:lnTo>
                    <a:pt x="48656" y="331986"/>
                  </a:lnTo>
                  <a:lnTo>
                    <a:pt x="69055" y="290994"/>
                  </a:lnTo>
                  <a:lnTo>
                    <a:pt x="92618" y="251987"/>
                  </a:lnTo>
                  <a:lnTo>
                    <a:pt x="119175" y="215133"/>
                  </a:lnTo>
                  <a:lnTo>
                    <a:pt x="148559" y="180601"/>
                  </a:lnTo>
                  <a:lnTo>
                    <a:pt x="180601" y="148559"/>
                  </a:lnTo>
                  <a:lnTo>
                    <a:pt x="215133" y="119175"/>
                  </a:lnTo>
                  <a:lnTo>
                    <a:pt x="251987" y="92618"/>
                  </a:lnTo>
                  <a:lnTo>
                    <a:pt x="290994" y="69055"/>
                  </a:lnTo>
                  <a:lnTo>
                    <a:pt x="331986" y="48656"/>
                  </a:lnTo>
                  <a:lnTo>
                    <a:pt x="374795" y="31589"/>
                  </a:lnTo>
                  <a:lnTo>
                    <a:pt x="419252" y="18021"/>
                  </a:lnTo>
                  <a:lnTo>
                    <a:pt x="465190" y="8121"/>
                  </a:lnTo>
                  <a:lnTo>
                    <a:pt x="512439" y="2058"/>
                  </a:lnTo>
                  <a:lnTo>
                    <a:pt x="560831" y="0"/>
                  </a:lnTo>
                  <a:lnTo>
                    <a:pt x="609224" y="2058"/>
                  </a:lnTo>
                  <a:lnTo>
                    <a:pt x="656473" y="8121"/>
                  </a:lnTo>
                  <a:lnTo>
                    <a:pt x="702411" y="18021"/>
                  </a:lnTo>
                  <a:lnTo>
                    <a:pt x="746868" y="31589"/>
                  </a:lnTo>
                  <a:lnTo>
                    <a:pt x="789677" y="48656"/>
                  </a:lnTo>
                  <a:lnTo>
                    <a:pt x="830669" y="69055"/>
                  </a:lnTo>
                  <a:lnTo>
                    <a:pt x="869676" y="92618"/>
                  </a:lnTo>
                  <a:lnTo>
                    <a:pt x="906530" y="119175"/>
                  </a:lnTo>
                  <a:lnTo>
                    <a:pt x="941062" y="148559"/>
                  </a:lnTo>
                  <a:lnTo>
                    <a:pt x="973104" y="180601"/>
                  </a:lnTo>
                  <a:lnTo>
                    <a:pt x="1002488" y="215133"/>
                  </a:lnTo>
                  <a:lnTo>
                    <a:pt x="1029045" y="251987"/>
                  </a:lnTo>
                  <a:lnTo>
                    <a:pt x="1052608" y="290994"/>
                  </a:lnTo>
                  <a:lnTo>
                    <a:pt x="1073007" y="331986"/>
                  </a:lnTo>
                  <a:lnTo>
                    <a:pt x="1090074" y="374795"/>
                  </a:lnTo>
                  <a:lnTo>
                    <a:pt x="1103642" y="419252"/>
                  </a:lnTo>
                  <a:lnTo>
                    <a:pt x="1113542" y="465190"/>
                  </a:lnTo>
                  <a:lnTo>
                    <a:pt x="1119605" y="512439"/>
                  </a:lnTo>
                  <a:lnTo>
                    <a:pt x="1121664" y="560832"/>
                  </a:lnTo>
                  <a:lnTo>
                    <a:pt x="1119605" y="609224"/>
                  </a:lnTo>
                  <a:lnTo>
                    <a:pt x="1113542" y="656473"/>
                  </a:lnTo>
                  <a:lnTo>
                    <a:pt x="1103642" y="702411"/>
                  </a:lnTo>
                  <a:lnTo>
                    <a:pt x="1090074" y="746868"/>
                  </a:lnTo>
                  <a:lnTo>
                    <a:pt x="1073007" y="789677"/>
                  </a:lnTo>
                  <a:lnTo>
                    <a:pt x="1052608" y="830669"/>
                  </a:lnTo>
                  <a:lnTo>
                    <a:pt x="1029045" y="869676"/>
                  </a:lnTo>
                  <a:lnTo>
                    <a:pt x="1002488" y="906530"/>
                  </a:lnTo>
                  <a:lnTo>
                    <a:pt x="973104" y="941062"/>
                  </a:lnTo>
                  <a:lnTo>
                    <a:pt x="941062" y="973104"/>
                  </a:lnTo>
                  <a:lnTo>
                    <a:pt x="906530" y="1002488"/>
                  </a:lnTo>
                  <a:lnTo>
                    <a:pt x="869676" y="1029045"/>
                  </a:lnTo>
                  <a:lnTo>
                    <a:pt x="830669" y="1052608"/>
                  </a:lnTo>
                  <a:lnTo>
                    <a:pt x="789677" y="1073007"/>
                  </a:lnTo>
                  <a:lnTo>
                    <a:pt x="746868" y="1090074"/>
                  </a:lnTo>
                  <a:lnTo>
                    <a:pt x="702411" y="1103642"/>
                  </a:lnTo>
                  <a:lnTo>
                    <a:pt x="656473" y="1113542"/>
                  </a:lnTo>
                  <a:lnTo>
                    <a:pt x="609224" y="1119605"/>
                  </a:lnTo>
                  <a:lnTo>
                    <a:pt x="560831" y="1121664"/>
                  </a:lnTo>
                  <a:lnTo>
                    <a:pt x="512439" y="1119605"/>
                  </a:lnTo>
                  <a:lnTo>
                    <a:pt x="465190" y="1113542"/>
                  </a:lnTo>
                  <a:lnTo>
                    <a:pt x="419252" y="1103642"/>
                  </a:lnTo>
                  <a:lnTo>
                    <a:pt x="374795" y="1090074"/>
                  </a:lnTo>
                  <a:lnTo>
                    <a:pt x="331986" y="1073007"/>
                  </a:lnTo>
                  <a:lnTo>
                    <a:pt x="290994" y="1052608"/>
                  </a:lnTo>
                  <a:lnTo>
                    <a:pt x="251987" y="1029045"/>
                  </a:lnTo>
                  <a:lnTo>
                    <a:pt x="215133" y="1002488"/>
                  </a:lnTo>
                  <a:lnTo>
                    <a:pt x="180601" y="973104"/>
                  </a:lnTo>
                  <a:lnTo>
                    <a:pt x="148559" y="941062"/>
                  </a:lnTo>
                  <a:lnTo>
                    <a:pt x="119175" y="906530"/>
                  </a:lnTo>
                  <a:lnTo>
                    <a:pt x="92618" y="869676"/>
                  </a:lnTo>
                  <a:lnTo>
                    <a:pt x="69055" y="830669"/>
                  </a:lnTo>
                  <a:lnTo>
                    <a:pt x="48656" y="789677"/>
                  </a:lnTo>
                  <a:lnTo>
                    <a:pt x="31589" y="746868"/>
                  </a:lnTo>
                  <a:lnTo>
                    <a:pt x="18021" y="702411"/>
                  </a:lnTo>
                  <a:lnTo>
                    <a:pt x="8121" y="656473"/>
                  </a:lnTo>
                  <a:lnTo>
                    <a:pt x="2058" y="609224"/>
                  </a:lnTo>
                  <a:lnTo>
                    <a:pt x="0" y="560832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36592" y="4325111"/>
              <a:ext cx="6632575" cy="899160"/>
            </a:xfrm>
            <a:custGeom>
              <a:avLst/>
              <a:gdLst/>
              <a:ahLst/>
              <a:cxnLst/>
              <a:rect l="l" t="t" r="r" b="b"/>
              <a:pathLst>
                <a:path w="6632575" h="899160">
                  <a:moveTo>
                    <a:pt x="6632448" y="0"/>
                  </a:moveTo>
                  <a:lnTo>
                    <a:pt x="0" y="0"/>
                  </a:lnTo>
                  <a:lnTo>
                    <a:pt x="0" y="899160"/>
                  </a:lnTo>
                  <a:lnTo>
                    <a:pt x="6632448" y="899160"/>
                  </a:lnTo>
                  <a:lnTo>
                    <a:pt x="6632448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36592" y="4325111"/>
              <a:ext cx="6632575" cy="899160"/>
            </a:xfrm>
            <a:custGeom>
              <a:avLst/>
              <a:gdLst/>
              <a:ahLst/>
              <a:cxnLst/>
              <a:rect l="l" t="t" r="r" b="b"/>
              <a:pathLst>
                <a:path w="6632575" h="899160">
                  <a:moveTo>
                    <a:pt x="0" y="899160"/>
                  </a:moveTo>
                  <a:lnTo>
                    <a:pt x="6632448" y="899160"/>
                  </a:lnTo>
                  <a:lnTo>
                    <a:pt x="6632448" y="0"/>
                  </a:lnTo>
                  <a:lnTo>
                    <a:pt x="0" y="0"/>
                  </a:lnTo>
                  <a:lnTo>
                    <a:pt x="0" y="899160"/>
                  </a:lnTo>
                  <a:close/>
                </a:path>
              </a:pathLst>
            </a:custGeom>
            <a:ln w="19049">
              <a:solidFill>
                <a:srgbClr val="E7A6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38394" y="4576317"/>
            <a:ext cx="57016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导</a:t>
            </a:r>
            <a:r>
              <a:rPr sz="2200" dirty="0"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TWIN</a:t>
            </a: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模型并</a:t>
            </a:r>
            <a:r>
              <a:rPr sz="2200" spc="-2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IIoT</a:t>
            </a: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连接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进</a:t>
            </a: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行运</a:t>
            </a:r>
            <a:r>
              <a:rPr sz="2200" spc="-20" dirty="0">
                <a:latin typeface="微软雅黑" panose="020B0503020204020204" charset="-122"/>
                <a:cs typeface="微软雅黑" panose="020B0503020204020204" charset="-122"/>
              </a:rPr>
              <a:t>营</a:t>
            </a:r>
            <a:r>
              <a:rPr sz="2200" spc="5" dirty="0">
                <a:latin typeface="微软雅黑" panose="020B0503020204020204" charset="-122"/>
                <a:cs typeface="微软雅黑" panose="020B0503020204020204" charset="-122"/>
              </a:rPr>
              <a:t>部署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9184" y="1514855"/>
            <a:ext cx="5066030" cy="3862070"/>
            <a:chOff x="329184" y="1514855"/>
            <a:chExt cx="5066030" cy="3862070"/>
          </a:xfrm>
        </p:grpSpPr>
        <p:sp>
          <p:nvSpPr>
            <p:cNvPr id="22" name="object 22"/>
            <p:cNvSpPr/>
            <p:nvPr/>
          </p:nvSpPr>
          <p:spPr>
            <a:xfrm>
              <a:off x="4175760" y="4215383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560831" y="0"/>
                  </a:moveTo>
                  <a:lnTo>
                    <a:pt x="512439" y="2058"/>
                  </a:lnTo>
                  <a:lnTo>
                    <a:pt x="465190" y="8121"/>
                  </a:lnTo>
                  <a:lnTo>
                    <a:pt x="419252" y="18021"/>
                  </a:lnTo>
                  <a:lnTo>
                    <a:pt x="374795" y="31589"/>
                  </a:lnTo>
                  <a:lnTo>
                    <a:pt x="331986" y="48656"/>
                  </a:lnTo>
                  <a:lnTo>
                    <a:pt x="290994" y="69055"/>
                  </a:lnTo>
                  <a:lnTo>
                    <a:pt x="251987" y="92618"/>
                  </a:lnTo>
                  <a:lnTo>
                    <a:pt x="215133" y="119175"/>
                  </a:lnTo>
                  <a:lnTo>
                    <a:pt x="180601" y="148559"/>
                  </a:lnTo>
                  <a:lnTo>
                    <a:pt x="148559" y="180601"/>
                  </a:lnTo>
                  <a:lnTo>
                    <a:pt x="119175" y="215133"/>
                  </a:lnTo>
                  <a:lnTo>
                    <a:pt x="92618" y="251987"/>
                  </a:lnTo>
                  <a:lnTo>
                    <a:pt x="69055" y="290994"/>
                  </a:lnTo>
                  <a:lnTo>
                    <a:pt x="48656" y="331986"/>
                  </a:lnTo>
                  <a:lnTo>
                    <a:pt x="31589" y="374795"/>
                  </a:lnTo>
                  <a:lnTo>
                    <a:pt x="18021" y="419252"/>
                  </a:lnTo>
                  <a:lnTo>
                    <a:pt x="8121" y="465190"/>
                  </a:lnTo>
                  <a:lnTo>
                    <a:pt x="2058" y="512439"/>
                  </a:lnTo>
                  <a:lnTo>
                    <a:pt x="0" y="560832"/>
                  </a:lnTo>
                  <a:lnTo>
                    <a:pt x="2058" y="609224"/>
                  </a:lnTo>
                  <a:lnTo>
                    <a:pt x="8121" y="656473"/>
                  </a:lnTo>
                  <a:lnTo>
                    <a:pt x="18021" y="702411"/>
                  </a:lnTo>
                  <a:lnTo>
                    <a:pt x="31589" y="746868"/>
                  </a:lnTo>
                  <a:lnTo>
                    <a:pt x="48656" y="789677"/>
                  </a:lnTo>
                  <a:lnTo>
                    <a:pt x="69055" y="830669"/>
                  </a:lnTo>
                  <a:lnTo>
                    <a:pt x="92618" y="869676"/>
                  </a:lnTo>
                  <a:lnTo>
                    <a:pt x="119175" y="906530"/>
                  </a:lnTo>
                  <a:lnTo>
                    <a:pt x="148559" y="941062"/>
                  </a:lnTo>
                  <a:lnTo>
                    <a:pt x="180601" y="973104"/>
                  </a:lnTo>
                  <a:lnTo>
                    <a:pt x="215133" y="1002488"/>
                  </a:lnTo>
                  <a:lnTo>
                    <a:pt x="251987" y="1029045"/>
                  </a:lnTo>
                  <a:lnTo>
                    <a:pt x="290994" y="1052608"/>
                  </a:lnTo>
                  <a:lnTo>
                    <a:pt x="331986" y="1073007"/>
                  </a:lnTo>
                  <a:lnTo>
                    <a:pt x="374795" y="1090074"/>
                  </a:lnTo>
                  <a:lnTo>
                    <a:pt x="419252" y="1103642"/>
                  </a:lnTo>
                  <a:lnTo>
                    <a:pt x="465190" y="1113542"/>
                  </a:lnTo>
                  <a:lnTo>
                    <a:pt x="512439" y="1119605"/>
                  </a:lnTo>
                  <a:lnTo>
                    <a:pt x="560831" y="1121664"/>
                  </a:lnTo>
                  <a:lnTo>
                    <a:pt x="609224" y="1119605"/>
                  </a:lnTo>
                  <a:lnTo>
                    <a:pt x="656473" y="1113542"/>
                  </a:lnTo>
                  <a:lnTo>
                    <a:pt x="702411" y="1103642"/>
                  </a:lnTo>
                  <a:lnTo>
                    <a:pt x="746868" y="1090074"/>
                  </a:lnTo>
                  <a:lnTo>
                    <a:pt x="789677" y="1073007"/>
                  </a:lnTo>
                  <a:lnTo>
                    <a:pt x="830669" y="1052608"/>
                  </a:lnTo>
                  <a:lnTo>
                    <a:pt x="869676" y="1029045"/>
                  </a:lnTo>
                  <a:lnTo>
                    <a:pt x="906530" y="1002488"/>
                  </a:lnTo>
                  <a:lnTo>
                    <a:pt x="941062" y="973104"/>
                  </a:lnTo>
                  <a:lnTo>
                    <a:pt x="973104" y="941062"/>
                  </a:lnTo>
                  <a:lnTo>
                    <a:pt x="1002488" y="906530"/>
                  </a:lnTo>
                  <a:lnTo>
                    <a:pt x="1029045" y="869676"/>
                  </a:lnTo>
                  <a:lnTo>
                    <a:pt x="1052608" y="830669"/>
                  </a:lnTo>
                  <a:lnTo>
                    <a:pt x="1073007" y="789677"/>
                  </a:lnTo>
                  <a:lnTo>
                    <a:pt x="1090074" y="746868"/>
                  </a:lnTo>
                  <a:lnTo>
                    <a:pt x="1103642" y="702411"/>
                  </a:lnTo>
                  <a:lnTo>
                    <a:pt x="1113542" y="656473"/>
                  </a:lnTo>
                  <a:lnTo>
                    <a:pt x="1119605" y="609224"/>
                  </a:lnTo>
                  <a:lnTo>
                    <a:pt x="1121664" y="560832"/>
                  </a:lnTo>
                  <a:lnTo>
                    <a:pt x="1119605" y="512439"/>
                  </a:lnTo>
                  <a:lnTo>
                    <a:pt x="1113542" y="465190"/>
                  </a:lnTo>
                  <a:lnTo>
                    <a:pt x="1103642" y="419252"/>
                  </a:lnTo>
                  <a:lnTo>
                    <a:pt x="1090074" y="374795"/>
                  </a:lnTo>
                  <a:lnTo>
                    <a:pt x="1073007" y="331986"/>
                  </a:lnTo>
                  <a:lnTo>
                    <a:pt x="1052608" y="290994"/>
                  </a:lnTo>
                  <a:lnTo>
                    <a:pt x="1029045" y="251987"/>
                  </a:lnTo>
                  <a:lnTo>
                    <a:pt x="1002488" y="215133"/>
                  </a:lnTo>
                  <a:lnTo>
                    <a:pt x="973104" y="180601"/>
                  </a:lnTo>
                  <a:lnTo>
                    <a:pt x="941062" y="148559"/>
                  </a:lnTo>
                  <a:lnTo>
                    <a:pt x="906530" y="119175"/>
                  </a:lnTo>
                  <a:lnTo>
                    <a:pt x="869676" y="92618"/>
                  </a:lnTo>
                  <a:lnTo>
                    <a:pt x="830669" y="69055"/>
                  </a:lnTo>
                  <a:lnTo>
                    <a:pt x="789677" y="48656"/>
                  </a:lnTo>
                  <a:lnTo>
                    <a:pt x="746868" y="31589"/>
                  </a:lnTo>
                  <a:lnTo>
                    <a:pt x="702411" y="18021"/>
                  </a:lnTo>
                  <a:lnTo>
                    <a:pt x="656473" y="8121"/>
                  </a:lnTo>
                  <a:lnTo>
                    <a:pt x="609224" y="2058"/>
                  </a:lnTo>
                  <a:lnTo>
                    <a:pt x="560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75760" y="4215383"/>
              <a:ext cx="1122045" cy="1122045"/>
            </a:xfrm>
            <a:custGeom>
              <a:avLst/>
              <a:gdLst/>
              <a:ahLst/>
              <a:cxnLst/>
              <a:rect l="l" t="t" r="r" b="b"/>
              <a:pathLst>
                <a:path w="1122045" h="1122045">
                  <a:moveTo>
                    <a:pt x="0" y="560832"/>
                  </a:moveTo>
                  <a:lnTo>
                    <a:pt x="2058" y="512439"/>
                  </a:lnTo>
                  <a:lnTo>
                    <a:pt x="8121" y="465190"/>
                  </a:lnTo>
                  <a:lnTo>
                    <a:pt x="18021" y="419252"/>
                  </a:lnTo>
                  <a:lnTo>
                    <a:pt x="31589" y="374795"/>
                  </a:lnTo>
                  <a:lnTo>
                    <a:pt x="48656" y="331986"/>
                  </a:lnTo>
                  <a:lnTo>
                    <a:pt x="69055" y="290994"/>
                  </a:lnTo>
                  <a:lnTo>
                    <a:pt x="92618" y="251987"/>
                  </a:lnTo>
                  <a:lnTo>
                    <a:pt x="119175" y="215133"/>
                  </a:lnTo>
                  <a:lnTo>
                    <a:pt x="148559" y="180601"/>
                  </a:lnTo>
                  <a:lnTo>
                    <a:pt x="180601" y="148559"/>
                  </a:lnTo>
                  <a:lnTo>
                    <a:pt x="215133" y="119175"/>
                  </a:lnTo>
                  <a:lnTo>
                    <a:pt x="251987" y="92618"/>
                  </a:lnTo>
                  <a:lnTo>
                    <a:pt x="290994" y="69055"/>
                  </a:lnTo>
                  <a:lnTo>
                    <a:pt x="331986" y="48656"/>
                  </a:lnTo>
                  <a:lnTo>
                    <a:pt x="374795" y="31589"/>
                  </a:lnTo>
                  <a:lnTo>
                    <a:pt x="419252" y="18021"/>
                  </a:lnTo>
                  <a:lnTo>
                    <a:pt x="465190" y="8121"/>
                  </a:lnTo>
                  <a:lnTo>
                    <a:pt x="512439" y="2058"/>
                  </a:lnTo>
                  <a:lnTo>
                    <a:pt x="560831" y="0"/>
                  </a:lnTo>
                  <a:lnTo>
                    <a:pt x="609224" y="2058"/>
                  </a:lnTo>
                  <a:lnTo>
                    <a:pt x="656473" y="8121"/>
                  </a:lnTo>
                  <a:lnTo>
                    <a:pt x="702411" y="18021"/>
                  </a:lnTo>
                  <a:lnTo>
                    <a:pt x="746868" y="31589"/>
                  </a:lnTo>
                  <a:lnTo>
                    <a:pt x="789677" y="48656"/>
                  </a:lnTo>
                  <a:lnTo>
                    <a:pt x="830669" y="69055"/>
                  </a:lnTo>
                  <a:lnTo>
                    <a:pt x="869676" y="92618"/>
                  </a:lnTo>
                  <a:lnTo>
                    <a:pt x="906530" y="119175"/>
                  </a:lnTo>
                  <a:lnTo>
                    <a:pt x="941062" y="148559"/>
                  </a:lnTo>
                  <a:lnTo>
                    <a:pt x="973104" y="180601"/>
                  </a:lnTo>
                  <a:lnTo>
                    <a:pt x="1002488" y="215133"/>
                  </a:lnTo>
                  <a:lnTo>
                    <a:pt x="1029045" y="251987"/>
                  </a:lnTo>
                  <a:lnTo>
                    <a:pt x="1052608" y="290994"/>
                  </a:lnTo>
                  <a:lnTo>
                    <a:pt x="1073007" y="331986"/>
                  </a:lnTo>
                  <a:lnTo>
                    <a:pt x="1090074" y="374795"/>
                  </a:lnTo>
                  <a:lnTo>
                    <a:pt x="1103642" y="419252"/>
                  </a:lnTo>
                  <a:lnTo>
                    <a:pt x="1113542" y="465190"/>
                  </a:lnTo>
                  <a:lnTo>
                    <a:pt x="1119605" y="512439"/>
                  </a:lnTo>
                  <a:lnTo>
                    <a:pt x="1121664" y="560832"/>
                  </a:lnTo>
                  <a:lnTo>
                    <a:pt x="1119605" y="609224"/>
                  </a:lnTo>
                  <a:lnTo>
                    <a:pt x="1113542" y="656473"/>
                  </a:lnTo>
                  <a:lnTo>
                    <a:pt x="1103642" y="702411"/>
                  </a:lnTo>
                  <a:lnTo>
                    <a:pt x="1090074" y="746868"/>
                  </a:lnTo>
                  <a:lnTo>
                    <a:pt x="1073007" y="789677"/>
                  </a:lnTo>
                  <a:lnTo>
                    <a:pt x="1052608" y="830669"/>
                  </a:lnTo>
                  <a:lnTo>
                    <a:pt x="1029045" y="869676"/>
                  </a:lnTo>
                  <a:lnTo>
                    <a:pt x="1002488" y="906530"/>
                  </a:lnTo>
                  <a:lnTo>
                    <a:pt x="973104" y="941062"/>
                  </a:lnTo>
                  <a:lnTo>
                    <a:pt x="941062" y="973104"/>
                  </a:lnTo>
                  <a:lnTo>
                    <a:pt x="906530" y="1002488"/>
                  </a:lnTo>
                  <a:lnTo>
                    <a:pt x="869676" y="1029045"/>
                  </a:lnTo>
                  <a:lnTo>
                    <a:pt x="830669" y="1052608"/>
                  </a:lnTo>
                  <a:lnTo>
                    <a:pt x="789677" y="1073007"/>
                  </a:lnTo>
                  <a:lnTo>
                    <a:pt x="746868" y="1090074"/>
                  </a:lnTo>
                  <a:lnTo>
                    <a:pt x="702411" y="1103642"/>
                  </a:lnTo>
                  <a:lnTo>
                    <a:pt x="656473" y="1113542"/>
                  </a:lnTo>
                  <a:lnTo>
                    <a:pt x="609224" y="1119605"/>
                  </a:lnTo>
                  <a:lnTo>
                    <a:pt x="560831" y="1121664"/>
                  </a:lnTo>
                  <a:lnTo>
                    <a:pt x="512439" y="1119605"/>
                  </a:lnTo>
                  <a:lnTo>
                    <a:pt x="465190" y="1113542"/>
                  </a:lnTo>
                  <a:lnTo>
                    <a:pt x="419252" y="1103642"/>
                  </a:lnTo>
                  <a:lnTo>
                    <a:pt x="374795" y="1090074"/>
                  </a:lnTo>
                  <a:lnTo>
                    <a:pt x="331986" y="1073007"/>
                  </a:lnTo>
                  <a:lnTo>
                    <a:pt x="290994" y="1052608"/>
                  </a:lnTo>
                  <a:lnTo>
                    <a:pt x="251987" y="1029045"/>
                  </a:lnTo>
                  <a:lnTo>
                    <a:pt x="215133" y="1002488"/>
                  </a:lnTo>
                  <a:lnTo>
                    <a:pt x="180601" y="973104"/>
                  </a:lnTo>
                  <a:lnTo>
                    <a:pt x="148559" y="941062"/>
                  </a:lnTo>
                  <a:lnTo>
                    <a:pt x="119175" y="906530"/>
                  </a:lnTo>
                  <a:lnTo>
                    <a:pt x="92618" y="869676"/>
                  </a:lnTo>
                  <a:lnTo>
                    <a:pt x="69055" y="830669"/>
                  </a:lnTo>
                  <a:lnTo>
                    <a:pt x="48656" y="789677"/>
                  </a:lnTo>
                  <a:lnTo>
                    <a:pt x="31589" y="746868"/>
                  </a:lnTo>
                  <a:lnTo>
                    <a:pt x="18021" y="702411"/>
                  </a:lnTo>
                  <a:lnTo>
                    <a:pt x="8121" y="656473"/>
                  </a:lnTo>
                  <a:lnTo>
                    <a:pt x="2058" y="609224"/>
                  </a:lnTo>
                  <a:lnTo>
                    <a:pt x="0" y="560832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9184" y="1514855"/>
              <a:ext cx="3886200" cy="38618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0235" y="4496435"/>
              <a:ext cx="596138" cy="5717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0599" y="3082289"/>
              <a:ext cx="594360" cy="727710"/>
            </a:xfrm>
            <a:custGeom>
              <a:avLst/>
              <a:gdLst/>
              <a:ahLst/>
              <a:cxnLst/>
              <a:rect l="l" t="t" r="r" b="b"/>
              <a:pathLst>
                <a:path w="594360" h="727710">
                  <a:moveTo>
                    <a:pt x="458850" y="457200"/>
                  </a:moveTo>
                  <a:lnTo>
                    <a:pt x="418464" y="463550"/>
                  </a:lnTo>
                  <a:lnTo>
                    <a:pt x="383032" y="481330"/>
                  </a:lnTo>
                  <a:lnTo>
                    <a:pt x="354329" y="506730"/>
                  </a:lnTo>
                  <a:lnTo>
                    <a:pt x="333883" y="541020"/>
                  </a:lnTo>
                  <a:lnTo>
                    <a:pt x="323976" y="579120"/>
                  </a:lnTo>
                  <a:lnTo>
                    <a:pt x="323399" y="594360"/>
                  </a:lnTo>
                  <a:lnTo>
                    <a:pt x="323976" y="607060"/>
                  </a:lnTo>
                  <a:lnTo>
                    <a:pt x="333883" y="645160"/>
                  </a:lnTo>
                  <a:lnTo>
                    <a:pt x="354329" y="679450"/>
                  </a:lnTo>
                  <a:lnTo>
                    <a:pt x="383032" y="704850"/>
                  </a:lnTo>
                  <a:lnTo>
                    <a:pt x="418464" y="722630"/>
                  </a:lnTo>
                  <a:lnTo>
                    <a:pt x="444880" y="727710"/>
                  </a:lnTo>
                  <a:lnTo>
                    <a:pt x="472566" y="727710"/>
                  </a:lnTo>
                  <a:lnTo>
                    <a:pt x="511683" y="717550"/>
                  </a:lnTo>
                  <a:lnTo>
                    <a:pt x="544957" y="697230"/>
                  </a:lnTo>
                  <a:lnTo>
                    <a:pt x="571246" y="669290"/>
                  </a:lnTo>
                  <a:lnTo>
                    <a:pt x="573489" y="665480"/>
                  </a:lnTo>
                  <a:lnTo>
                    <a:pt x="443864" y="665480"/>
                  </a:lnTo>
                  <a:lnTo>
                    <a:pt x="439420" y="664210"/>
                  </a:lnTo>
                  <a:lnTo>
                    <a:pt x="383286" y="619760"/>
                  </a:lnTo>
                  <a:lnTo>
                    <a:pt x="375285" y="603250"/>
                  </a:lnTo>
                  <a:lnTo>
                    <a:pt x="375920" y="599440"/>
                  </a:lnTo>
                  <a:lnTo>
                    <a:pt x="391667" y="582930"/>
                  </a:lnTo>
                  <a:lnTo>
                    <a:pt x="475348" y="582930"/>
                  </a:lnTo>
                  <a:lnTo>
                    <a:pt x="516127" y="537210"/>
                  </a:lnTo>
                  <a:lnTo>
                    <a:pt x="519684" y="534670"/>
                  </a:lnTo>
                  <a:lnTo>
                    <a:pt x="524001" y="532130"/>
                  </a:lnTo>
                  <a:lnTo>
                    <a:pt x="528447" y="530860"/>
                  </a:lnTo>
                  <a:lnTo>
                    <a:pt x="579119" y="530860"/>
                  </a:lnTo>
                  <a:lnTo>
                    <a:pt x="577976" y="528320"/>
                  </a:lnTo>
                  <a:lnTo>
                    <a:pt x="554736" y="497839"/>
                  </a:lnTo>
                  <a:lnTo>
                    <a:pt x="523621" y="473710"/>
                  </a:lnTo>
                  <a:lnTo>
                    <a:pt x="472566" y="458470"/>
                  </a:lnTo>
                  <a:lnTo>
                    <a:pt x="458850" y="457200"/>
                  </a:lnTo>
                  <a:close/>
                </a:path>
                <a:path w="594360" h="727710">
                  <a:moveTo>
                    <a:pt x="579119" y="530860"/>
                  </a:moveTo>
                  <a:lnTo>
                    <a:pt x="537337" y="530860"/>
                  </a:lnTo>
                  <a:lnTo>
                    <a:pt x="541527" y="533400"/>
                  </a:lnTo>
                  <a:lnTo>
                    <a:pt x="545591" y="535940"/>
                  </a:lnTo>
                  <a:lnTo>
                    <a:pt x="548894" y="539750"/>
                  </a:lnTo>
                  <a:lnTo>
                    <a:pt x="551052" y="543560"/>
                  </a:lnTo>
                  <a:lnTo>
                    <a:pt x="552323" y="548640"/>
                  </a:lnTo>
                  <a:lnTo>
                    <a:pt x="552703" y="552450"/>
                  </a:lnTo>
                  <a:lnTo>
                    <a:pt x="551941" y="556260"/>
                  </a:lnTo>
                  <a:lnTo>
                    <a:pt x="463930" y="659130"/>
                  </a:lnTo>
                  <a:lnTo>
                    <a:pt x="452754" y="665480"/>
                  </a:lnTo>
                  <a:lnTo>
                    <a:pt x="573489" y="665480"/>
                  </a:lnTo>
                  <a:lnTo>
                    <a:pt x="591565" y="621030"/>
                  </a:lnTo>
                  <a:lnTo>
                    <a:pt x="594360" y="593090"/>
                  </a:lnTo>
                  <a:lnTo>
                    <a:pt x="593598" y="579120"/>
                  </a:lnTo>
                  <a:lnTo>
                    <a:pt x="591565" y="566420"/>
                  </a:lnTo>
                  <a:lnTo>
                    <a:pt x="588263" y="552450"/>
                  </a:lnTo>
                  <a:lnTo>
                    <a:pt x="583691" y="541020"/>
                  </a:lnTo>
                  <a:lnTo>
                    <a:pt x="579119" y="530860"/>
                  </a:lnTo>
                  <a:close/>
                </a:path>
                <a:path w="594360" h="727710">
                  <a:moveTo>
                    <a:pt x="115824" y="72389"/>
                  </a:moveTo>
                  <a:lnTo>
                    <a:pt x="31369" y="72389"/>
                  </a:lnTo>
                  <a:lnTo>
                    <a:pt x="27559" y="73660"/>
                  </a:lnTo>
                  <a:lnTo>
                    <a:pt x="23240" y="74930"/>
                  </a:lnTo>
                  <a:lnTo>
                    <a:pt x="19050" y="77470"/>
                  </a:lnTo>
                  <a:lnTo>
                    <a:pt x="14732" y="80010"/>
                  </a:lnTo>
                  <a:lnTo>
                    <a:pt x="11175" y="85089"/>
                  </a:lnTo>
                  <a:lnTo>
                    <a:pt x="0" y="114300"/>
                  </a:lnTo>
                  <a:lnTo>
                    <a:pt x="0" y="613410"/>
                  </a:lnTo>
                  <a:lnTo>
                    <a:pt x="20827" y="650240"/>
                  </a:lnTo>
                  <a:lnTo>
                    <a:pt x="34162" y="655320"/>
                  </a:lnTo>
                  <a:lnTo>
                    <a:pt x="304419" y="655320"/>
                  </a:lnTo>
                  <a:lnTo>
                    <a:pt x="299847" y="642620"/>
                  </a:lnTo>
                  <a:lnTo>
                    <a:pt x="296290" y="629920"/>
                  </a:lnTo>
                  <a:lnTo>
                    <a:pt x="293877" y="617220"/>
                  </a:lnTo>
                  <a:lnTo>
                    <a:pt x="292608" y="603250"/>
                  </a:lnTo>
                  <a:lnTo>
                    <a:pt x="52197" y="603250"/>
                  </a:lnTo>
                  <a:lnTo>
                    <a:pt x="52197" y="186689"/>
                  </a:lnTo>
                  <a:lnTo>
                    <a:pt x="469391" y="186689"/>
                  </a:lnTo>
                  <a:lnTo>
                    <a:pt x="469391" y="135889"/>
                  </a:lnTo>
                  <a:lnTo>
                    <a:pt x="166497" y="135889"/>
                  </a:lnTo>
                  <a:lnTo>
                    <a:pt x="158114" y="134620"/>
                  </a:lnTo>
                  <a:lnTo>
                    <a:pt x="150113" y="132080"/>
                  </a:lnTo>
                  <a:lnTo>
                    <a:pt x="142748" y="129539"/>
                  </a:lnTo>
                  <a:lnTo>
                    <a:pt x="135889" y="125730"/>
                  </a:lnTo>
                  <a:lnTo>
                    <a:pt x="129794" y="119380"/>
                  </a:lnTo>
                  <a:lnTo>
                    <a:pt x="124713" y="114300"/>
                  </a:lnTo>
                  <a:lnTo>
                    <a:pt x="120523" y="106680"/>
                  </a:lnTo>
                  <a:lnTo>
                    <a:pt x="117475" y="100330"/>
                  </a:lnTo>
                  <a:lnTo>
                    <a:pt x="115442" y="91439"/>
                  </a:lnTo>
                  <a:lnTo>
                    <a:pt x="114913" y="85089"/>
                  </a:lnTo>
                  <a:lnTo>
                    <a:pt x="115011" y="78739"/>
                  </a:lnTo>
                  <a:lnTo>
                    <a:pt x="115062" y="77470"/>
                  </a:lnTo>
                  <a:lnTo>
                    <a:pt x="115824" y="72389"/>
                  </a:lnTo>
                  <a:close/>
                </a:path>
                <a:path w="594360" h="727710">
                  <a:moveTo>
                    <a:pt x="475348" y="582930"/>
                  </a:moveTo>
                  <a:lnTo>
                    <a:pt x="400812" y="582930"/>
                  </a:lnTo>
                  <a:lnTo>
                    <a:pt x="405129" y="584200"/>
                  </a:lnTo>
                  <a:lnTo>
                    <a:pt x="409321" y="586740"/>
                  </a:lnTo>
                  <a:lnTo>
                    <a:pt x="445897" y="615950"/>
                  </a:lnTo>
                  <a:lnTo>
                    <a:pt x="475348" y="582930"/>
                  </a:lnTo>
                  <a:close/>
                </a:path>
                <a:path w="594360" h="727710">
                  <a:moveTo>
                    <a:pt x="101473" y="510539"/>
                  </a:moveTo>
                  <a:lnTo>
                    <a:pt x="95630" y="510539"/>
                  </a:lnTo>
                  <a:lnTo>
                    <a:pt x="92837" y="511810"/>
                  </a:lnTo>
                  <a:lnTo>
                    <a:pt x="90550" y="514350"/>
                  </a:lnTo>
                  <a:lnTo>
                    <a:pt x="89153" y="516889"/>
                  </a:lnTo>
                  <a:lnTo>
                    <a:pt x="88519" y="519430"/>
                  </a:lnTo>
                  <a:lnTo>
                    <a:pt x="89026" y="521970"/>
                  </a:lnTo>
                  <a:lnTo>
                    <a:pt x="90170" y="524510"/>
                  </a:lnTo>
                  <a:lnTo>
                    <a:pt x="92201" y="527050"/>
                  </a:lnTo>
                  <a:lnTo>
                    <a:pt x="116077" y="546100"/>
                  </a:lnTo>
                  <a:lnTo>
                    <a:pt x="118872" y="548640"/>
                  </a:lnTo>
                  <a:lnTo>
                    <a:pt x="124713" y="548640"/>
                  </a:lnTo>
                  <a:lnTo>
                    <a:pt x="127253" y="547370"/>
                  </a:lnTo>
                  <a:lnTo>
                    <a:pt x="129412" y="544830"/>
                  </a:lnTo>
                  <a:lnTo>
                    <a:pt x="146389" y="525780"/>
                  </a:lnTo>
                  <a:lnTo>
                    <a:pt x="120903" y="525780"/>
                  </a:lnTo>
                  <a:lnTo>
                    <a:pt x="104139" y="511810"/>
                  </a:lnTo>
                  <a:lnTo>
                    <a:pt x="101473" y="510539"/>
                  </a:lnTo>
                  <a:close/>
                </a:path>
                <a:path w="594360" h="727710">
                  <a:moveTo>
                    <a:pt x="291973" y="509270"/>
                  </a:moveTo>
                  <a:lnTo>
                    <a:pt x="198247" y="509270"/>
                  </a:lnTo>
                  <a:lnTo>
                    <a:pt x="194690" y="510539"/>
                  </a:lnTo>
                  <a:lnTo>
                    <a:pt x="191897" y="511810"/>
                  </a:lnTo>
                  <a:lnTo>
                    <a:pt x="189737" y="514350"/>
                  </a:lnTo>
                  <a:lnTo>
                    <a:pt x="188340" y="516889"/>
                  </a:lnTo>
                  <a:lnTo>
                    <a:pt x="187705" y="520700"/>
                  </a:lnTo>
                  <a:lnTo>
                    <a:pt x="187705" y="530860"/>
                  </a:lnTo>
                  <a:lnTo>
                    <a:pt x="188340" y="533400"/>
                  </a:lnTo>
                  <a:lnTo>
                    <a:pt x="189737" y="537210"/>
                  </a:lnTo>
                  <a:lnTo>
                    <a:pt x="191897" y="538480"/>
                  </a:lnTo>
                  <a:lnTo>
                    <a:pt x="194690" y="541020"/>
                  </a:lnTo>
                  <a:lnTo>
                    <a:pt x="295275" y="541020"/>
                  </a:lnTo>
                  <a:lnTo>
                    <a:pt x="298069" y="538480"/>
                  </a:lnTo>
                  <a:lnTo>
                    <a:pt x="300354" y="537210"/>
                  </a:lnTo>
                  <a:lnTo>
                    <a:pt x="301878" y="533400"/>
                  </a:lnTo>
                  <a:lnTo>
                    <a:pt x="302387" y="530860"/>
                  </a:lnTo>
                  <a:lnTo>
                    <a:pt x="302387" y="520700"/>
                  </a:lnTo>
                  <a:lnTo>
                    <a:pt x="301878" y="516889"/>
                  </a:lnTo>
                  <a:lnTo>
                    <a:pt x="300354" y="514350"/>
                  </a:lnTo>
                  <a:lnTo>
                    <a:pt x="298069" y="511810"/>
                  </a:lnTo>
                  <a:lnTo>
                    <a:pt x="295275" y="510539"/>
                  </a:lnTo>
                  <a:lnTo>
                    <a:pt x="291973" y="509270"/>
                  </a:lnTo>
                  <a:close/>
                </a:path>
                <a:path w="594360" h="727710">
                  <a:moveTo>
                    <a:pt x="161416" y="486410"/>
                  </a:moveTo>
                  <a:lnTo>
                    <a:pt x="158496" y="486410"/>
                  </a:lnTo>
                  <a:lnTo>
                    <a:pt x="155701" y="487680"/>
                  </a:lnTo>
                  <a:lnTo>
                    <a:pt x="153542" y="488950"/>
                  </a:lnTo>
                  <a:lnTo>
                    <a:pt x="120903" y="525780"/>
                  </a:lnTo>
                  <a:lnTo>
                    <a:pt x="146389" y="525780"/>
                  </a:lnTo>
                  <a:lnTo>
                    <a:pt x="167894" y="501650"/>
                  </a:lnTo>
                  <a:lnTo>
                    <a:pt x="169417" y="499110"/>
                  </a:lnTo>
                  <a:lnTo>
                    <a:pt x="170052" y="496570"/>
                  </a:lnTo>
                  <a:lnTo>
                    <a:pt x="170052" y="494030"/>
                  </a:lnTo>
                  <a:lnTo>
                    <a:pt x="168910" y="491489"/>
                  </a:lnTo>
                  <a:lnTo>
                    <a:pt x="167004" y="488950"/>
                  </a:lnTo>
                  <a:lnTo>
                    <a:pt x="161416" y="486410"/>
                  </a:lnTo>
                  <a:close/>
                </a:path>
                <a:path w="594360" h="727710">
                  <a:moveTo>
                    <a:pt x="101473" y="421639"/>
                  </a:moveTo>
                  <a:lnTo>
                    <a:pt x="95630" y="421639"/>
                  </a:lnTo>
                  <a:lnTo>
                    <a:pt x="92837" y="422910"/>
                  </a:lnTo>
                  <a:lnTo>
                    <a:pt x="90550" y="424180"/>
                  </a:lnTo>
                  <a:lnTo>
                    <a:pt x="89153" y="427989"/>
                  </a:lnTo>
                  <a:lnTo>
                    <a:pt x="88519" y="430530"/>
                  </a:lnTo>
                  <a:lnTo>
                    <a:pt x="89026" y="433070"/>
                  </a:lnTo>
                  <a:lnTo>
                    <a:pt x="118872" y="458470"/>
                  </a:lnTo>
                  <a:lnTo>
                    <a:pt x="122174" y="459739"/>
                  </a:lnTo>
                  <a:lnTo>
                    <a:pt x="124713" y="458470"/>
                  </a:lnTo>
                  <a:lnTo>
                    <a:pt x="127253" y="458470"/>
                  </a:lnTo>
                  <a:lnTo>
                    <a:pt x="129412" y="455930"/>
                  </a:lnTo>
                  <a:lnTo>
                    <a:pt x="146389" y="436880"/>
                  </a:lnTo>
                  <a:lnTo>
                    <a:pt x="120903" y="436880"/>
                  </a:lnTo>
                  <a:lnTo>
                    <a:pt x="104139" y="422910"/>
                  </a:lnTo>
                  <a:lnTo>
                    <a:pt x="101473" y="421639"/>
                  </a:lnTo>
                  <a:close/>
                </a:path>
                <a:path w="594360" h="727710">
                  <a:moveTo>
                    <a:pt x="316102" y="416560"/>
                  </a:moveTo>
                  <a:lnTo>
                    <a:pt x="194690" y="416560"/>
                  </a:lnTo>
                  <a:lnTo>
                    <a:pt x="191897" y="417830"/>
                  </a:lnTo>
                  <a:lnTo>
                    <a:pt x="189737" y="420370"/>
                  </a:lnTo>
                  <a:lnTo>
                    <a:pt x="188340" y="422910"/>
                  </a:lnTo>
                  <a:lnTo>
                    <a:pt x="187705" y="426720"/>
                  </a:lnTo>
                  <a:lnTo>
                    <a:pt x="187705" y="436880"/>
                  </a:lnTo>
                  <a:lnTo>
                    <a:pt x="188340" y="440689"/>
                  </a:lnTo>
                  <a:lnTo>
                    <a:pt x="189737" y="443230"/>
                  </a:lnTo>
                  <a:lnTo>
                    <a:pt x="191897" y="445770"/>
                  </a:lnTo>
                  <a:lnTo>
                    <a:pt x="194690" y="447039"/>
                  </a:lnTo>
                  <a:lnTo>
                    <a:pt x="316102" y="447039"/>
                  </a:lnTo>
                  <a:lnTo>
                    <a:pt x="318897" y="445770"/>
                  </a:lnTo>
                  <a:lnTo>
                    <a:pt x="321310" y="443230"/>
                  </a:lnTo>
                  <a:lnTo>
                    <a:pt x="322707" y="440689"/>
                  </a:lnTo>
                  <a:lnTo>
                    <a:pt x="323341" y="436880"/>
                  </a:lnTo>
                  <a:lnTo>
                    <a:pt x="323341" y="426720"/>
                  </a:lnTo>
                  <a:lnTo>
                    <a:pt x="322707" y="422910"/>
                  </a:lnTo>
                  <a:lnTo>
                    <a:pt x="321310" y="420370"/>
                  </a:lnTo>
                  <a:lnTo>
                    <a:pt x="318897" y="417830"/>
                  </a:lnTo>
                  <a:lnTo>
                    <a:pt x="316102" y="416560"/>
                  </a:lnTo>
                  <a:close/>
                </a:path>
                <a:path w="594360" h="727710">
                  <a:moveTo>
                    <a:pt x="164211" y="397510"/>
                  </a:moveTo>
                  <a:lnTo>
                    <a:pt x="158496" y="397510"/>
                  </a:lnTo>
                  <a:lnTo>
                    <a:pt x="155701" y="398780"/>
                  </a:lnTo>
                  <a:lnTo>
                    <a:pt x="153542" y="400050"/>
                  </a:lnTo>
                  <a:lnTo>
                    <a:pt x="120903" y="436880"/>
                  </a:lnTo>
                  <a:lnTo>
                    <a:pt x="146389" y="436880"/>
                  </a:lnTo>
                  <a:lnTo>
                    <a:pt x="167894" y="412750"/>
                  </a:lnTo>
                  <a:lnTo>
                    <a:pt x="169417" y="410210"/>
                  </a:lnTo>
                  <a:lnTo>
                    <a:pt x="170052" y="407670"/>
                  </a:lnTo>
                  <a:lnTo>
                    <a:pt x="170052" y="405130"/>
                  </a:lnTo>
                  <a:lnTo>
                    <a:pt x="168910" y="402589"/>
                  </a:lnTo>
                  <a:lnTo>
                    <a:pt x="167004" y="400050"/>
                  </a:lnTo>
                  <a:lnTo>
                    <a:pt x="164211" y="397510"/>
                  </a:lnTo>
                  <a:close/>
                </a:path>
                <a:path w="594360" h="727710">
                  <a:moveTo>
                    <a:pt x="469391" y="186689"/>
                  </a:moveTo>
                  <a:lnTo>
                    <a:pt x="417195" y="186689"/>
                  </a:lnTo>
                  <a:lnTo>
                    <a:pt x="417195" y="431800"/>
                  </a:lnTo>
                  <a:lnTo>
                    <a:pt x="444500" y="426720"/>
                  </a:lnTo>
                  <a:lnTo>
                    <a:pt x="469391" y="426720"/>
                  </a:lnTo>
                  <a:lnTo>
                    <a:pt x="469391" y="186689"/>
                  </a:lnTo>
                  <a:close/>
                </a:path>
                <a:path w="594360" h="727710">
                  <a:moveTo>
                    <a:pt x="101473" y="332739"/>
                  </a:moveTo>
                  <a:lnTo>
                    <a:pt x="95630" y="332739"/>
                  </a:lnTo>
                  <a:lnTo>
                    <a:pt x="92837" y="334010"/>
                  </a:lnTo>
                  <a:lnTo>
                    <a:pt x="90550" y="336550"/>
                  </a:lnTo>
                  <a:lnTo>
                    <a:pt x="89153" y="339089"/>
                  </a:lnTo>
                  <a:lnTo>
                    <a:pt x="88519" y="341630"/>
                  </a:lnTo>
                  <a:lnTo>
                    <a:pt x="89026" y="344170"/>
                  </a:lnTo>
                  <a:lnTo>
                    <a:pt x="90170" y="346710"/>
                  </a:lnTo>
                  <a:lnTo>
                    <a:pt x="92201" y="349250"/>
                  </a:lnTo>
                  <a:lnTo>
                    <a:pt x="116077" y="368300"/>
                  </a:lnTo>
                  <a:lnTo>
                    <a:pt x="118872" y="370839"/>
                  </a:lnTo>
                  <a:lnTo>
                    <a:pt x="124713" y="370839"/>
                  </a:lnTo>
                  <a:lnTo>
                    <a:pt x="127253" y="369570"/>
                  </a:lnTo>
                  <a:lnTo>
                    <a:pt x="129412" y="367030"/>
                  </a:lnTo>
                  <a:lnTo>
                    <a:pt x="146904" y="347980"/>
                  </a:lnTo>
                  <a:lnTo>
                    <a:pt x="120903" y="347980"/>
                  </a:lnTo>
                  <a:lnTo>
                    <a:pt x="104139" y="335280"/>
                  </a:lnTo>
                  <a:lnTo>
                    <a:pt x="101473" y="332739"/>
                  </a:lnTo>
                  <a:close/>
                </a:path>
                <a:path w="594360" h="727710">
                  <a:moveTo>
                    <a:pt x="368300" y="332739"/>
                  </a:moveTo>
                  <a:lnTo>
                    <a:pt x="194690" y="332739"/>
                  </a:lnTo>
                  <a:lnTo>
                    <a:pt x="191897" y="335280"/>
                  </a:lnTo>
                  <a:lnTo>
                    <a:pt x="189737" y="336550"/>
                  </a:lnTo>
                  <a:lnTo>
                    <a:pt x="188340" y="340360"/>
                  </a:lnTo>
                  <a:lnTo>
                    <a:pt x="187705" y="342900"/>
                  </a:lnTo>
                  <a:lnTo>
                    <a:pt x="187705" y="354330"/>
                  </a:lnTo>
                  <a:lnTo>
                    <a:pt x="198247" y="364489"/>
                  </a:lnTo>
                  <a:lnTo>
                    <a:pt x="364871" y="364489"/>
                  </a:lnTo>
                  <a:lnTo>
                    <a:pt x="375285" y="354330"/>
                  </a:lnTo>
                  <a:lnTo>
                    <a:pt x="375285" y="342900"/>
                  </a:lnTo>
                  <a:lnTo>
                    <a:pt x="374903" y="340360"/>
                  </a:lnTo>
                  <a:lnTo>
                    <a:pt x="373379" y="336550"/>
                  </a:lnTo>
                  <a:lnTo>
                    <a:pt x="371094" y="335280"/>
                  </a:lnTo>
                  <a:lnTo>
                    <a:pt x="368300" y="332739"/>
                  </a:lnTo>
                  <a:close/>
                </a:path>
                <a:path w="594360" h="727710">
                  <a:moveTo>
                    <a:pt x="164211" y="308610"/>
                  </a:moveTo>
                  <a:lnTo>
                    <a:pt x="158496" y="308610"/>
                  </a:lnTo>
                  <a:lnTo>
                    <a:pt x="155701" y="309880"/>
                  </a:lnTo>
                  <a:lnTo>
                    <a:pt x="153542" y="311150"/>
                  </a:lnTo>
                  <a:lnTo>
                    <a:pt x="120903" y="347980"/>
                  </a:lnTo>
                  <a:lnTo>
                    <a:pt x="146904" y="347980"/>
                  </a:lnTo>
                  <a:lnTo>
                    <a:pt x="167894" y="325120"/>
                  </a:lnTo>
                  <a:lnTo>
                    <a:pt x="169417" y="322580"/>
                  </a:lnTo>
                  <a:lnTo>
                    <a:pt x="170052" y="318770"/>
                  </a:lnTo>
                  <a:lnTo>
                    <a:pt x="170052" y="316230"/>
                  </a:lnTo>
                  <a:lnTo>
                    <a:pt x="168910" y="313689"/>
                  </a:lnTo>
                  <a:lnTo>
                    <a:pt x="167004" y="311150"/>
                  </a:lnTo>
                  <a:lnTo>
                    <a:pt x="164211" y="308610"/>
                  </a:lnTo>
                  <a:close/>
                </a:path>
                <a:path w="594360" h="727710">
                  <a:moveTo>
                    <a:pt x="101473" y="240030"/>
                  </a:moveTo>
                  <a:lnTo>
                    <a:pt x="95630" y="240030"/>
                  </a:lnTo>
                  <a:lnTo>
                    <a:pt x="92837" y="241300"/>
                  </a:lnTo>
                  <a:lnTo>
                    <a:pt x="90550" y="243839"/>
                  </a:lnTo>
                  <a:lnTo>
                    <a:pt x="89153" y="246380"/>
                  </a:lnTo>
                  <a:lnTo>
                    <a:pt x="88519" y="248920"/>
                  </a:lnTo>
                  <a:lnTo>
                    <a:pt x="89026" y="251460"/>
                  </a:lnTo>
                  <a:lnTo>
                    <a:pt x="90170" y="255270"/>
                  </a:lnTo>
                  <a:lnTo>
                    <a:pt x="92201" y="256539"/>
                  </a:lnTo>
                  <a:lnTo>
                    <a:pt x="116077" y="275589"/>
                  </a:lnTo>
                  <a:lnTo>
                    <a:pt x="118872" y="278130"/>
                  </a:lnTo>
                  <a:lnTo>
                    <a:pt x="124713" y="278130"/>
                  </a:lnTo>
                  <a:lnTo>
                    <a:pt x="127253" y="276860"/>
                  </a:lnTo>
                  <a:lnTo>
                    <a:pt x="129412" y="275589"/>
                  </a:lnTo>
                  <a:lnTo>
                    <a:pt x="147521" y="255270"/>
                  </a:lnTo>
                  <a:lnTo>
                    <a:pt x="120903" y="255270"/>
                  </a:lnTo>
                  <a:lnTo>
                    <a:pt x="104139" y="242570"/>
                  </a:lnTo>
                  <a:lnTo>
                    <a:pt x="101473" y="240030"/>
                  </a:lnTo>
                  <a:close/>
                </a:path>
                <a:path w="594360" h="727710">
                  <a:moveTo>
                    <a:pt x="368300" y="269239"/>
                  </a:moveTo>
                  <a:lnTo>
                    <a:pt x="194690" y="269239"/>
                  </a:lnTo>
                  <a:lnTo>
                    <a:pt x="198247" y="270510"/>
                  </a:lnTo>
                  <a:lnTo>
                    <a:pt x="364871" y="270510"/>
                  </a:lnTo>
                  <a:lnTo>
                    <a:pt x="368300" y="269239"/>
                  </a:lnTo>
                  <a:close/>
                </a:path>
                <a:path w="594360" h="727710">
                  <a:moveTo>
                    <a:pt x="364871" y="238760"/>
                  </a:moveTo>
                  <a:lnTo>
                    <a:pt x="198247" y="238760"/>
                  </a:lnTo>
                  <a:lnTo>
                    <a:pt x="194690" y="240030"/>
                  </a:lnTo>
                  <a:lnTo>
                    <a:pt x="191897" y="241300"/>
                  </a:lnTo>
                  <a:lnTo>
                    <a:pt x="189737" y="243839"/>
                  </a:lnTo>
                  <a:lnTo>
                    <a:pt x="188340" y="246380"/>
                  </a:lnTo>
                  <a:lnTo>
                    <a:pt x="187705" y="250189"/>
                  </a:lnTo>
                  <a:lnTo>
                    <a:pt x="187705" y="260350"/>
                  </a:lnTo>
                  <a:lnTo>
                    <a:pt x="188340" y="262889"/>
                  </a:lnTo>
                  <a:lnTo>
                    <a:pt x="189737" y="266700"/>
                  </a:lnTo>
                  <a:lnTo>
                    <a:pt x="191897" y="269239"/>
                  </a:lnTo>
                  <a:lnTo>
                    <a:pt x="371094" y="269239"/>
                  </a:lnTo>
                  <a:lnTo>
                    <a:pt x="373379" y="266700"/>
                  </a:lnTo>
                  <a:lnTo>
                    <a:pt x="374903" y="262889"/>
                  </a:lnTo>
                  <a:lnTo>
                    <a:pt x="375285" y="260350"/>
                  </a:lnTo>
                  <a:lnTo>
                    <a:pt x="375158" y="248920"/>
                  </a:lnTo>
                  <a:lnTo>
                    <a:pt x="364871" y="238760"/>
                  </a:lnTo>
                  <a:close/>
                </a:path>
                <a:path w="594360" h="727710">
                  <a:moveTo>
                    <a:pt x="161416" y="215900"/>
                  </a:moveTo>
                  <a:lnTo>
                    <a:pt x="158496" y="215900"/>
                  </a:lnTo>
                  <a:lnTo>
                    <a:pt x="155701" y="217170"/>
                  </a:lnTo>
                  <a:lnTo>
                    <a:pt x="153542" y="219710"/>
                  </a:lnTo>
                  <a:lnTo>
                    <a:pt x="120903" y="255270"/>
                  </a:lnTo>
                  <a:lnTo>
                    <a:pt x="147521" y="255270"/>
                  </a:lnTo>
                  <a:lnTo>
                    <a:pt x="167894" y="232410"/>
                  </a:lnTo>
                  <a:lnTo>
                    <a:pt x="169417" y="229870"/>
                  </a:lnTo>
                  <a:lnTo>
                    <a:pt x="170052" y="226060"/>
                  </a:lnTo>
                  <a:lnTo>
                    <a:pt x="170052" y="223520"/>
                  </a:lnTo>
                  <a:lnTo>
                    <a:pt x="168910" y="220980"/>
                  </a:lnTo>
                  <a:lnTo>
                    <a:pt x="167004" y="218439"/>
                  </a:lnTo>
                  <a:lnTo>
                    <a:pt x="161416" y="215900"/>
                  </a:lnTo>
                  <a:close/>
                </a:path>
                <a:path w="594360" h="727710">
                  <a:moveTo>
                    <a:pt x="417195" y="72389"/>
                  </a:moveTo>
                  <a:lnTo>
                    <a:pt x="353440" y="72389"/>
                  </a:lnTo>
                  <a:lnTo>
                    <a:pt x="354329" y="77470"/>
                  </a:lnTo>
                  <a:lnTo>
                    <a:pt x="354384" y="83820"/>
                  </a:lnTo>
                  <a:lnTo>
                    <a:pt x="339344" y="119380"/>
                  </a:lnTo>
                  <a:lnTo>
                    <a:pt x="302767" y="135889"/>
                  </a:lnTo>
                  <a:lnTo>
                    <a:pt x="469391" y="135889"/>
                  </a:lnTo>
                  <a:lnTo>
                    <a:pt x="469391" y="114300"/>
                  </a:lnTo>
                  <a:lnTo>
                    <a:pt x="468757" y="107950"/>
                  </a:lnTo>
                  <a:lnTo>
                    <a:pt x="467360" y="101600"/>
                  </a:lnTo>
                  <a:lnTo>
                    <a:pt x="465074" y="96520"/>
                  </a:lnTo>
                  <a:lnTo>
                    <a:pt x="462152" y="91439"/>
                  </a:lnTo>
                  <a:lnTo>
                    <a:pt x="458088" y="87630"/>
                  </a:lnTo>
                  <a:lnTo>
                    <a:pt x="453263" y="82550"/>
                  </a:lnTo>
                  <a:lnTo>
                    <a:pt x="447548" y="78739"/>
                  </a:lnTo>
                  <a:lnTo>
                    <a:pt x="441071" y="76200"/>
                  </a:lnTo>
                  <a:lnTo>
                    <a:pt x="433959" y="74930"/>
                  </a:lnTo>
                  <a:lnTo>
                    <a:pt x="425958" y="73660"/>
                  </a:lnTo>
                  <a:lnTo>
                    <a:pt x="417195" y="72389"/>
                  </a:lnTo>
                  <a:close/>
                </a:path>
                <a:path w="594360" h="727710">
                  <a:moveTo>
                    <a:pt x="302767" y="52070"/>
                  </a:moveTo>
                  <a:lnTo>
                    <a:pt x="166497" y="52070"/>
                  </a:lnTo>
                  <a:lnTo>
                    <a:pt x="154559" y="54610"/>
                  </a:lnTo>
                  <a:lnTo>
                    <a:pt x="135509" y="82550"/>
                  </a:lnTo>
                  <a:lnTo>
                    <a:pt x="135509" y="83820"/>
                  </a:lnTo>
                  <a:lnTo>
                    <a:pt x="160400" y="114300"/>
                  </a:lnTo>
                  <a:lnTo>
                    <a:pt x="308990" y="114300"/>
                  </a:lnTo>
                  <a:lnTo>
                    <a:pt x="333527" y="85089"/>
                  </a:lnTo>
                  <a:lnTo>
                    <a:pt x="333628" y="82550"/>
                  </a:lnTo>
                  <a:lnTo>
                    <a:pt x="333121" y="76200"/>
                  </a:lnTo>
                  <a:lnTo>
                    <a:pt x="302767" y="52070"/>
                  </a:lnTo>
                  <a:close/>
                </a:path>
                <a:path w="594360" h="727710">
                  <a:moveTo>
                    <a:pt x="241426" y="0"/>
                  </a:moveTo>
                  <a:lnTo>
                    <a:pt x="227711" y="0"/>
                  </a:lnTo>
                  <a:lnTo>
                    <a:pt x="221614" y="2539"/>
                  </a:lnTo>
                  <a:lnTo>
                    <a:pt x="198247" y="35560"/>
                  </a:lnTo>
                  <a:lnTo>
                    <a:pt x="198247" y="36830"/>
                  </a:lnTo>
                  <a:lnTo>
                    <a:pt x="197612" y="40639"/>
                  </a:lnTo>
                  <a:lnTo>
                    <a:pt x="182625" y="52070"/>
                  </a:lnTo>
                  <a:lnTo>
                    <a:pt x="234569" y="52070"/>
                  </a:lnTo>
                  <a:lnTo>
                    <a:pt x="219075" y="36830"/>
                  </a:lnTo>
                  <a:lnTo>
                    <a:pt x="219583" y="31750"/>
                  </a:lnTo>
                  <a:lnTo>
                    <a:pt x="234569" y="20320"/>
                  </a:lnTo>
                  <a:lnTo>
                    <a:pt x="267652" y="20320"/>
                  </a:lnTo>
                  <a:lnTo>
                    <a:pt x="266319" y="17780"/>
                  </a:lnTo>
                  <a:lnTo>
                    <a:pt x="262636" y="12700"/>
                  </a:lnTo>
                  <a:lnTo>
                    <a:pt x="258190" y="7620"/>
                  </a:lnTo>
                  <a:lnTo>
                    <a:pt x="253237" y="5080"/>
                  </a:lnTo>
                  <a:lnTo>
                    <a:pt x="247776" y="2539"/>
                  </a:lnTo>
                  <a:lnTo>
                    <a:pt x="241426" y="0"/>
                  </a:lnTo>
                  <a:close/>
                </a:path>
                <a:path w="594360" h="727710">
                  <a:moveTo>
                    <a:pt x="267652" y="20320"/>
                  </a:moveTo>
                  <a:lnTo>
                    <a:pt x="234569" y="20320"/>
                  </a:lnTo>
                  <a:lnTo>
                    <a:pt x="238887" y="21589"/>
                  </a:lnTo>
                  <a:lnTo>
                    <a:pt x="242697" y="22860"/>
                  </a:lnTo>
                  <a:lnTo>
                    <a:pt x="245745" y="25400"/>
                  </a:lnTo>
                  <a:lnTo>
                    <a:pt x="248158" y="27939"/>
                  </a:lnTo>
                  <a:lnTo>
                    <a:pt x="249809" y="31750"/>
                  </a:lnTo>
                  <a:lnTo>
                    <a:pt x="250316" y="36830"/>
                  </a:lnTo>
                  <a:lnTo>
                    <a:pt x="249809" y="40639"/>
                  </a:lnTo>
                  <a:lnTo>
                    <a:pt x="234569" y="52070"/>
                  </a:lnTo>
                  <a:lnTo>
                    <a:pt x="286512" y="52070"/>
                  </a:lnTo>
                  <a:lnTo>
                    <a:pt x="271145" y="36830"/>
                  </a:lnTo>
                  <a:lnTo>
                    <a:pt x="271145" y="35560"/>
                  </a:lnTo>
                  <a:lnTo>
                    <a:pt x="270383" y="29210"/>
                  </a:lnTo>
                  <a:lnTo>
                    <a:pt x="268986" y="22860"/>
                  </a:lnTo>
                  <a:lnTo>
                    <a:pt x="267652" y="20320"/>
                  </a:lnTo>
                  <a:close/>
                </a:path>
              </a:pathLst>
            </a:custGeom>
            <a:solidFill>
              <a:srgbClr val="363A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504" y="1789175"/>
              <a:ext cx="597408" cy="655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351" y="43580"/>
            <a:ext cx="11334332" cy="151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sz="32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解决方案未老师</a:t>
            </a:r>
            <a:endParaRPr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endParaRPr lang="zh-CN"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10000"/>
              </a:lnSpc>
              <a:buFont typeface="+mj-lt"/>
              <a:buNone/>
            </a:pPr>
            <a:r>
              <a:rPr lang="zh-CN" sz="1600" b="1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解决方案未老师：</a:t>
            </a:r>
            <a:r>
              <a:rPr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十五年行业老专家，甲方乙方都待过，做过咨询，搞过设计，干过项目，懂点业务，也懂点技术，喜欢交友，</a:t>
            </a:r>
            <a:r>
              <a:rPr lang="zh-CN" sz="16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下载更多资料可加微信咨询，关注公众号浏览最新资料。</a:t>
            </a:r>
            <a:endParaRPr lang="zh-CN" altLang="en-US" sz="16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881" y="2871424"/>
            <a:ext cx="2568396" cy="25683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39040" y="2176215"/>
            <a:ext cx="180848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微信公众号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智慧交通解决方案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02093" y="2085621"/>
            <a:ext cx="180848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微信公众号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algn="ctr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城市大脑解决方案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7" y="2846493"/>
            <a:ext cx="2571327" cy="25713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53" y="2085340"/>
            <a:ext cx="2805007" cy="3960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4890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一个不同精度系统仿真例子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941" y="656275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6A6A6"/>
                </a:solidFill>
                <a:latin typeface="Arial" panose="020B0704020202020204"/>
                <a:cs typeface="Arial" panose="020B0704020202020204"/>
              </a:rPr>
              <a:t>12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48569" y="1737360"/>
            <a:ext cx="1609725" cy="760095"/>
            <a:chOff x="7348569" y="1737360"/>
            <a:chExt cx="1609725" cy="76009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48569" y="1737360"/>
              <a:ext cx="1609502" cy="7599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36863" y="2014728"/>
              <a:ext cx="322580" cy="445770"/>
            </a:xfrm>
            <a:custGeom>
              <a:avLst/>
              <a:gdLst/>
              <a:ahLst/>
              <a:cxnLst/>
              <a:rect l="l" t="t" r="r" b="b"/>
              <a:pathLst>
                <a:path w="322579" h="445769">
                  <a:moveTo>
                    <a:pt x="0" y="0"/>
                  </a:moveTo>
                  <a:lnTo>
                    <a:pt x="322452" y="0"/>
                  </a:lnTo>
                </a:path>
                <a:path w="322579" h="445769">
                  <a:moveTo>
                    <a:pt x="0" y="44564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5B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516368" y="3794759"/>
            <a:ext cx="1365885" cy="878205"/>
            <a:chOff x="7516368" y="3794759"/>
            <a:chExt cx="1365885" cy="87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6368" y="3794759"/>
              <a:ext cx="1365503" cy="8778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59040" y="4096511"/>
              <a:ext cx="1156335" cy="530860"/>
            </a:xfrm>
            <a:custGeom>
              <a:avLst/>
              <a:gdLst/>
              <a:ahLst/>
              <a:cxnLst/>
              <a:rect l="l" t="t" r="r" b="b"/>
              <a:pathLst>
                <a:path w="1156334" h="530860">
                  <a:moveTo>
                    <a:pt x="0" y="530351"/>
                  </a:moveTo>
                  <a:lnTo>
                    <a:pt x="30679" y="485310"/>
                  </a:lnTo>
                  <a:lnTo>
                    <a:pt x="61906" y="441106"/>
                  </a:lnTo>
                  <a:lnTo>
                    <a:pt x="94225" y="398593"/>
                  </a:lnTo>
                  <a:lnTo>
                    <a:pt x="128184" y="358624"/>
                  </a:lnTo>
                  <a:lnTo>
                    <a:pt x="164329" y="322051"/>
                  </a:lnTo>
                  <a:lnTo>
                    <a:pt x="203207" y="289728"/>
                  </a:lnTo>
                  <a:lnTo>
                    <a:pt x="245363" y="262508"/>
                  </a:lnTo>
                  <a:lnTo>
                    <a:pt x="286286" y="244811"/>
                  </a:lnTo>
                  <a:lnTo>
                    <a:pt x="331186" y="233177"/>
                  </a:lnTo>
                  <a:lnTo>
                    <a:pt x="378851" y="225792"/>
                  </a:lnTo>
                  <a:lnTo>
                    <a:pt x="428069" y="220837"/>
                  </a:lnTo>
                  <a:lnTo>
                    <a:pt x="477626" y="216495"/>
                  </a:lnTo>
                  <a:lnTo>
                    <a:pt x="526309" y="210948"/>
                  </a:lnTo>
                  <a:lnTo>
                    <a:pt x="572906" y="202381"/>
                  </a:lnTo>
                  <a:lnTo>
                    <a:pt x="616203" y="188975"/>
                  </a:lnTo>
                  <a:lnTo>
                    <a:pt x="662146" y="168564"/>
                  </a:lnTo>
                  <a:lnTo>
                    <a:pt x="705943" y="145113"/>
                  </a:lnTo>
                  <a:lnTo>
                    <a:pt x="747952" y="119129"/>
                  </a:lnTo>
                  <a:lnTo>
                    <a:pt x="788530" y="91120"/>
                  </a:lnTo>
                  <a:lnTo>
                    <a:pt x="828034" y="61590"/>
                  </a:lnTo>
                  <a:lnTo>
                    <a:pt x="866824" y="31048"/>
                  </a:lnTo>
                  <a:lnTo>
                    <a:pt x="905255" y="0"/>
                  </a:lnTo>
                </a:path>
                <a:path w="1156334" h="530860">
                  <a:moveTo>
                    <a:pt x="905255" y="0"/>
                  </a:moveTo>
                  <a:lnTo>
                    <a:pt x="1155953" y="0"/>
                  </a:lnTo>
                </a:path>
              </a:pathLst>
            </a:custGeom>
            <a:ln w="19050">
              <a:solidFill>
                <a:srgbClr val="005B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7485294" y="2801111"/>
            <a:ext cx="1576705" cy="710565"/>
            <a:chOff x="7485294" y="2801111"/>
            <a:chExt cx="1576705" cy="71056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85294" y="2801111"/>
              <a:ext cx="1576409" cy="7104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13320" y="3054095"/>
              <a:ext cx="1353820" cy="424180"/>
            </a:xfrm>
            <a:custGeom>
              <a:avLst/>
              <a:gdLst/>
              <a:ahLst/>
              <a:cxnLst/>
              <a:rect l="l" t="t" r="r" b="b"/>
              <a:pathLst>
                <a:path w="1353820" h="424179">
                  <a:moveTo>
                    <a:pt x="1060703" y="0"/>
                  </a:moveTo>
                  <a:lnTo>
                    <a:pt x="1353693" y="0"/>
                  </a:lnTo>
                </a:path>
                <a:path w="1353820" h="424179">
                  <a:moveTo>
                    <a:pt x="0" y="423671"/>
                  </a:moveTo>
                  <a:lnTo>
                    <a:pt x="36174" y="393523"/>
                  </a:lnTo>
                  <a:lnTo>
                    <a:pt x="72680" y="363548"/>
                  </a:lnTo>
                  <a:lnTo>
                    <a:pt x="109851" y="333928"/>
                  </a:lnTo>
                  <a:lnTo>
                    <a:pt x="148019" y="304844"/>
                  </a:lnTo>
                  <a:lnTo>
                    <a:pt x="187515" y="276479"/>
                  </a:lnTo>
                  <a:lnTo>
                    <a:pt x="228673" y="249012"/>
                  </a:lnTo>
                  <a:lnTo>
                    <a:pt x="271824" y="222626"/>
                  </a:lnTo>
                  <a:lnTo>
                    <a:pt x="317300" y="197502"/>
                  </a:lnTo>
                  <a:lnTo>
                    <a:pt x="365435" y="173821"/>
                  </a:lnTo>
                  <a:lnTo>
                    <a:pt x="416559" y="151764"/>
                  </a:lnTo>
                  <a:lnTo>
                    <a:pt x="458079" y="135990"/>
                  </a:lnTo>
                  <a:lnTo>
                    <a:pt x="501413" y="121201"/>
                  </a:lnTo>
                  <a:lnTo>
                    <a:pt x="546411" y="107317"/>
                  </a:lnTo>
                  <a:lnTo>
                    <a:pt x="592921" y="94253"/>
                  </a:lnTo>
                  <a:lnTo>
                    <a:pt x="640792" y="81927"/>
                  </a:lnTo>
                  <a:lnTo>
                    <a:pt x="689872" y="70257"/>
                  </a:lnTo>
                  <a:lnTo>
                    <a:pt x="740011" y="59161"/>
                  </a:lnTo>
                  <a:lnTo>
                    <a:pt x="791058" y="48555"/>
                  </a:lnTo>
                  <a:lnTo>
                    <a:pt x="842861" y="38358"/>
                  </a:lnTo>
                  <a:lnTo>
                    <a:pt x="895268" y="28486"/>
                  </a:lnTo>
                  <a:lnTo>
                    <a:pt x="948129" y="18857"/>
                  </a:lnTo>
                  <a:lnTo>
                    <a:pt x="1001293" y="9389"/>
                  </a:lnTo>
                  <a:lnTo>
                    <a:pt x="1054607" y="0"/>
                  </a:lnTo>
                </a:path>
              </a:pathLst>
            </a:custGeom>
            <a:ln w="19050">
              <a:solidFill>
                <a:srgbClr val="005B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7445" y="3619322"/>
            <a:ext cx="989037" cy="10108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2731007"/>
            <a:ext cx="2374391" cy="8869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56186" y="4843726"/>
            <a:ext cx="78105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b="1" dirty="0">
                <a:latin typeface="Arial" panose="020B0704020202020204"/>
                <a:cs typeface="Arial" panose="020B0704020202020204"/>
              </a:rPr>
              <a:t>s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9200" y="3681984"/>
            <a:ext cx="917448" cy="9174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5881" y="4894510"/>
            <a:ext cx="3630099" cy="8539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8976" y="1679448"/>
            <a:ext cx="1463039" cy="9997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576946" y="4861559"/>
            <a:ext cx="1304925" cy="838835"/>
            <a:chOff x="7576946" y="4861559"/>
            <a:chExt cx="1304925" cy="838835"/>
          </a:xfrm>
        </p:grpSpPr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603295" y="4861559"/>
              <a:ext cx="1278576" cy="83851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86471" y="5123687"/>
              <a:ext cx="1090930" cy="542925"/>
            </a:xfrm>
            <a:custGeom>
              <a:avLst/>
              <a:gdLst/>
              <a:ahLst/>
              <a:cxnLst/>
              <a:rect l="l" t="t" r="r" b="b"/>
              <a:pathLst>
                <a:path w="1090929" h="542925">
                  <a:moveTo>
                    <a:pt x="762000" y="2031"/>
                  </a:moveTo>
                  <a:lnTo>
                    <a:pt x="1090802" y="0"/>
                  </a:lnTo>
                </a:path>
                <a:path w="1090929" h="542925">
                  <a:moveTo>
                    <a:pt x="0" y="542544"/>
                  </a:moveTo>
                  <a:lnTo>
                    <a:pt x="122808" y="316865"/>
                  </a:lnTo>
                  <a:lnTo>
                    <a:pt x="159088" y="306235"/>
                  </a:lnTo>
                  <a:lnTo>
                    <a:pt x="211479" y="291570"/>
                  </a:lnTo>
                  <a:lnTo>
                    <a:pt x="270978" y="274016"/>
                  </a:lnTo>
                  <a:lnTo>
                    <a:pt x="328581" y="254718"/>
                  </a:lnTo>
                  <a:lnTo>
                    <a:pt x="375284" y="234823"/>
                  </a:lnTo>
                  <a:lnTo>
                    <a:pt x="416137" y="207057"/>
                  </a:lnTo>
                  <a:lnTo>
                    <a:pt x="447309" y="175863"/>
                  </a:lnTo>
                  <a:lnTo>
                    <a:pt x="474886" y="145097"/>
                  </a:lnTo>
                  <a:lnTo>
                    <a:pt x="504951" y="118618"/>
                  </a:lnTo>
                  <a:lnTo>
                    <a:pt x="539372" y="97474"/>
                  </a:lnTo>
                  <a:lnTo>
                    <a:pt x="574865" y="79676"/>
                  </a:lnTo>
                  <a:lnTo>
                    <a:pt x="641350" y="50164"/>
                  </a:lnTo>
                  <a:lnTo>
                    <a:pt x="695769" y="27082"/>
                  </a:lnTo>
                  <a:lnTo>
                    <a:pt x="720145" y="17803"/>
                  </a:lnTo>
                  <a:lnTo>
                    <a:pt x="743711" y="9143"/>
                  </a:lnTo>
                </a:path>
              </a:pathLst>
            </a:custGeom>
            <a:ln w="19050">
              <a:solidFill>
                <a:srgbClr val="005B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746250" y="755650"/>
          <a:ext cx="8373744" cy="530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590"/>
                <a:gridCol w="3994150"/>
                <a:gridCol w="1275714"/>
                <a:gridCol w="1058544"/>
                <a:gridCol w="607059"/>
              </a:tblGrid>
              <a:tr h="371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模型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仿真结果</a:t>
                      </a:r>
                      <a:endParaRPr sz="18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5269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需求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需求</a:t>
                      </a:r>
                      <a:r>
                        <a:rPr sz="1400" b="1" spc="-2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b="1" spc="-10" dirty="0">
                          <a:latin typeface="Arial" panose="020B0704020202020204"/>
                          <a:cs typeface="Arial" panose="020B0704020202020204"/>
                        </a:rPr>
                        <a:t>23</a:t>
                      </a:r>
                      <a:r>
                        <a:rPr sz="1400" spc="-10" dirty="0">
                          <a:latin typeface="Arial" panose="020B0704020202020204"/>
                          <a:cs typeface="Arial" panose="020B0704020202020204"/>
                        </a:rPr>
                        <a:t>:</a:t>
                      </a:r>
                      <a:r>
                        <a:rPr sz="1400" spc="1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450" i="1" spc="-6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阀门在</a:t>
                      </a:r>
                      <a:r>
                        <a:rPr sz="1400" i="1" spc="-10" dirty="0">
                          <a:latin typeface="Arial" panose="020B0704020202020204"/>
                          <a:cs typeface="Arial" panose="020B0704020202020204"/>
                        </a:rPr>
                        <a:t>500us</a:t>
                      </a:r>
                      <a:r>
                        <a:rPr sz="1450" i="1" spc="-6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内关闭</a:t>
                      </a:r>
                      <a:endParaRPr sz="14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X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036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功能仿真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marR="524510">
                        <a:lnSpc>
                          <a:spcPts val="1070"/>
                        </a:lnSpc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Pos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R="524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785" marR="52451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 panose="020B0704020202020204"/>
                          <a:cs typeface="Arial" panose="020B0704020202020204"/>
                        </a:rPr>
                        <a:t>true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R="5245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4610">
                        <a:lnSpc>
                          <a:spcPts val="1090"/>
                        </a:lnSpc>
                        <a:tabLst>
                          <a:tab pos="1270635" algn="l"/>
                        </a:tabLst>
                      </a:pPr>
                      <a:r>
                        <a:rPr sz="1100" b="1" spc="-10" dirty="0">
                          <a:latin typeface="Arial" panose="020B0704020202020204"/>
                          <a:cs typeface="Arial" panose="020B0704020202020204"/>
                        </a:rPr>
                        <a:t>fal</a:t>
                      </a:r>
                      <a:r>
                        <a:rPr sz="1100" b="1" strike="sngStrike" spc="-10" dirty="0">
                          <a:latin typeface="Arial" panose="020B0704020202020204"/>
                          <a:cs typeface="Arial" panose="020B0704020202020204"/>
                        </a:rPr>
                        <a:t>se	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193675" marR="524510">
                        <a:lnSpc>
                          <a:spcPts val="1090"/>
                        </a:lnSpc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0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175"/>
                        </a:spcBef>
                        <a:tabLst>
                          <a:tab pos="572135" algn="l"/>
                        </a:tabLst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500us	</a:t>
                      </a:r>
                      <a:r>
                        <a:rPr sz="1650" b="1" baseline="13000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endParaRPr sz="1650" baseline="130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latin typeface="Arial" panose="020B0704020202020204"/>
                          <a:cs typeface="Arial" panose="020B0704020202020204"/>
                        </a:rPr>
                        <a:t>Pmax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698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系统仿真</a:t>
                      </a:r>
                      <a:r>
                        <a:rPr sz="1400" b="1" spc="-10" dirty="0">
                          <a:latin typeface="Arial" panose="020B0704020202020204"/>
                          <a:cs typeface="Arial" panose="020B0704020202020204"/>
                        </a:rPr>
                        <a:t>(0D)</a:t>
                      </a:r>
                      <a:endParaRPr sz="14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 marR="52451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Pos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R="524510"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24510"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24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27685" algn="ctr">
                        <a:lnSpc>
                          <a:spcPts val="1090"/>
                        </a:lnSpc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0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r">
                        <a:lnSpc>
                          <a:spcPts val="1090"/>
                        </a:lnSpc>
                        <a:spcBef>
                          <a:spcPts val="925"/>
                        </a:spcBef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500us</a:t>
                      </a:r>
                      <a:r>
                        <a:rPr sz="1100" b="1" spc="30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100" b="1" spc="-5" dirty="0">
                          <a:latin typeface="Arial" panose="020B0704020202020204"/>
                          <a:cs typeface="Arial" panose="020B0704020202020204"/>
                        </a:rPr>
                        <a:t>Pmax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44320">
                <a:tc>
                  <a:txBody>
                    <a:bodyPr/>
                    <a:lstStyle/>
                    <a:p>
                      <a:pPr marL="171450" marR="165100" indent="-1270"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400" b="1" spc="-1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高置信度仿真 </a:t>
                      </a:r>
                      <a:r>
                        <a:rPr sz="1400" b="1" spc="-10" dirty="0">
                          <a:latin typeface="Arial" panose="020B0704020202020204"/>
                          <a:cs typeface="Arial" panose="020B0704020202020204"/>
                        </a:rPr>
                        <a:t>(3D)</a:t>
                      </a:r>
                      <a:r>
                        <a:rPr sz="1400" b="1" spc="-3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400" b="1" spc="-5" dirty="0">
                          <a:latin typeface="Arial" panose="020B0704020202020204"/>
                          <a:cs typeface="Arial" panose="020B0704020202020204"/>
                        </a:rPr>
                        <a:t>–</a:t>
                      </a:r>
                      <a:r>
                        <a:rPr sz="1400" b="1" spc="-3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开环验 证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66484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Arial" panose="020B0704020202020204"/>
                          <a:cs typeface="Arial" panose="020B0704020202020204"/>
                        </a:rPr>
                        <a:t>Actuator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 marR="5245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Pos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5280">
                        <a:lnSpc>
                          <a:spcPts val="1005"/>
                        </a:lnSpc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500us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marR="160020">
                        <a:lnSpc>
                          <a:spcPct val="259000"/>
                        </a:lnSpc>
                        <a:spcBef>
                          <a:spcPts val="1060"/>
                        </a:spcBef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P</a:t>
                      </a:r>
                      <a:r>
                        <a:rPr sz="1100" b="1" spc="-25" dirty="0">
                          <a:latin typeface="Arial" panose="020B0704020202020204"/>
                          <a:cs typeface="Arial" panose="020B0704020202020204"/>
                        </a:rPr>
                        <a:t>m</a:t>
                      </a: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a</a:t>
                      </a: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x   </a:t>
                      </a: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3462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1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543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系统验证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302260">
                        <a:lnSpc>
                          <a:spcPts val="1660"/>
                        </a:lnSpc>
                        <a:spcBef>
                          <a:spcPts val="20"/>
                        </a:spcBef>
                      </a:pPr>
                      <a:r>
                        <a:rPr sz="1400" b="1" spc="-10" dirty="0">
                          <a:latin typeface="Arial" panose="020B0704020202020204"/>
                          <a:cs typeface="Arial" panose="020B0704020202020204"/>
                        </a:rPr>
                        <a:t>(0D-ROM-</a:t>
                      </a:r>
                      <a:endParaRPr sz="14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185" marR="52451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Po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210185" marR="5245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0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98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Pmax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8421">
                <a:tc>
                  <a:txBody>
                    <a:bodyPr/>
                    <a:lstStyle/>
                    <a:p>
                      <a:pPr algn="ctr">
                        <a:lnSpc>
                          <a:spcPts val="1460"/>
                        </a:lnSpc>
                      </a:pPr>
                      <a:r>
                        <a:rPr sz="1400" b="1" spc="-5" dirty="0">
                          <a:latin typeface="Arial" panose="020B0704020202020204"/>
                          <a:cs typeface="Arial" panose="020B0704020202020204"/>
                        </a:rPr>
                        <a:t>Ctrl)-</a:t>
                      </a:r>
                      <a:endParaRPr sz="14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4510"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66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00" b="1" spc="-1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闭环验证</a:t>
                      </a:r>
                      <a:endParaRPr sz="1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4510"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Arial" panose="020B0704020202020204"/>
                          <a:cs typeface="Arial" panose="020B0704020202020204"/>
                        </a:rPr>
                        <a:t>500us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698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b="1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endParaRPr sz="11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781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941" y="657799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888888"/>
                </a:solidFill>
                <a:latin typeface="Arial" panose="020B0704020202020204"/>
                <a:cs typeface="Arial" panose="020B0704020202020204"/>
              </a:rPr>
              <a:t>13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28632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多学科联合仿真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2872" y="1051559"/>
            <a:ext cx="8178165" cy="3810000"/>
          </a:xfrm>
          <a:custGeom>
            <a:avLst/>
            <a:gdLst/>
            <a:ahLst/>
            <a:cxnLst/>
            <a:rect l="l" t="t" r="r" b="b"/>
            <a:pathLst>
              <a:path w="8178165" h="3810000">
                <a:moveTo>
                  <a:pt x="8177783" y="0"/>
                </a:moveTo>
                <a:lnTo>
                  <a:pt x="0" y="0"/>
                </a:lnTo>
                <a:lnTo>
                  <a:pt x="0" y="3809999"/>
                </a:lnTo>
                <a:lnTo>
                  <a:pt x="8177783" y="3809999"/>
                </a:lnTo>
                <a:lnTo>
                  <a:pt x="81777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31971" y="4191375"/>
            <a:ext cx="609600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30" dirty="0">
                <a:latin typeface="Arial" panose="020B0704020202020204"/>
                <a:cs typeface="Arial" panose="020B0704020202020204"/>
              </a:rPr>
              <a:t>L</a:t>
            </a:r>
            <a:r>
              <a:rPr sz="1000" spc="25" dirty="0">
                <a:latin typeface="Arial" panose="020B0704020202020204"/>
                <a:cs typeface="Arial" panose="020B0704020202020204"/>
              </a:rPr>
              <a:t>V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-</a:t>
            </a:r>
            <a:r>
              <a:rPr sz="1000" spc="25" dirty="0">
                <a:latin typeface="Arial" panose="020B0704020202020204"/>
                <a:cs typeface="Arial" panose="020B0704020202020204"/>
              </a:rPr>
              <a:t>B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a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tt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1000" spc="10" dirty="0">
                <a:latin typeface="Arial" panose="020B0704020202020204"/>
                <a:cs typeface="Arial" panose="020B0704020202020204"/>
              </a:rPr>
              <a:t>y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2819" y="4191375"/>
            <a:ext cx="1025525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25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l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t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o</a:t>
            </a:r>
            <a:r>
              <a:rPr sz="1000" spc="20" dirty="0">
                <a:latin typeface="Arial" panose="020B0704020202020204"/>
                <a:cs typeface="Arial" panose="020B0704020202020204"/>
              </a:rPr>
              <a:t>m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han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i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10" dirty="0">
                <a:latin typeface="Arial" panose="020B0704020202020204"/>
                <a:cs typeface="Arial" panose="020B0704020202020204"/>
              </a:rPr>
              <a:t>s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8907" y="4102594"/>
            <a:ext cx="11620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15"/>
              </a:lnSpc>
            </a:pPr>
            <a:r>
              <a:rPr sz="1000" spc="25" dirty="0">
                <a:latin typeface="Arial" panose="020B0704020202020204"/>
                <a:cs typeface="Arial" panose="020B0704020202020204"/>
              </a:rPr>
              <a:t>P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n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u</a:t>
            </a:r>
            <a:r>
              <a:rPr sz="1000" spc="20" dirty="0">
                <a:latin typeface="Arial" panose="020B0704020202020204"/>
                <a:cs typeface="Arial" panose="020B0704020202020204"/>
              </a:rPr>
              <a:t>m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a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t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i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/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H</a:t>
            </a:r>
            <a:r>
              <a:rPr sz="1000" spc="-20" dirty="0">
                <a:latin typeface="Arial" panose="020B0704020202020204"/>
                <a:cs typeface="Arial" panose="020B0704020202020204"/>
              </a:rPr>
              <a:t>y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d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au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li</a:t>
            </a:r>
            <a:r>
              <a:rPr sz="1000" spc="10" dirty="0">
                <a:latin typeface="Arial" panose="020B0704020202020204"/>
                <a:cs typeface="Arial" panose="020B0704020202020204"/>
              </a:rPr>
              <a:t>c</a:t>
            </a:r>
            <a:endParaRPr sz="1000">
              <a:latin typeface="Arial" panose="020B0704020202020204"/>
              <a:cs typeface="Arial" panose="020B0704020202020204"/>
            </a:endParaRPr>
          </a:p>
          <a:p>
            <a:pPr marL="8890" algn="ctr">
              <a:lnSpc>
                <a:spcPts val="1190"/>
              </a:lnSpc>
            </a:pPr>
            <a:r>
              <a:rPr sz="1000" spc="-10" dirty="0">
                <a:latin typeface="Arial" panose="020B0704020202020204"/>
                <a:cs typeface="Arial" panose="020B0704020202020204"/>
              </a:rPr>
              <a:t>Braking</a:t>
            </a:r>
            <a:r>
              <a:rPr sz="1000" dirty="0">
                <a:latin typeface="Arial" panose="020B0704020202020204"/>
                <a:cs typeface="Arial" panose="020B0704020202020204"/>
              </a:rPr>
              <a:t> </a:t>
            </a:r>
            <a:r>
              <a:rPr sz="1000" spc="10" dirty="0">
                <a:latin typeface="Arial" panose="020B0704020202020204"/>
                <a:cs typeface="Arial" panose="020B0704020202020204"/>
              </a:rPr>
              <a:t>System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7443" y="4102594"/>
            <a:ext cx="63690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1125"/>
              </a:lnSpc>
            </a:pPr>
            <a:r>
              <a:rPr sz="1000" spc="10" dirty="0">
                <a:latin typeface="Arial" panose="020B0704020202020204"/>
                <a:cs typeface="Arial" panose="020B0704020202020204"/>
              </a:rPr>
              <a:t>Power</a:t>
            </a:r>
            <a:endParaRPr sz="10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r>
              <a:rPr sz="1000" spc="25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l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e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t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1000" spc="30" dirty="0">
                <a:latin typeface="Arial" panose="020B0704020202020204"/>
                <a:cs typeface="Arial" panose="020B0704020202020204"/>
              </a:rPr>
              <a:t>o</a:t>
            </a:r>
            <a:r>
              <a:rPr sz="1000" spc="-25" dirty="0">
                <a:latin typeface="Arial" panose="020B0704020202020204"/>
                <a:cs typeface="Arial" panose="020B0704020202020204"/>
              </a:rPr>
              <a:t>n</a:t>
            </a:r>
            <a:r>
              <a:rPr sz="1000" spc="-15" dirty="0">
                <a:latin typeface="Arial" panose="020B0704020202020204"/>
                <a:cs typeface="Arial" panose="020B0704020202020204"/>
              </a:rPr>
              <a:t>i</a:t>
            </a:r>
            <a:r>
              <a:rPr sz="1000" spc="35" dirty="0">
                <a:latin typeface="Arial" panose="020B0704020202020204"/>
                <a:cs typeface="Arial" panose="020B0704020202020204"/>
              </a:rPr>
              <a:t>c</a:t>
            </a:r>
            <a:r>
              <a:rPr sz="1000" spc="10" dirty="0">
                <a:latin typeface="Arial" panose="020B0704020202020204"/>
                <a:cs typeface="Arial" panose="020B0704020202020204"/>
              </a:rPr>
              <a:t>s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4370" y="1910562"/>
            <a:ext cx="1188720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25" dirty="0">
                <a:latin typeface="Arial" panose="020B0704020202020204"/>
                <a:cs typeface="Arial" panose="020B0704020202020204"/>
              </a:rPr>
              <a:t>Embedded</a:t>
            </a:r>
            <a:r>
              <a:rPr sz="10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000" dirty="0">
                <a:latin typeface="Arial" panose="020B0704020202020204"/>
                <a:cs typeface="Arial" panose="020B0704020202020204"/>
              </a:rPr>
              <a:t>Software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5549" y="4095779"/>
            <a:ext cx="1025525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5" dirty="0">
                <a:latin typeface="Arial" panose="020B0704020202020204"/>
                <a:cs typeface="Arial" panose="020B0704020202020204"/>
              </a:rPr>
              <a:t>Vehicle</a:t>
            </a:r>
            <a:r>
              <a:rPr sz="100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000" dirty="0">
                <a:latin typeface="Arial" panose="020B0704020202020204"/>
                <a:cs typeface="Arial" panose="020B0704020202020204"/>
              </a:rPr>
              <a:t>Dynamics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2068" y="3994530"/>
            <a:ext cx="123189" cy="160655"/>
          </a:xfrm>
          <a:custGeom>
            <a:avLst/>
            <a:gdLst/>
            <a:ahLst/>
            <a:cxnLst/>
            <a:rect l="l" t="t" r="r" b="b"/>
            <a:pathLst>
              <a:path w="123189" h="160654">
                <a:moveTo>
                  <a:pt x="61325" y="10426"/>
                </a:moveTo>
                <a:lnTo>
                  <a:pt x="61325" y="106036"/>
                </a:lnTo>
              </a:path>
              <a:path w="123189" h="160654">
                <a:moveTo>
                  <a:pt x="122720" y="106036"/>
                </a:moveTo>
                <a:lnTo>
                  <a:pt x="0" y="106036"/>
                </a:lnTo>
              </a:path>
              <a:path w="123189" h="160654">
                <a:moveTo>
                  <a:pt x="20441" y="133294"/>
                </a:moveTo>
                <a:lnTo>
                  <a:pt x="102209" y="133294"/>
                </a:lnTo>
              </a:path>
              <a:path w="123189" h="160654">
                <a:moveTo>
                  <a:pt x="40883" y="160553"/>
                </a:moveTo>
                <a:lnTo>
                  <a:pt x="81767" y="160553"/>
                </a:lnTo>
              </a:path>
              <a:path w="123189" h="160654">
                <a:moveTo>
                  <a:pt x="51104" y="7019"/>
                </a:moveTo>
                <a:lnTo>
                  <a:pt x="51104" y="13833"/>
                </a:lnTo>
                <a:lnTo>
                  <a:pt x="57918" y="13833"/>
                </a:lnTo>
                <a:lnTo>
                  <a:pt x="64732" y="13833"/>
                </a:lnTo>
                <a:lnTo>
                  <a:pt x="64732" y="7019"/>
                </a:lnTo>
                <a:lnTo>
                  <a:pt x="64732" y="0"/>
                </a:lnTo>
                <a:lnTo>
                  <a:pt x="57918" y="0"/>
                </a:lnTo>
                <a:lnTo>
                  <a:pt x="51104" y="0"/>
                </a:lnTo>
                <a:lnTo>
                  <a:pt x="51104" y="7019"/>
                </a:lnTo>
                <a:close/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38171" y="4036579"/>
            <a:ext cx="52069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0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83469" y="2895035"/>
            <a:ext cx="1036955" cy="1127125"/>
            <a:chOff x="6083469" y="2895035"/>
            <a:chExt cx="1036955" cy="1127125"/>
          </a:xfrm>
        </p:grpSpPr>
        <p:sp>
          <p:nvSpPr>
            <p:cNvPr id="14" name="object 14"/>
            <p:cNvSpPr/>
            <p:nvPr/>
          </p:nvSpPr>
          <p:spPr>
            <a:xfrm>
              <a:off x="6206274" y="3018205"/>
              <a:ext cx="914400" cy="1003935"/>
            </a:xfrm>
            <a:custGeom>
              <a:avLst/>
              <a:gdLst/>
              <a:ahLst/>
              <a:cxnLst/>
              <a:rect l="l" t="t" r="r" b="b"/>
              <a:pathLst>
                <a:path w="914400" h="1003935">
                  <a:moveTo>
                    <a:pt x="913955" y="0"/>
                  </a:moveTo>
                  <a:lnTo>
                    <a:pt x="0" y="0"/>
                  </a:lnTo>
                  <a:lnTo>
                    <a:pt x="0" y="983348"/>
                  </a:lnTo>
                  <a:lnTo>
                    <a:pt x="0" y="1003795"/>
                  </a:lnTo>
                  <a:lnTo>
                    <a:pt x="913955" y="1003795"/>
                  </a:lnTo>
                  <a:lnTo>
                    <a:pt x="913955" y="983348"/>
                  </a:lnTo>
                  <a:lnTo>
                    <a:pt x="91395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92647" y="3004564"/>
              <a:ext cx="907415" cy="997585"/>
            </a:xfrm>
            <a:custGeom>
              <a:avLst/>
              <a:gdLst/>
              <a:ahLst/>
              <a:cxnLst/>
              <a:rect l="l" t="t" r="r" b="b"/>
              <a:pathLst>
                <a:path w="907415" h="997585">
                  <a:moveTo>
                    <a:pt x="907147" y="0"/>
                  </a:moveTo>
                  <a:lnTo>
                    <a:pt x="0" y="0"/>
                  </a:lnTo>
                  <a:lnTo>
                    <a:pt x="0" y="996985"/>
                  </a:lnTo>
                  <a:lnTo>
                    <a:pt x="907147" y="996985"/>
                  </a:lnTo>
                  <a:lnTo>
                    <a:pt x="907147" y="0"/>
                  </a:lnTo>
                  <a:close/>
                </a:path>
              </a:pathLst>
            </a:custGeom>
            <a:solidFill>
              <a:srgbClr val="FF8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86962" y="2898528"/>
              <a:ext cx="1016635" cy="1103630"/>
            </a:xfrm>
            <a:custGeom>
              <a:avLst/>
              <a:gdLst/>
              <a:ahLst/>
              <a:cxnLst/>
              <a:rect l="l" t="t" r="r" b="b"/>
              <a:pathLst>
                <a:path w="1016634" h="1103629">
                  <a:moveTo>
                    <a:pt x="105685" y="1103021"/>
                  </a:moveTo>
                  <a:lnTo>
                    <a:pt x="1012832" y="1103021"/>
                  </a:lnTo>
                  <a:lnTo>
                    <a:pt x="1012832" y="106036"/>
                  </a:lnTo>
                  <a:lnTo>
                    <a:pt x="105685" y="106036"/>
                  </a:lnTo>
                  <a:lnTo>
                    <a:pt x="105685" y="1103021"/>
                  </a:lnTo>
                  <a:close/>
                </a:path>
                <a:path w="1016634" h="1103629">
                  <a:moveTo>
                    <a:pt x="109092" y="744501"/>
                  </a:moveTo>
                  <a:lnTo>
                    <a:pt x="1016171" y="744501"/>
                  </a:lnTo>
                </a:path>
                <a:path w="1016634" h="1103629">
                  <a:moveTo>
                    <a:pt x="13627" y="382575"/>
                  </a:moveTo>
                  <a:lnTo>
                    <a:pt x="109092" y="382575"/>
                  </a:lnTo>
                </a:path>
                <a:path w="1016634" h="1103629">
                  <a:moveTo>
                    <a:pt x="3407" y="379167"/>
                  </a:moveTo>
                  <a:lnTo>
                    <a:pt x="3407" y="385982"/>
                  </a:lnTo>
                  <a:lnTo>
                    <a:pt x="10221" y="385982"/>
                  </a:lnTo>
                  <a:lnTo>
                    <a:pt x="17034" y="385982"/>
                  </a:lnTo>
                  <a:lnTo>
                    <a:pt x="17034" y="379167"/>
                  </a:lnTo>
                  <a:lnTo>
                    <a:pt x="17034" y="372148"/>
                  </a:lnTo>
                  <a:lnTo>
                    <a:pt x="10220" y="372148"/>
                  </a:lnTo>
                  <a:lnTo>
                    <a:pt x="3407" y="372148"/>
                  </a:lnTo>
                  <a:lnTo>
                    <a:pt x="3407" y="379167"/>
                  </a:lnTo>
                  <a:close/>
                </a:path>
                <a:path w="1016634" h="1103629">
                  <a:moveTo>
                    <a:pt x="0" y="396204"/>
                  </a:moveTo>
                  <a:lnTo>
                    <a:pt x="0" y="361926"/>
                  </a:lnTo>
                  <a:lnTo>
                    <a:pt x="13627" y="382575"/>
                  </a:lnTo>
                  <a:lnTo>
                    <a:pt x="0" y="396204"/>
                  </a:lnTo>
                </a:path>
                <a:path w="1016634" h="1103629">
                  <a:moveTo>
                    <a:pt x="566038" y="13629"/>
                  </a:moveTo>
                  <a:lnTo>
                    <a:pt x="566038" y="109375"/>
                  </a:lnTo>
                </a:path>
                <a:path w="1016634" h="1103629">
                  <a:moveTo>
                    <a:pt x="555817" y="10221"/>
                  </a:moveTo>
                  <a:lnTo>
                    <a:pt x="555817" y="17241"/>
                  </a:lnTo>
                  <a:lnTo>
                    <a:pt x="562631" y="17241"/>
                  </a:lnTo>
                  <a:lnTo>
                    <a:pt x="569445" y="17241"/>
                  </a:lnTo>
                  <a:lnTo>
                    <a:pt x="569445" y="10221"/>
                  </a:lnTo>
                  <a:lnTo>
                    <a:pt x="569445" y="3407"/>
                  </a:lnTo>
                  <a:lnTo>
                    <a:pt x="562631" y="3407"/>
                  </a:lnTo>
                  <a:lnTo>
                    <a:pt x="555817" y="3407"/>
                  </a:lnTo>
                  <a:lnTo>
                    <a:pt x="555817" y="10221"/>
                  </a:lnTo>
                  <a:close/>
                </a:path>
                <a:path w="1016634" h="1103629">
                  <a:moveTo>
                    <a:pt x="579666" y="0"/>
                  </a:moveTo>
                  <a:lnTo>
                    <a:pt x="545596" y="0"/>
                  </a:lnTo>
                  <a:lnTo>
                    <a:pt x="566038" y="13629"/>
                  </a:lnTo>
                  <a:lnTo>
                    <a:pt x="579666" y="0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684796" y="2909707"/>
            <a:ext cx="206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F_Pedal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6962" y="3076118"/>
            <a:ext cx="109220" cy="41275"/>
          </a:xfrm>
          <a:custGeom>
            <a:avLst/>
            <a:gdLst/>
            <a:ahLst/>
            <a:cxnLst/>
            <a:rect l="l" t="t" r="r" b="b"/>
            <a:pathLst>
              <a:path w="109220" h="41275">
                <a:moveTo>
                  <a:pt x="13627" y="20580"/>
                </a:moveTo>
                <a:lnTo>
                  <a:pt x="109092" y="20580"/>
                </a:lnTo>
              </a:path>
              <a:path w="109220" h="41275">
                <a:moveTo>
                  <a:pt x="3406" y="17172"/>
                </a:moveTo>
                <a:lnTo>
                  <a:pt x="3406" y="23987"/>
                </a:lnTo>
                <a:lnTo>
                  <a:pt x="10220" y="23987"/>
                </a:lnTo>
                <a:lnTo>
                  <a:pt x="17034" y="23987"/>
                </a:lnTo>
                <a:lnTo>
                  <a:pt x="17034" y="17172"/>
                </a:lnTo>
                <a:lnTo>
                  <a:pt x="17034" y="10221"/>
                </a:lnTo>
                <a:lnTo>
                  <a:pt x="10220" y="10221"/>
                </a:lnTo>
                <a:lnTo>
                  <a:pt x="3406" y="10221"/>
                </a:lnTo>
                <a:lnTo>
                  <a:pt x="3406" y="17172"/>
                </a:lnTo>
                <a:close/>
              </a:path>
              <a:path w="109220" h="41275">
                <a:moveTo>
                  <a:pt x="13627" y="41024"/>
                </a:moveTo>
                <a:lnTo>
                  <a:pt x="13627" y="0"/>
                </a:lnTo>
                <a:lnTo>
                  <a:pt x="0" y="20580"/>
                </a:lnTo>
                <a:lnTo>
                  <a:pt x="13627" y="41024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988951" y="2998502"/>
            <a:ext cx="1885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35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_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a</a:t>
            </a:r>
            <a:r>
              <a:rPr sz="350" spc="25" dirty="0">
                <a:latin typeface="Arial" panose="020B0704020202020204"/>
                <a:cs typeface="Arial" panose="020B0704020202020204"/>
              </a:rPr>
              <a:t>l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1208" y="3200074"/>
            <a:ext cx="1461770" cy="53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"/>
              </a:lnSpc>
              <a:tabLst>
                <a:tab pos="1172845" algn="l"/>
              </a:tabLst>
            </a:pPr>
            <a:r>
              <a:rPr sz="350" spc="-5" dirty="0">
                <a:latin typeface="Arial" panose="020B0704020202020204"/>
                <a:cs typeface="Arial" panose="020B0704020202020204"/>
              </a:rPr>
              <a:t>F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_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a</a:t>
            </a:r>
            <a:r>
              <a:rPr sz="350" spc="25" dirty="0">
                <a:latin typeface="Arial" panose="020B0704020202020204"/>
                <a:cs typeface="Arial" panose="020B0704020202020204"/>
              </a:rPr>
              <a:t>l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dirty="0">
                <a:latin typeface="Arial" panose="020B0704020202020204"/>
                <a:cs typeface="Arial" panose="020B0704020202020204"/>
              </a:rPr>
              <a:t>	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b</a:t>
            </a:r>
            <a:r>
              <a:rPr sz="35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a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k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P</a:t>
            </a:r>
            <a:r>
              <a:rPr sz="35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spc="35" dirty="0">
                <a:latin typeface="Arial" panose="020B0704020202020204"/>
                <a:cs typeface="Arial" panose="020B0704020202020204"/>
              </a:rPr>
              <a:t>ss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u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r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03133" y="3260454"/>
            <a:ext cx="109855" cy="34290"/>
          </a:xfrm>
          <a:custGeom>
            <a:avLst/>
            <a:gdLst/>
            <a:ahLst/>
            <a:cxnLst/>
            <a:rect l="l" t="t" r="r" b="b"/>
            <a:pathLst>
              <a:path w="109854" h="34289">
                <a:moveTo>
                  <a:pt x="95600" y="20648"/>
                </a:moveTo>
                <a:lnTo>
                  <a:pt x="0" y="20648"/>
                </a:lnTo>
              </a:path>
              <a:path w="109854" h="34289">
                <a:moveTo>
                  <a:pt x="85379" y="17241"/>
                </a:moveTo>
                <a:lnTo>
                  <a:pt x="85379" y="24055"/>
                </a:lnTo>
                <a:lnTo>
                  <a:pt x="92193" y="24055"/>
                </a:lnTo>
                <a:lnTo>
                  <a:pt x="99007" y="24055"/>
                </a:lnTo>
                <a:lnTo>
                  <a:pt x="99007" y="17241"/>
                </a:lnTo>
                <a:lnTo>
                  <a:pt x="99007" y="10221"/>
                </a:lnTo>
                <a:lnTo>
                  <a:pt x="92193" y="10221"/>
                </a:lnTo>
                <a:lnTo>
                  <a:pt x="85379" y="10221"/>
                </a:lnTo>
                <a:lnTo>
                  <a:pt x="85379" y="17241"/>
                </a:lnTo>
                <a:close/>
              </a:path>
              <a:path w="109854" h="34289">
                <a:moveTo>
                  <a:pt x="95600" y="0"/>
                </a:moveTo>
                <a:lnTo>
                  <a:pt x="95600" y="34277"/>
                </a:lnTo>
                <a:lnTo>
                  <a:pt x="109228" y="20648"/>
                </a:lnTo>
                <a:lnTo>
                  <a:pt x="95600" y="0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427506" y="3182839"/>
            <a:ext cx="52069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81365" y="3678054"/>
            <a:ext cx="577850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"/>
              </a:lnSpc>
            </a:pPr>
            <a:r>
              <a:rPr sz="350" spc="10" dirty="0">
                <a:latin typeface="Arial" panose="020B0704020202020204"/>
                <a:cs typeface="Arial" panose="020B0704020202020204"/>
              </a:rPr>
              <a:t>Modelica_Braking_System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r>
              <a:rPr sz="350" spc="15" dirty="0">
                <a:latin typeface="Arial" panose="020B0704020202020204"/>
                <a:cs typeface="Arial" panose="020B0704020202020204"/>
              </a:rPr>
              <a:t>Hydraulics_20171129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08078" y="2451162"/>
            <a:ext cx="5480685" cy="1570990"/>
            <a:chOff x="2008078" y="2451162"/>
            <a:chExt cx="5480685" cy="1570990"/>
          </a:xfrm>
        </p:grpSpPr>
        <p:sp>
          <p:nvSpPr>
            <p:cNvPr id="25" name="object 25"/>
            <p:cNvSpPr/>
            <p:nvPr/>
          </p:nvSpPr>
          <p:spPr>
            <a:xfrm>
              <a:off x="7103134" y="2454655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5">
                  <a:moveTo>
                    <a:pt x="272955" y="0"/>
                  </a:moveTo>
                  <a:lnTo>
                    <a:pt x="0" y="0"/>
                  </a:lnTo>
                  <a:lnTo>
                    <a:pt x="0" y="184370"/>
                  </a:lnTo>
                  <a:lnTo>
                    <a:pt x="272955" y="184370"/>
                  </a:lnTo>
                  <a:lnTo>
                    <a:pt x="272955" y="0"/>
                  </a:lnTo>
                  <a:close/>
                </a:path>
              </a:pathLst>
            </a:custGeom>
            <a:solidFill>
              <a:srgbClr val="FFF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03134" y="2454655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5">
                  <a:moveTo>
                    <a:pt x="0" y="184370"/>
                  </a:moveTo>
                  <a:lnTo>
                    <a:pt x="272955" y="184370"/>
                  </a:lnTo>
                  <a:lnTo>
                    <a:pt x="272955" y="0"/>
                  </a:lnTo>
                  <a:lnTo>
                    <a:pt x="0" y="0"/>
                  </a:lnTo>
                  <a:lnTo>
                    <a:pt x="0" y="184370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116762" y="2475269"/>
              <a:ext cx="371840" cy="1364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923221" y="2454655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5">
                  <a:moveTo>
                    <a:pt x="272784" y="0"/>
                  </a:moveTo>
                  <a:lnTo>
                    <a:pt x="0" y="0"/>
                  </a:lnTo>
                  <a:lnTo>
                    <a:pt x="0" y="184370"/>
                  </a:lnTo>
                  <a:lnTo>
                    <a:pt x="272784" y="184370"/>
                  </a:lnTo>
                  <a:lnTo>
                    <a:pt x="272784" y="0"/>
                  </a:lnTo>
                  <a:close/>
                </a:path>
              </a:pathLst>
            </a:custGeom>
            <a:solidFill>
              <a:srgbClr val="FFF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923221" y="2454655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5">
                  <a:moveTo>
                    <a:pt x="0" y="184370"/>
                  </a:moveTo>
                  <a:lnTo>
                    <a:pt x="272784" y="184370"/>
                  </a:lnTo>
                  <a:lnTo>
                    <a:pt x="272784" y="0"/>
                  </a:lnTo>
                  <a:lnTo>
                    <a:pt x="0" y="0"/>
                  </a:lnTo>
                  <a:lnTo>
                    <a:pt x="0" y="184370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943663" y="2509342"/>
              <a:ext cx="157480" cy="55244"/>
            </a:xfrm>
            <a:custGeom>
              <a:avLst/>
              <a:gdLst/>
              <a:ahLst/>
              <a:cxnLst/>
              <a:rect l="l" t="t" r="r" b="b"/>
              <a:pathLst>
                <a:path w="157479" h="55244">
                  <a:moveTo>
                    <a:pt x="95464" y="54721"/>
                  </a:moveTo>
                  <a:lnTo>
                    <a:pt x="156926" y="54721"/>
                  </a:lnTo>
                </a:path>
                <a:path w="157479" h="55244">
                  <a:moveTo>
                    <a:pt x="68208" y="0"/>
                  </a:moveTo>
                  <a:lnTo>
                    <a:pt x="13696" y="0"/>
                  </a:lnTo>
                </a:path>
                <a:path w="157479" h="55244">
                  <a:moveTo>
                    <a:pt x="0" y="54721"/>
                  </a:moveTo>
                  <a:lnTo>
                    <a:pt x="13696" y="0"/>
                  </a:lnTo>
                </a:path>
                <a:path w="157479" h="55244">
                  <a:moveTo>
                    <a:pt x="68208" y="0"/>
                  </a:moveTo>
                  <a:lnTo>
                    <a:pt x="88650" y="54721"/>
                  </a:lnTo>
                </a:path>
              </a:pathLst>
            </a:custGeom>
            <a:ln w="681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930036" y="2475269"/>
              <a:ext cx="259715" cy="136525"/>
            </a:xfrm>
            <a:custGeom>
              <a:avLst/>
              <a:gdLst/>
              <a:ahLst/>
              <a:cxnLst/>
              <a:rect l="l" t="t" r="r" b="b"/>
              <a:pathLst>
                <a:path w="259714" h="136525">
                  <a:moveTo>
                    <a:pt x="6814" y="136497"/>
                  </a:moveTo>
                  <a:lnTo>
                    <a:pt x="6813" y="0"/>
                  </a:lnTo>
                </a:path>
                <a:path w="259714" h="136525">
                  <a:moveTo>
                    <a:pt x="0" y="102424"/>
                  </a:moveTo>
                  <a:lnTo>
                    <a:pt x="259204" y="102424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182" y="2505934"/>
              <a:ext cx="211507" cy="6835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11570" y="3373237"/>
              <a:ext cx="170815" cy="177800"/>
            </a:xfrm>
            <a:custGeom>
              <a:avLst/>
              <a:gdLst/>
              <a:ahLst/>
              <a:cxnLst/>
              <a:rect l="l" t="t" r="r" b="b"/>
              <a:pathLst>
                <a:path w="170814" h="177800">
                  <a:moveTo>
                    <a:pt x="0" y="88795"/>
                  </a:moveTo>
                  <a:lnTo>
                    <a:pt x="6070" y="122793"/>
                  </a:lnTo>
                  <a:lnTo>
                    <a:pt x="23004" y="151081"/>
                  </a:lnTo>
                  <a:lnTo>
                    <a:pt x="48883" y="170424"/>
                  </a:lnTo>
                  <a:lnTo>
                    <a:pt x="81788" y="177590"/>
                  </a:lnTo>
                  <a:lnTo>
                    <a:pt x="115855" y="170424"/>
                  </a:lnTo>
                  <a:lnTo>
                    <a:pt x="144124" y="151081"/>
                  </a:lnTo>
                  <a:lnTo>
                    <a:pt x="163417" y="122793"/>
                  </a:lnTo>
                  <a:lnTo>
                    <a:pt x="170554" y="88795"/>
                  </a:lnTo>
                  <a:lnTo>
                    <a:pt x="163417" y="54738"/>
                  </a:lnTo>
                  <a:lnTo>
                    <a:pt x="144124" y="26457"/>
                  </a:lnTo>
                  <a:lnTo>
                    <a:pt x="115855" y="7146"/>
                  </a:lnTo>
                  <a:lnTo>
                    <a:pt x="81788" y="0"/>
                  </a:lnTo>
                  <a:lnTo>
                    <a:pt x="48883" y="7146"/>
                  </a:lnTo>
                  <a:lnTo>
                    <a:pt x="23004" y="26457"/>
                  </a:lnTo>
                  <a:lnTo>
                    <a:pt x="6070" y="54738"/>
                  </a:lnTo>
                  <a:lnTo>
                    <a:pt x="0" y="88795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34420" y="3578086"/>
              <a:ext cx="20955" cy="27305"/>
            </a:xfrm>
            <a:custGeom>
              <a:avLst/>
              <a:gdLst/>
              <a:ahLst/>
              <a:cxnLst/>
              <a:rect l="l" t="t" r="r" b="b"/>
              <a:pathLst>
                <a:path w="20955" h="27304">
                  <a:moveTo>
                    <a:pt x="13627" y="0"/>
                  </a:moveTo>
                  <a:lnTo>
                    <a:pt x="0" y="0"/>
                  </a:lnTo>
                  <a:lnTo>
                    <a:pt x="0" y="13629"/>
                  </a:lnTo>
                  <a:lnTo>
                    <a:pt x="0" y="27258"/>
                  </a:lnTo>
                  <a:lnTo>
                    <a:pt x="13627" y="27258"/>
                  </a:lnTo>
                  <a:lnTo>
                    <a:pt x="20441" y="20443"/>
                  </a:lnTo>
                  <a:lnTo>
                    <a:pt x="20441" y="681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134420" y="3578086"/>
              <a:ext cx="20955" cy="27305"/>
            </a:xfrm>
            <a:custGeom>
              <a:avLst/>
              <a:gdLst/>
              <a:ahLst/>
              <a:cxnLst/>
              <a:rect l="l" t="t" r="r" b="b"/>
              <a:pathLst>
                <a:path w="20955" h="27304">
                  <a:moveTo>
                    <a:pt x="0" y="13629"/>
                  </a:moveTo>
                  <a:lnTo>
                    <a:pt x="0" y="20443"/>
                  </a:lnTo>
                  <a:lnTo>
                    <a:pt x="0" y="27258"/>
                  </a:lnTo>
                  <a:lnTo>
                    <a:pt x="6814" y="27258"/>
                  </a:lnTo>
                  <a:lnTo>
                    <a:pt x="13627" y="27258"/>
                  </a:lnTo>
                  <a:lnTo>
                    <a:pt x="20441" y="20443"/>
                  </a:lnTo>
                  <a:lnTo>
                    <a:pt x="20441" y="13629"/>
                  </a:lnTo>
                  <a:lnTo>
                    <a:pt x="20441" y="6814"/>
                  </a:lnTo>
                  <a:lnTo>
                    <a:pt x="13627" y="0"/>
                  </a:lnTo>
                  <a:lnTo>
                    <a:pt x="6813" y="0"/>
                  </a:lnTo>
                  <a:lnTo>
                    <a:pt x="0" y="0"/>
                  </a:lnTo>
                  <a:lnTo>
                    <a:pt x="0" y="6814"/>
                  </a:lnTo>
                  <a:lnTo>
                    <a:pt x="0" y="13629"/>
                  </a:lnTo>
                  <a:close/>
                </a:path>
              </a:pathLst>
            </a:custGeom>
            <a:ln w="681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083138" y="3270676"/>
              <a:ext cx="27305" cy="375920"/>
            </a:xfrm>
            <a:custGeom>
              <a:avLst/>
              <a:gdLst/>
              <a:ahLst/>
              <a:cxnLst/>
              <a:rect l="l" t="t" r="r" b="b"/>
              <a:pathLst>
                <a:path w="27305" h="375920">
                  <a:moveTo>
                    <a:pt x="27262" y="140109"/>
                  </a:moveTo>
                  <a:lnTo>
                    <a:pt x="0" y="140109"/>
                  </a:lnTo>
                </a:path>
                <a:path w="27305" h="375920">
                  <a:moveTo>
                    <a:pt x="13627" y="153738"/>
                  </a:moveTo>
                  <a:lnTo>
                    <a:pt x="13627" y="126480"/>
                  </a:lnTo>
                </a:path>
                <a:path w="27305" h="375920">
                  <a:moveTo>
                    <a:pt x="27262" y="256095"/>
                  </a:moveTo>
                  <a:lnTo>
                    <a:pt x="0" y="256095"/>
                  </a:lnTo>
                </a:path>
                <a:path w="27305" h="375920">
                  <a:moveTo>
                    <a:pt x="13628" y="372353"/>
                  </a:moveTo>
                  <a:lnTo>
                    <a:pt x="13628" y="276607"/>
                  </a:lnTo>
                </a:path>
                <a:path w="27305" h="375920">
                  <a:moveTo>
                    <a:pt x="3407" y="368945"/>
                  </a:moveTo>
                  <a:lnTo>
                    <a:pt x="3407" y="375760"/>
                  </a:lnTo>
                  <a:lnTo>
                    <a:pt x="10221" y="375760"/>
                  </a:lnTo>
                  <a:lnTo>
                    <a:pt x="17035" y="375760"/>
                  </a:lnTo>
                  <a:lnTo>
                    <a:pt x="17035" y="368945"/>
                  </a:lnTo>
                  <a:lnTo>
                    <a:pt x="17035" y="361926"/>
                  </a:lnTo>
                  <a:lnTo>
                    <a:pt x="10221" y="361926"/>
                  </a:lnTo>
                  <a:lnTo>
                    <a:pt x="3407" y="361926"/>
                  </a:lnTo>
                  <a:lnTo>
                    <a:pt x="3407" y="368945"/>
                  </a:lnTo>
                  <a:close/>
                </a:path>
                <a:path w="27305" h="375920">
                  <a:moveTo>
                    <a:pt x="13627" y="10426"/>
                  </a:moveTo>
                  <a:lnTo>
                    <a:pt x="13627" y="105968"/>
                  </a:lnTo>
                </a:path>
                <a:path w="27305" h="375920">
                  <a:moveTo>
                    <a:pt x="3406" y="7019"/>
                  </a:moveTo>
                  <a:lnTo>
                    <a:pt x="3406" y="13833"/>
                  </a:lnTo>
                  <a:lnTo>
                    <a:pt x="10220" y="13833"/>
                  </a:lnTo>
                  <a:lnTo>
                    <a:pt x="17034" y="13833"/>
                  </a:lnTo>
                  <a:lnTo>
                    <a:pt x="17034" y="7019"/>
                  </a:lnTo>
                  <a:lnTo>
                    <a:pt x="17034" y="0"/>
                  </a:lnTo>
                  <a:lnTo>
                    <a:pt x="10220" y="0"/>
                  </a:lnTo>
                  <a:lnTo>
                    <a:pt x="3406" y="0"/>
                  </a:lnTo>
                  <a:lnTo>
                    <a:pt x="3406" y="7019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32341" y="3018205"/>
              <a:ext cx="634365" cy="1003935"/>
            </a:xfrm>
            <a:custGeom>
              <a:avLst/>
              <a:gdLst/>
              <a:ahLst/>
              <a:cxnLst/>
              <a:rect l="l" t="t" r="r" b="b"/>
              <a:pathLst>
                <a:path w="634364" h="1003935">
                  <a:moveTo>
                    <a:pt x="634352" y="0"/>
                  </a:moveTo>
                  <a:lnTo>
                    <a:pt x="0" y="0"/>
                  </a:lnTo>
                  <a:lnTo>
                    <a:pt x="0" y="983348"/>
                  </a:lnTo>
                  <a:lnTo>
                    <a:pt x="0" y="1003795"/>
                  </a:lnTo>
                  <a:lnTo>
                    <a:pt x="634352" y="1003795"/>
                  </a:lnTo>
                  <a:lnTo>
                    <a:pt x="634352" y="983348"/>
                  </a:lnTo>
                  <a:lnTo>
                    <a:pt x="63435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11911" y="3004564"/>
              <a:ext cx="641350" cy="997585"/>
            </a:xfrm>
            <a:custGeom>
              <a:avLst/>
              <a:gdLst/>
              <a:ahLst/>
              <a:cxnLst/>
              <a:rect l="l" t="t" r="r" b="b"/>
              <a:pathLst>
                <a:path w="641350" h="997585">
                  <a:moveTo>
                    <a:pt x="641156" y="0"/>
                  </a:moveTo>
                  <a:lnTo>
                    <a:pt x="0" y="0"/>
                  </a:lnTo>
                  <a:lnTo>
                    <a:pt x="0" y="996985"/>
                  </a:lnTo>
                  <a:lnTo>
                    <a:pt x="641156" y="996985"/>
                  </a:lnTo>
                  <a:lnTo>
                    <a:pt x="641156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16447" y="2898528"/>
              <a:ext cx="832485" cy="1103630"/>
            </a:xfrm>
            <a:custGeom>
              <a:avLst/>
              <a:gdLst/>
              <a:ahLst/>
              <a:cxnLst/>
              <a:rect l="l" t="t" r="r" b="b"/>
              <a:pathLst>
                <a:path w="832485" h="1103629">
                  <a:moveTo>
                    <a:pt x="95464" y="1103021"/>
                  </a:moveTo>
                  <a:lnTo>
                    <a:pt x="736620" y="1103021"/>
                  </a:lnTo>
                  <a:lnTo>
                    <a:pt x="736620" y="106036"/>
                  </a:lnTo>
                  <a:lnTo>
                    <a:pt x="95464" y="106036"/>
                  </a:lnTo>
                  <a:lnTo>
                    <a:pt x="95464" y="1103021"/>
                  </a:lnTo>
                  <a:close/>
                </a:path>
                <a:path w="832485" h="1103629">
                  <a:moveTo>
                    <a:pt x="98871" y="744501"/>
                  </a:moveTo>
                  <a:lnTo>
                    <a:pt x="740000" y="109375"/>
                  </a:lnTo>
                </a:path>
                <a:path w="832485" h="1103629">
                  <a:moveTo>
                    <a:pt x="98871" y="744501"/>
                  </a:moveTo>
                  <a:lnTo>
                    <a:pt x="740000" y="744501"/>
                  </a:lnTo>
                </a:path>
                <a:path w="832485" h="1103629">
                  <a:moveTo>
                    <a:pt x="828582" y="198170"/>
                  </a:moveTo>
                  <a:lnTo>
                    <a:pt x="740000" y="198170"/>
                  </a:lnTo>
                </a:path>
                <a:path w="832485" h="1103629">
                  <a:moveTo>
                    <a:pt x="818361" y="194763"/>
                  </a:moveTo>
                  <a:lnTo>
                    <a:pt x="818361" y="201577"/>
                  </a:lnTo>
                  <a:lnTo>
                    <a:pt x="825175" y="201577"/>
                  </a:lnTo>
                  <a:lnTo>
                    <a:pt x="832193" y="201577"/>
                  </a:lnTo>
                  <a:lnTo>
                    <a:pt x="832193" y="194763"/>
                  </a:lnTo>
                  <a:lnTo>
                    <a:pt x="832193" y="187812"/>
                  </a:lnTo>
                  <a:lnTo>
                    <a:pt x="825175" y="187812"/>
                  </a:lnTo>
                  <a:lnTo>
                    <a:pt x="818361" y="187812"/>
                  </a:lnTo>
                  <a:lnTo>
                    <a:pt x="818361" y="194763"/>
                  </a:lnTo>
                  <a:close/>
                </a:path>
                <a:path w="832485" h="1103629">
                  <a:moveTo>
                    <a:pt x="828582" y="1017633"/>
                  </a:moveTo>
                  <a:lnTo>
                    <a:pt x="740000" y="1017633"/>
                  </a:lnTo>
                </a:path>
                <a:path w="832485" h="1103629">
                  <a:moveTo>
                    <a:pt x="818361" y="1014226"/>
                  </a:moveTo>
                  <a:lnTo>
                    <a:pt x="818361" y="1021040"/>
                  </a:lnTo>
                  <a:lnTo>
                    <a:pt x="825175" y="1021040"/>
                  </a:lnTo>
                  <a:lnTo>
                    <a:pt x="832193" y="1021040"/>
                  </a:lnTo>
                  <a:lnTo>
                    <a:pt x="832193" y="1014226"/>
                  </a:lnTo>
                  <a:lnTo>
                    <a:pt x="832193" y="1007275"/>
                  </a:lnTo>
                  <a:lnTo>
                    <a:pt x="825175" y="1007275"/>
                  </a:lnTo>
                  <a:lnTo>
                    <a:pt x="818361" y="1007275"/>
                  </a:lnTo>
                  <a:lnTo>
                    <a:pt x="818361" y="1014226"/>
                  </a:lnTo>
                  <a:close/>
                </a:path>
                <a:path w="832485" h="1103629">
                  <a:moveTo>
                    <a:pt x="10220" y="198170"/>
                  </a:moveTo>
                  <a:lnTo>
                    <a:pt x="98871" y="198170"/>
                  </a:lnTo>
                </a:path>
                <a:path w="832485" h="1103629">
                  <a:moveTo>
                    <a:pt x="0" y="194763"/>
                  </a:moveTo>
                  <a:lnTo>
                    <a:pt x="0" y="201577"/>
                  </a:lnTo>
                  <a:lnTo>
                    <a:pt x="6813" y="201577"/>
                  </a:lnTo>
                  <a:lnTo>
                    <a:pt x="13627" y="201577"/>
                  </a:lnTo>
                  <a:lnTo>
                    <a:pt x="13627" y="194763"/>
                  </a:lnTo>
                  <a:lnTo>
                    <a:pt x="13627" y="187812"/>
                  </a:lnTo>
                  <a:lnTo>
                    <a:pt x="6813" y="187812"/>
                  </a:lnTo>
                  <a:lnTo>
                    <a:pt x="0" y="187812"/>
                  </a:lnTo>
                  <a:lnTo>
                    <a:pt x="0" y="194763"/>
                  </a:lnTo>
                  <a:close/>
                </a:path>
                <a:path w="832485" h="1103629">
                  <a:moveTo>
                    <a:pt x="10221" y="1017633"/>
                  </a:moveTo>
                  <a:lnTo>
                    <a:pt x="98871" y="1017633"/>
                  </a:lnTo>
                </a:path>
                <a:path w="832485" h="1103629">
                  <a:moveTo>
                    <a:pt x="0" y="1014226"/>
                  </a:moveTo>
                  <a:lnTo>
                    <a:pt x="0" y="1021040"/>
                  </a:lnTo>
                  <a:lnTo>
                    <a:pt x="6814" y="1021040"/>
                  </a:lnTo>
                  <a:lnTo>
                    <a:pt x="13628" y="1021040"/>
                  </a:lnTo>
                  <a:lnTo>
                    <a:pt x="13628" y="1014226"/>
                  </a:lnTo>
                  <a:lnTo>
                    <a:pt x="13628" y="1007275"/>
                  </a:lnTo>
                  <a:lnTo>
                    <a:pt x="6814" y="1007275"/>
                  </a:lnTo>
                  <a:lnTo>
                    <a:pt x="0" y="1007275"/>
                  </a:lnTo>
                  <a:lnTo>
                    <a:pt x="0" y="1014226"/>
                  </a:lnTo>
                  <a:close/>
                </a:path>
                <a:path w="832485" h="1103629">
                  <a:moveTo>
                    <a:pt x="283053" y="13629"/>
                  </a:moveTo>
                  <a:lnTo>
                    <a:pt x="283053" y="109375"/>
                  </a:lnTo>
                </a:path>
                <a:path w="832485" h="1103629">
                  <a:moveTo>
                    <a:pt x="272832" y="10221"/>
                  </a:moveTo>
                  <a:lnTo>
                    <a:pt x="272832" y="17241"/>
                  </a:lnTo>
                  <a:lnTo>
                    <a:pt x="279646" y="17241"/>
                  </a:lnTo>
                  <a:lnTo>
                    <a:pt x="286460" y="17241"/>
                  </a:lnTo>
                  <a:lnTo>
                    <a:pt x="286460" y="10221"/>
                  </a:lnTo>
                  <a:lnTo>
                    <a:pt x="286460" y="3407"/>
                  </a:lnTo>
                  <a:lnTo>
                    <a:pt x="279646" y="3407"/>
                  </a:lnTo>
                  <a:lnTo>
                    <a:pt x="272832" y="3407"/>
                  </a:lnTo>
                  <a:lnTo>
                    <a:pt x="272832" y="10221"/>
                  </a:lnTo>
                  <a:close/>
                </a:path>
                <a:path w="832485" h="1103629">
                  <a:moveTo>
                    <a:pt x="303495" y="0"/>
                  </a:moveTo>
                  <a:lnTo>
                    <a:pt x="262611" y="0"/>
                  </a:lnTo>
                  <a:lnTo>
                    <a:pt x="283053" y="13629"/>
                  </a:lnTo>
                  <a:lnTo>
                    <a:pt x="303495" y="0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916677" y="2404468"/>
            <a:ext cx="113664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50" dirty="0">
                <a:latin typeface="Arial" panose="020B0704020202020204"/>
                <a:cs typeface="Arial" panose="020B0704020202020204"/>
              </a:rPr>
              <a:t>T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au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29746" y="2404468"/>
            <a:ext cx="15176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30" dirty="0">
                <a:latin typeface="Arial" panose="020B0704020202020204"/>
                <a:cs typeface="Arial" panose="020B0704020202020204"/>
              </a:rPr>
              <a:t>P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eda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l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17463" y="2909707"/>
            <a:ext cx="13398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5" dirty="0">
                <a:latin typeface="Arial" panose="020B0704020202020204"/>
                <a:cs typeface="Arial" panose="020B0704020202020204"/>
              </a:rPr>
              <a:t>I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_</a:t>
            </a:r>
            <a:r>
              <a:rPr sz="350" spc="35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t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272513" y="3001071"/>
            <a:ext cx="842644" cy="1021080"/>
            <a:chOff x="4272513" y="3001071"/>
            <a:chExt cx="842644" cy="1021080"/>
          </a:xfrm>
        </p:grpSpPr>
        <p:sp>
          <p:nvSpPr>
            <p:cNvPr id="44" name="object 44"/>
            <p:cNvSpPr/>
            <p:nvPr/>
          </p:nvSpPr>
          <p:spPr>
            <a:xfrm>
              <a:off x="4391977" y="3018205"/>
              <a:ext cx="723265" cy="1003935"/>
            </a:xfrm>
            <a:custGeom>
              <a:avLst/>
              <a:gdLst/>
              <a:ahLst/>
              <a:cxnLst/>
              <a:rect l="l" t="t" r="r" b="b"/>
              <a:pathLst>
                <a:path w="723264" h="1003935">
                  <a:moveTo>
                    <a:pt x="722960" y="0"/>
                  </a:moveTo>
                  <a:lnTo>
                    <a:pt x="0" y="0"/>
                  </a:lnTo>
                  <a:lnTo>
                    <a:pt x="0" y="983348"/>
                  </a:lnTo>
                  <a:lnTo>
                    <a:pt x="0" y="1003795"/>
                  </a:lnTo>
                  <a:lnTo>
                    <a:pt x="722960" y="1003795"/>
                  </a:lnTo>
                  <a:lnTo>
                    <a:pt x="722960" y="983348"/>
                  </a:lnTo>
                  <a:lnTo>
                    <a:pt x="72296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371538" y="3004564"/>
              <a:ext cx="730250" cy="997585"/>
            </a:xfrm>
            <a:custGeom>
              <a:avLst/>
              <a:gdLst/>
              <a:ahLst/>
              <a:cxnLst/>
              <a:rect l="l" t="t" r="r" b="b"/>
              <a:pathLst>
                <a:path w="730250" h="997585">
                  <a:moveTo>
                    <a:pt x="729779" y="0"/>
                  </a:moveTo>
                  <a:lnTo>
                    <a:pt x="0" y="0"/>
                  </a:lnTo>
                  <a:lnTo>
                    <a:pt x="0" y="996985"/>
                  </a:lnTo>
                  <a:lnTo>
                    <a:pt x="729779" y="996985"/>
                  </a:lnTo>
                  <a:lnTo>
                    <a:pt x="7297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276005" y="3004564"/>
              <a:ext cx="829310" cy="997585"/>
            </a:xfrm>
            <a:custGeom>
              <a:avLst/>
              <a:gdLst/>
              <a:ahLst/>
              <a:cxnLst/>
              <a:rect l="l" t="t" r="r" b="b"/>
              <a:pathLst>
                <a:path w="829310" h="997585">
                  <a:moveTo>
                    <a:pt x="95532" y="996985"/>
                  </a:moveTo>
                  <a:lnTo>
                    <a:pt x="825311" y="996985"/>
                  </a:lnTo>
                  <a:lnTo>
                    <a:pt x="825311" y="0"/>
                  </a:lnTo>
                  <a:lnTo>
                    <a:pt x="95532" y="0"/>
                  </a:lnTo>
                  <a:lnTo>
                    <a:pt x="95532" y="996985"/>
                  </a:lnTo>
                  <a:close/>
                </a:path>
                <a:path w="829310" h="997585">
                  <a:moveTo>
                    <a:pt x="98939" y="638465"/>
                  </a:moveTo>
                  <a:lnTo>
                    <a:pt x="828718" y="638465"/>
                  </a:lnTo>
                </a:path>
                <a:path w="829310" h="997585">
                  <a:moveTo>
                    <a:pt x="10220" y="92134"/>
                  </a:moveTo>
                  <a:lnTo>
                    <a:pt x="98939" y="92134"/>
                  </a:lnTo>
                </a:path>
                <a:path w="829310" h="997585">
                  <a:moveTo>
                    <a:pt x="0" y="88726"/>
                  </a:moveTo>
                  <a:lnTo>
                    <a:pt x="0" y="95541"/>
                  </a:lnTo>
                  <a:lnTo>
                    <a:pt x="6813" y="95541"/>
                  </a:lnTo>
                  <a:lnTo>
                    <a:pt x="13627" y="95541"/>
                  </a:lnTo>
                  <a:lnTo>
                    <a:pt x="13627" y="88726"/>
                  </a:lnTo>
                  <a:lnTo>
                    <a:pt x="13627" y="81775"/>
                  </a:lnTo>
                  <a:lnTo>
                    <a:pt x="6813" y="81775"/>
                  </a:lnTo>
                  <a:lnTo>
                    <a:pt x="0" y="81775"/>
                  </a:lnTo>
                  <a:lnTo>
                    <a:pt x="0" y="88726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236049" y="3012131"/>
            <a:ext cx="939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30" dirty="0">
                <a:latin typeface="Arial" panose="020B0704020202020204"/>
                <a:cs typeface="Arial" panose="020B0704020202020204"/>
              </a:rPr>
              <a:t>VA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276005" y="3905803"/>
            <a:ext cx="99060" cy="13970"/>
          </a:xfrm>
          <a:custGeom>
            <a:avLst/>
            <a:gdLst/>
            <a:ahLst/>
            <a:cxnLst/>
            <a:rect l="l" t="t" r="r" b="b"/>
            <a:pathLst>
              <a:path w="99060" h="13970">
                <a:moveTo>
                  <a:pt x="10220" y="10358"/>
                </a:moveTo>
                <a:lnTo>
                  <a:pt x="98939" y="10358"/>
                </a:lnTo>
              </a:path>
              <a:path w="99060" h="13970">
                <a:moveTo>
                  <a:pt x="0" y="6950"/>
                </a:moveTo>
                <a:lnTo>
                  <a:pt x="0" y="13765"/>
                </a:lnTo>
                <a:lnTo>
                  <a:pt x="6813" y="13765"/>
                </a:lnTo>
                <a:lnTo>
                  <a:pt x="13627" y="13765"/>
                </a:lnTo>
                <a:lnTo>
                  <a:pt x="13627" y="6950"/>
                </a:lnTo>
                <a:lnTo>
                  <a:pt x="13627" y="0"/>
                </a:lnTo>
                <a:lnTo>
                  <a:pt x="6813" y="0"/>
                </a:lnTo>
                <a:lnTo>
                  <a:pt x="0" y="0"/>
                </a:lnTo>
                <a:lnTo>
                  <a:pt x="0" y="6950"/>
                </a:lnTo>
                <a:close/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236049" y="3831595"/>
            <a:ext cx="939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30" dirty="0">
                <a:latin typeface="Arial" panose="020B0704020202020204"/>
                <a:cs typeface="Arial" panose="020B0704020202020204"/>
              </a:rPr>
              <a:t>VB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104724" y="3260454"/>
            <a:ext cx="109855" cy="34290"/>
          </a:xfrm>
          <a:custGeom>
            <a:avLst/>
            <a:gdLst/>
            <a:ahLst/>
            <a:cxnLst/>
            <a:rect l="l" t="t" r="r" b="b"/>
            <a:pathLst>
              <a:path w="109854" h="34289">
                <a:moveTo>
                  <a:pt x="88786" y="20648"/>
                </a:moveTo>
                <a:lnTo>
                  <a:pt x="0" y="20648"/>
                </a:lnTo>
              </a:path>
              <a:path w="109854" h="34289">
                <a:moveTo>
                  <a:pt x="78565" y="17241"/>
                </a:moveTo>
                <a:lnTo>
                  <a:pt x="78565" y="24055"/>
                </a:lnTo>
                <a:lnTo>
                  <a:pt x="85379" y="24055"/>
                </a:lnTo>
                <a:lnTo>
                  <a:pt x="92193" y="24055"/>
                </a:lnTo>
                <a:lnTo>
                  <a:pt x="92193" y="17241"/>
                </a:lnTo>
                <a:lnTo>
                  <a:pt x="92193" y="10221"/>
                </a:lnTo>
                <a:lnTo>
                  <a:pt x="85379" y="10221"/>
                </a:lnTo>
                <a:lnTo>
                  <a:pt x="78565" y="10221"/>
                </a:lnTo>
                <a:lnTo>
                  <a:pt x="78565" y="17241"/>
                </a:lnTo>
                <a:close/>
              </a:path>
              <a:path w="109854" h="34289">
                <a:moveTo>
                  <a:pt x="88786" y="34277"/>
                </a:moveTo>
                <a:lnTo>
                  <a:pt x="88786" y="0"/>
                </a:lnTo>
                <a:lnTo>
                  <a:pt x="109228" y="20648"/>
                </a:lnTo>
                <a:lnTo>
                  <a:pt x="88786" y="34277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129501" y="3182839"/>
            <a:ext cx="1885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Arial" panose="020B0704020202020204"/>
                <a:cs typeface="Arial" panose="020B0704020202020204"/>
              </a:rPr>
              <a:t>F_valve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04724" y="3076118"/>
            <a:ext cx="109855" cy="41275"/>
          </a:xfrm>
          <a:custGeom>
            <a:avLst/>
            <a:gdLst/>
            <a:ahLst/>
            <a:cxnLst/>
            <a:rect l="l" t="t" r="r" b="b"/>
            <a:pathLst>
              <a:path w="109854" h="41275">
                <a:moveTo>
                  <a:pt x="88786" y="20580"/>
                </a:moveTo>
                <a:lnTo>
                  <a:pt x="0" y="20580"/>
                </a:lnTo>
              </a:path>
              <a:path w="109854" h="41275">
                <a:moveTo>
                  <a:pt x="78565" y="17172"/>
                </a:moveTo>
                <a:lnTo>
                  <a:pt x="78565" y="23987"/>
                </a:lnTo>
                <a:lnTo>
                  <a:pt x="85379" y="23987"/>
                </a:lnTo>
                <a:lnTo>
                  <a:pt x="92193" y="23987"/>
                </a:lnTo>
                <a:lnTo>
                  <a:pt x="92193" y="17172"/>
                </a:lnTo>
                <a:lnTo>
                  <a:pt x="92193" y="10221"/>
                </a:lnTo>
                <a:lnTo>
                  <a:pt x="85379" y="10221"/>
                </a:lnTo>
                <a:lnTo>
                  <a:pt x="78565" y="10221"/>
                </a:lnTo>
                <a:lnTo>
                  <a:pt x="78565" y="17172"/>
                </a:lnTo>
                <a:close/>
              </a:path>
              <a:path w="109854" h="41275">
                <a:moveTo>
                  <a:pt x="109228" y="0"/>
                </a:moveTo>
                <a:lnTo>
                  <a:pt x="109228" y="41024"/>
                </a:lnTo>
                <a:lnTo>
                  <a:pt x="88786" y="20580"/>
                </a:lnTo>
                <a:lnTo>
                  <a:pt x="109228" y="0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129501" y="2998502"/>
            <a:ext cx="19494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30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_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a</a:t>
            </a:r>
            <a:r>
              <a:rPr sz="350" spc="25" dirty="0">
                <a:latin typeface="Arial" panose="020B0704020202020204"/>
                <a:cs typeface="Arial" panose="020B0704020202020204"/>
              </a:rPr>
              <a:t>l</a:t>
            </a:r>
            <a:r>
              <a:rPr sz="350" spc="-20" dirty="0">
                <a:latin typeface="Arial" panose="020B0704020202020204"/>
                <a:cs typeface="Arial" panose="020B0704020202020204"/>
              </a:rPr>
              <a:t>v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60188" y="3698703"/>
            <a:ext cx="55054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"/>
              </a:lnSpc>
            </a:pPr>
            <a:r>
              <a:rPr sz="350" spc="10" dirty="0">
                <a:latin typeface="Arial" panose="020B0704020202020204"/>
                <a:cs typeface="Arial" panose="020B0704020202020204"/>
              </a:rPr>
              <a:t>Mag_Valve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r>
              <a:rPr sz="350" spc="10" dirty="0">
                <a:latin typeface="Arial" panose="020B0704020202020204"/>
                <a:cs typeface="Arial" panose="020B0704020202020204"/>
              </a:rPr>
              <a:t>Magnetic_Valve_3SFG49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66048" y="3029367"/>
            <a:ext cx="2284730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8335" algn="ctr">
              <a:lnSpc>
                <a:spcPts val="105"/>
              </a:lnSpc>
              <a:tabLst>
                <a:tab pos="1466850" algn="l"/>
              </a:tabLst>
            </a:pPr>
            <a:r>
              <a:rPr sz="350" spc="25" dirty="0">
                <a:latin typeface="Arial" panose="020B0704020202020204"/>
                <a:cs typeface="Arial" panose="020B0704020202020204"/>
              </a:rPr>
              <a:t>VP	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VA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algn="r">
              <a:lnSpc>
                <a:spcPts val="1315"/>
              </a:lnSpc>
              <a:tabLst>
                <a:tab pos="995680" algn="l"/>
              </a:tabLst>
            </a:pPr>
            <a:r>
              <a:rPr sz="2025" spc="-15" baseline="-31000" dirty="0">
                <a:latin typeface="Arial" panose="020B0704020202020204"/>
                <a:cs typeface="Arial" panose="020B0704020202020204"/>
              </a:rPr>
              <a:t>DC	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VM1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184150">
              <a:lnSpc>
                <a:spcPct val="100000"/>
              </a:lnSpc>
              <a:spcBef>
                <a:spcPts val="680"/>
              </a:spcBef>
              <a:tabLst>
                <a:tab pos="2182495" algn="l"/>
              </a:tabLst>
            </a:pPr>
            <a:r>
              <a:rPr sz="350" spc="20" dirty="0">
                <a:latin typeface="Arial" panose="020B0704020202020204"/>
                <a:cs typeface="Arial" panose="020B0704020202020204"/>
              </a:rPr>
              <a:t>E1	</a:t>
            </a:r>
            <a:r>
              <a:rPr sz="500" spc="20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+</a:t>
            </a:r>
            <a:endParaRPr sz="500">
              <a:latin typeface="Arial" panose="020B0704020202020204"/>
              <a:cs typeface="Arial" panose="020B0704020202020204"/>
            </a:endParaRPr>
          </a:p>
          <a:p>
            <a:pPr marR="11430" algn="r">
              <a:lnSpc>
                <a:spcPts val="1445"/>
              </a:lnSpc>
              <a:spcBef>
                <a:spcPts val="55"/>
              </a:spcBef>
              <a:tabLst>
                <a:tab pos="756285" algn="l"/>
              </a:tabLst>
            </a:pPr>
            <a:r>
              <a:rPr sz="1350" spc="-10" dirty="0">
                <a:latin typeface="Arial" panose="020B0704020202020204"/>
                <a:cs typeface="Arial" panose="020B0704020202020204"/>
              </a:rPr>
              <a:t>DC	</a:t>
            </a:r>
            <a:r>
              <a:rPr sz="675" spc="30" baseline="56000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V</a:t>
            </a:r>
            <a:endParaRPr sz="675" baseline="56000">
              <a:latin typeface="Arial" panose="020B0704020202020204"/>
              <a:cs typeface="Arial" panose="020B0704020202020204"/>
            </a:endParaRPr>
          </a:p>
          <a:p>
            <a:pPr>
              <a:lnSpc>
                <a:spcPts val="245"/>
              </a:lnSpc>
            </a:pPr>
            <a:r>
              <a:rPr sz="350" spc="5" dirty="0">
                <a:latin typeface="Arial" panose="020B0704020202020204"/>
                <a:cs typeface="Arial" panose="020B0704020202020204"/>
              </a:rPr>
              <a:t>EMF=12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Arial" panose="020B0704020202020204"/>
              <a:cs typeface="Arial" panose="020B0704020202020204"/>
            </a:endParaRPr>
          </a:p>
          <a:p>
            <a:pPr marL="670560" algn="ctr">
              <a:lnSpc>
                <a:spcPct val="100000"/>
              </a:lnSpc>
            </a:pPr>
            <a:r>
              <a:rPr sz="350" spc="10" dirty="0">
                <a:latin typeface="Arial" panose="020B0704020202020204"/>
                <a:cs typeface="Arial" panose="020B0704020202020204"/>
              </a:rPr>
              <a:t>Chopper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648335" algn="ctr">
              <a:lnSpc>
                <a:spcPts val="370"/>
              </a:lnSpc>
              <a:spcBef>
                <a:spcPts val="170"/>
              </a:spcBef>
              <a:tabLst>
                <a:tab pos="1466850" algn="l"/>
              </a:tabLst>
            </a:pPr>
            <a:r>
              <a:rPr sz="350" spc="25" dirty="0">
                <a:latin typeface="Arial" panose="020B0704020202020204"/>
                <a:cs typeface="Arial" panose="020B0704020202020204"/>
              </a:rPr>
              <a:t>VN	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VB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626745" algn="ctr">
              <a:lnSpc>
                <a:spcPts val="370"/>
              </a:lnSpc>
            </a:pPr>
            <a:r>
              <a:rPr sz="350" spc="15" dirty="0">
                <a:latin typeface="Arial" panose="020B0704020202020204"/>
                <a:cs typeface="Arial" panose="020B0704020202020204"/>
              </a:rPr>
              <a:t>Buck_1A23XD4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911098" y="3267184"/>
            <a:ext cx="191770" cy="382905"/>
            <a:chOff x="3911098" y="3267184"/>
            <a:chExt cx="191770" cy="382905"/>
          </a:xfrm>
        </p:grpSpPr>
        <p:sp>
          <p:nvSpPr>
            <p:cNvPr id="57" name="object 57"/>
            <p:cNvSpPr/>
            <p:nvPr/>
          </p:nvSpPr>
          <p:spPr>
            <a:xfrm>
              <a:off x="3914591" y="3366422"/>
              <a:ext cx="184785" cy="184785"/>
            </a:xfrm>
            <a:custGeom>
              <a:avLst/>
              <a:gdLst/>
              <a:ahLst/>
              <a:cxnLst/>
              <a:rect l="l" t="t" r="r" b="b"/>
              <a:pathLst>
                <a:path w="184785" h="184785">
                  <a:moveTo>
                    <a:pt x="0" y="88795"/>
                  </a:moveTo>
                  <a:lnTo>
                    <a:pt x="7133" y="126733"/>
                  </a:lnTo>
                  <a:lnTo>
                    <a:pt x="26404" y="157043"/>
                  </a:lnTo>
                  <a:lnTo>
                    <a:pt x="54618" y="177132"/>
                  </a:lnTo>
                  <a:lnTo>
                    <a:pt x="88581" y="184404"/>
                  </a:lnTo>
                  <a:lnTo>
                    <a:pt x="126516" y="177132"/>
                  </a:lnTo>
                  <a:lnTo>
                    <a:pt x="156824" y="157043"/>
                  </a:lnTo>
                  <a:lnTo>
                    <a:pt x="176910" y="126733"/>
                  </a:lnTo>
                  <a:lnTo>
                    <a:pt x="184182" y="88795"/>
                  </a:lnTo>
                  <a:lnTo>
                    <a:pt x="176910" y="54738"/>
                  </a:lnTo>
                  <a:lnTo>
                    <a:pt x="156824" y="26457"/>
                  </a:lnTo>
                  <a:lnTo>
                    <a:pt x="126516" y="7146"/>
                  </a:lnTo>
                  <a:lnTo>
                    <a:pt x="88581" y="0"/>
                  </a:lnTo>
                  <a:lnTo>
                    <a:pt x="54618" y="7146"/>
                  </a:lnTo>
                  <a:lnTo>
                    <a:pt x="26404" y="26457"/>
                  </a:lnTo>
                  <a:lnTo>
                    <a:pt x="7133" y="54738"/>
                  </a:lnTo>
                  <a:lnTo>
                    <a:pt x="0" y="88795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935033" y="3386866"/>
              <a:ext cx="143510" cy="68580"/>
            </a:xfrm>
            <a:custGeom>
              <a:avLst/>
              <a:gdLst/>
              <a:ahLst/>
              <a:cxnLst/>
              <a:rect l="l" t="t" r="r" b="b"/>
              <a:pathLst>
                <a:path w="143510" h="68579">
                  <a:moveTo>
                    <a:pt x="136348" y="68351"/>
                  </a:moveTo>
                  <a:lnTo>
                    <a:pt x="143162" y="68351"/>
                  </a:lnTo>
                  <a:lnTo>
                    <a:pt x="137189" y="40364"/>
                  </a:lnTo>
                  <a:lnTo>
                    <a:pt x="120982" y="18791"/>
                  </a:lnTo>
                  <a:lnTo>
                    <a:pt x="97110" y="4910"/>
                  </a:lnTo>
                  <a:lnTo>
                    <a:pt x="68139" y="0"/>
                  </a:lnTo>
                  <a:lnTo>
                    <a:pt x="40245" y="4910"/>
                  </a:lnTo>
                  <a:lnTo>
                    <a:pt x="18738" y="18791"/>
                  </a:lnTo>
                  <a:lnTo>
                    <a:pt x="4897" y="40364"/>
                  </a:lnTo>
                  <a:lnTo>
                    <a:pt x="0" y="68351"/>
                  </a:lnTo>
                </a:path>
              </a:pathLst>
            </a:custGeom>
            <a:ln w="20448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72510" y="3383459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13628" y="40956"/>
                  </a:lnTo>
                  <a:lnTo>
                    <a:pt x="40883" y="27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972510" y="3270676"/>
              <a:ext cx="44450" cy="375920"/>
            </a:xfrm>
            <a:custGeom>
              <a:avLst/>
              <a:gdLst/>
              <a:ahLst/>
              <a:cxnLst/>
              <a:rect l="l" t="t" r="r" b="b"/>
              <a:pathLst>
                <a:path w="44450" h="375920">
                  <a:moveTo>
                    <a:pt x="0" y="112782"/>
                  </a:moveTo>
                  <a:lnTo>
                    <a:pt x="13628" y="153738"/>
                  </a:lnTo>
                  <a:lnTo>
                    <a:pt x="40883" y="140109"/>
                  </a:lnTo>
                  <a:lnTo>
                    <a:pt x="0" y="112782"/>
                  </a:lnTo>
                  <a:close/>
                </a:path>
                <a:path w="44450" h="375920">
                  <a:moveTo>
                    <a:pt x="40883" y="10426"/>
                  </a:moveTo>
                  <a:lnTo>
                    <a:pt x="40883" y="99153"/>
                  </a:lnTo>
                </a:path>
                <a:path w="44450" h="375920">
                  <a:moveTo>
                    <a:pt x="30662" y="7019"/>
                  </a:moveTo>
                  <a:lnTo>
                    <a:pt x="30662" y="13833"/>
                  </a:lnTo>
                  <a:lnTo>
                    <a:pt x="37476" y="13833"/>
                  </a:lnTo>
                  <a:lnTo>
                    <a:pt x="44290" y="13833"/>
                  </a:lnTo>
                  <a:lnTo>
                    <a:pt x="44290" y="7019"/>
                  </a:lnTo>
                  <a:lnTo>
                    <a:pt x="44290" y="0"/>
                  </a:lnTo>
                  <a:lnTo>
                    <a:pt x="37476" y="0"/>
                  </a:lnTo>
                  <a:lnTo>
                    <a:pt x="30662" y="0"/>
                  </a:lnTo>
                  <a:lnTo>
                    <a:pt x="30662" y="7019"/>
                  </a:lnTo>
                  <a:close/>
                </a:path>
                <a:path w="44450" h="375920">
                  <a:moveTo>
                    <a:pt x="40884" y="372353"/>
                  </a:moveTo>
                  <a:lnTo>
                    <a:pt x="40884" y="283558"/>
                  </a:lnTo>
                </a:path>
                <a:path w="44450" h="375920">
                  <a:moveTo>
                    <a:pt x="30663" y="368945"/>
                  </a:moveTo>
                  <a:lnTo>
                    <a:pt x="30663" y="375760"/>
                  </a:lnTo>
                  <a:lnTo>
                    <a:pt x="37477" y="375760"/>
                  </a:lnTo>
                  <a:lnTo>
                    <a:pt x="44291" y="375760"/>
                  </a:lnTo>
                  <a:lnTo>
                    <a:pt x="44291" y="368945"/>
                  </a:lnTo>
                  <a:lnTo>
                    <a:pt x="44291" y="361926"/>
                  </a:lnTo>
                  <a:lnTo>
                    <a:pt x="37477" y="361926"/>
                  </a:lnTo>
                  <a:lnTo>
                    <a:pt x="30663" y="361926"/>
                  </a:lnTo>
                  <a:lnTo>
                    <a:pt x="30663" y="368945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5462782" y="3004445"/>
            <a:ext cx="280035" cy="184785"/>
            <a:chOff x="5462782" y="3004445"/>
            <a:chExt cx="280035" cy="184785"/>
          </a:xfrm>
        </p:grpSpPr>
        <p:sp>
          <p:nvSpPr>
            <p:cNvPr id="62" name="object 62"/>
            <p:cNvSpPr/>
            <p:nvPr/>
          </p:nvSpPr>
          <p:spPr>
            <a:xfrm>
              <a:off x="5466274" y="3007937"/>
              <a:ext cx="273050" cy="177800"/>
            </a:xfrm>
            <a:custGeom>
              <a:avLst/>
              <a:gdLst/>
              <a:ahLst/>
              <a:cxnLst/>
              <a:rect l="l" t="t" r="r" b="b"/>
              <a:pathLst>
                <a:path w="273050" h="177800">
                  <a:moveTo>
                    <a:pt x="272784" y="0"/>
                  </a:moveTo>
                  <a:lnTo>
                    <a:pt x="0" y="0"/>
                  </a:lnTo>
                  <a:lnTo>
                    <a:pt x="0" y="177556"/>
                  </a:lnTo>
                  <a:lnTo>
                    <a:pt x="272784" y="177556"/>
                  </a:lnTo>
                  <a:lnTo>
                    <a:pt x="272784" y="0"/>
                  </a:lnTo>
                  <a:close/>
                </a:path>
              </a:pathLst>
            </a:custGeom>
            <a:solidFill>
              <a:srgbClr val="FFF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466274" y="3007937"/>
              <a:ext cx="273050" cy="177800"/>
            </a:xfrm>
            <a:custGeom>
              <a:avLst/>
              <a:gdLst/>
              <a:ahLst/>
              <a:cxnLst/>
              <a:rect l="l" t="t" r="r" b="b"/>
              <a:pathLst>
                <a:path w="273050" h="177800">
                  <a:moveTo>
                    <a:pt x="0" y="177556"/>
                  </a:moveTo>
                  <a:lnTo>
                    <a:pt x="272784" y="177556"/>
                  </a:lnTo>
                  <a:lnTo>
                    <a:pt x="272784" y="0"/>
                  </a:lnTo>
                  <a:lnTo>
                    <a:pt x="0" y="0"/>
                  </a:lnTo>
                  <a:lnTo>
                    <a:pt x="0" y="177556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525122" y="3053156"/>
            <a:ext cx="1435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350" spc="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350" spc="-30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350" spc="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350" spc="1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T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57046" y="3004564"/>
            <a:ext cx="3492500" cy="997585"/>
          </a:xfrm>
          <a:custGeom>
            <a:avLst/>
            <a:gdLst/>
            <a:ahLst/>
            <a:cxnLst/>
            <a:rect l="l" t="t" r="r" b="b"/>
            <a:pathLst>
              <a:path w="3492500" h="997585">
                <a:moveTo>
                  <a:pt x="470779" y="92134"/>
                </a:moveTo>
                <a:lnTo>
                  <a:pt x="381992" y="92134"/>
                </a:lnTo>
              </a:path>
              <a:path w="3492500" h="997585">
                <a:moveTo>
                  <a:pt x="460421" y="88726"/>
                </a:moveTo>
                <a:lnTo>
                  <a:pt x="460421" y="95541"/>
                </a:lnTo>
                <a:lnTo>
                  <a:pt x="467372" y="95541"/>
                </a:lnTo>
                <a:lnTo>
                  <a:pt x="474186" y="95541"/>
                </a:lnTo>
                <a:lnTo>
                  <a:pt x="474186" y="88726"/>
                </a:lnTo>
                <a:lnTo>
                  <a:pt x="474186" y="81775"/>
                </a:lnTo>
                <a:lnTo>
                  <a:pt x="467372" y="81775"/>
                </a:lnTo>
                <a:lnTo>
                  <a:pt x="460421" y="81775"/>
                </a:lnTo>
                <a:lnTo>
                  <a:pt x="460421" y="88726"/>
                </a:lnTo>
                <a:close/>
              </a:path>
              <a:path w="3492500" h="997585">
                <a:moveTo>
                  <a:pt x="491221" y="112578"/>
                </a:moveTo>
                <a:lnTo>
                  <a:pt x="491221" y="71553"/>
                </a:lnTo>
                <a:lnTo>
                  <a:pt x="470779" y="92134"/>
                </a:lnTo>
                <a:lnTo>
                  <a:pt x="491221" y="112578"/>
                </a:lnTo>
              </a:path>
              <a:path w="3492500" h="997585">
                <a:moveTo>
                  <a:pt x="20441" y="92134"/>
                </a:moveTo>
                <a:lnTo>
                  <a:pt x="109228" y="92134"/>
                </a:lnTo>
              </a:path>
              <a:path w="3492500" h="997585">
                <a:moveTo>
                  <a:pt x="10220" y="88726"/>
                </a:moveTo>
                <a:lnTo>
                  <a:pt x="10220" y="95541"/>
                </a:lnTo>
                <a:lnTo>
                  <a:pt x="17034" y="95541"/>
                </a:lnTo>
                <a:lnTo>
                  <a:pt x="23848" y="95541"/>
                </a:lnTo>
                <a:lnTo>
                  <a:pt x="23848" y="88726"/>
                </a:lnTo>
                <a:lnTo>
                  <a:pt x="23848" y="81775"/>
                </a:lnTo>
                <a:lnTo>
                  <a:pt x="17034" y="81775"/>
                </a:lnTo>
                <a:lnTo>
                  <a:pt x="10220" y="81775"/>
                </a:lnTo>
                <a:lnTo>
                  <a:pt x="10220" y="88726"/>
                </a:lnTo>
                <a:close/>
              </a:path>
              <a:path w="3492500" h="997585">
                <a:moveTo>
                  <a:pt x="20441" y="71553"/>
                </a:moveTo>
                <a:lnTo>
                  <a:pt x="20441" y="112578"/>
                </a:lnTo>
                <a:lnTo>
                  <a:pt x="0" y="92134"/>
                </a:lnTo>
                <a:lnTo>
                  <a:pt x="20441" y="71553"/>
                </a:lnTo>
              </a:path>
              <a:path w="3492500" h="997585">
                <a:moveTo>
                  <a:pt x="2745428" y="996985"/>
                </a:moveTo>
                <a:lnTo>
                  <a:pt x="3379770" y="996985"/>
                </a:lnTo>
                <a:lnTo>
                  <a:pt x="3379770" y="0"/>
                </a:lnTo>
                <a:lnTo>
                  <a:pt x="2745428" y="0"/>
                </a:lnTo>
                <a:lnTo>
                  <a:pt x="2745428" y="996985"/>
                </a:lnTo>
                <a:close/>
              </a:path>
              <a:path w="3492500" h="997585">
                <a:moveTo>
                  <a:pt x="3454697" y="286761"/>
                </a:moveTo>
                <a:lnTo>
                  <a:pt x="3488775" y="286761"/>
                </a:lnTo>
                <a:lnTo>
                  <a:pt x="3488775" y="252513"/>
                </a:lnTo>
                <a:lnTo>
                  <a:pt x="3454697" y="252513"/>
                </a:lnTo>
                <a:lnTo>
                  <a:pt x="3454697" y="286761"/>
                </a:lnTo>
                <a:close/>
              </a:path>
              <a:path w="3492500" h="997585">
                <a:moveTo>
                  <a:pt x="3468325" y="273131"/>
                </a:moveTo>
                <a:lnTo>
                  <a:pt x="3468325" y="279946"/>
                </a:lnTo>
                <a:lnTo>
                  <a:pt x="3475139" y="279946"/>
                </a:lnTo>
                <a:lnTo>
                  <a:pt x="3482021" y="279946"/>
                </a:lnTo>
                <a:lnTo>
                  <a:pt x="3482021" y="273131"/>
                </a:lnTo>
                <a:lnTo>
                  <a:pt x="3482021" y="266112"/>
                </a:lnTo>
                <a:lnTo>
                  <a:pt x="3475139" y="266112"/>
                </a:lnTo>
                <a:lnTo>
                  <a:pt x="3468325" y="266112"/>
                </a:lnTo>
                <a:lnTo>
                  <a:pt x="3468325" y="273131"/>
                </a:lnTo>
                <a:close/>
              </a:path>
              <a:path w="3492500" h="997585">
                <a:moveTo>
                  <a:pt x="3478614" y="283353"/>
                </a:moveTo>
                <a:lnTo>
                  <a:pt x="3478614" y="262705"/>
                </a:lnTo>
                <a:lnTo>
                  <a:pt x="3492242" y="276539"/>
                </a:lnTo>
                <a:lnTo>
                  <a:pt x="3478614" y="283353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860212" y="3182839"/>
            <a:ext cx="2222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20" dirty="0">
                <a:latin typeface="Arial" panose="020B0704020202020204"/>
                <a:cs typeface="Arial" panose="020B0704020202020204"/>
              </a:rPr>
              <a:t>_Vehicle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825372" y="3076118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0" y="17172"/>
                </a:moveTo>
                <a:lnTo>
                  <a:pt x="0" y="23987"/>
                </a:lnTo>
                <a:lnTo>
                  <a:pt x="6813" y="23987"/>
                </a:lnTo>
                <a:lnTo>
                  <a:pt x="13696" y="23987"/>
                </a:lnTo>
                <a:lnTo>
                  <a:pt x="13696" y="17172"/>
                </a:lnTo>
                <a:lnTo>
                  <a:pt x="13696" y="10221"/>
                </a:lnTo>
                <a:lnTo>
                  <a:pt x="6813" y="10221"/>
                </a:lnTo>
                <a:lnTo>
                  <a:pt x="0" y="10221"/>
                </a:lnTo>
                <a:lnTo>
                  <a:pt x="0" y="17172"/>
                </a:lnTo>
                <a:close/>
              </a:path>
              <a:path w="24129" h="41275">
                <a:moveTo>
                  <a:pt x="10289" y="0"/>
                </a:moveTo>
                <a:lnTo>
                  <a:pt x="10289" y="41024"/>
                </a:lnTo>
                <a:lnTo>
                  <a:pt x="23917" y="20580"/>
                </a:lnTo>
                <a:lnTo>
                  <a:pt x="10289" y="0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833019" y="2998502"/>
            <a:ext cx="30416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20" dirty="0">
                <a:latin typeface="Arial" panose="020B0704020202020204"/>
                <a:cs typeface="Arial" panose="020B0704020202020204"/>
              </a:rPr>
              <a:t>eed_Vehicle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825372" y="3444859"/>
            <a:ext cx="24130" cy="34290"/>
          </a:xfrm>
          <a:custGeom>
            <a:avLst/>
            <a:gdLst/>
            <a:ahLst/>
            <a:cxnLst/>
            <a:rect l="l" t="t" r="r" b="b"/>
            <a:pathLst>
              <a:path w="24129" h="34289">
                <a:moveTo>
                  <a:pt x="0" y="10358"/>
                </a:moveTo>
                <a:lnTo>
                  <a:pt x="0" y="17172"/>
                </a:lnTo>
                <a:lnTo>
                  <a:pt x="6813" y="17172"/>
                </a:lnTo>
                <a:lnTo>
                  <a:pt x="13696" y="17172"/>
                </a:lnTo>
                <a:lnTo>
                  <a:pt x="13696" y="10358"/>
                </a:lnTo>
                <a:lnTo>
                  <a:pt x="13696" y="3407"/>
                </a:lnTo>
                <a:lnTo>
                  <a:pt x="6813" y="3407"/>
                </a:lnTo>
                <a:lnTo>
                  <a:pt x="0" y="3407"/>
                </a:lnTo>
                <a:lnTo>
                  <a:pt x="0" y="10358"/>
                </a:lnTo>
                <a:close/>
              </a:path>
              <a:path w="24129" h="34289">
                <a:moveTo>
                  <a:pt x="10289" y="34209"/>
                </a:moveTo>
                <a:lnTo>
                  <a:pt x="10289" y="0"/>
                </a:lnTo>
                <a:lnTo>
                  <a:pt x="23917" y="13765"/>
                </a:lnTo>
                <a:lnTo>
                  <a:pt x="10289" y="34209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839834" y="3367243"/>
            <a:ext cx="52069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p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96653" y="3076118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10425" y="17172"/>
                </a:moveTo>
                <a:lnTo>
                  <a:pt x="10425" y="23987"/>
                </a:lnTo>
                <a:lnTo>
                  <a:pt x="17239" y="23987"/>
                </a:lnTo>
                <a:lnTo>
                  <a:pt x="24053" y="23987"/>
                </a:lnTo>
                <a:lnTo>
                  <a:pt x="24053" y="17172"/>
                </a:lnTo>
                <a:lnTo>
                  <a:pt x="24053" y="10221"/>
                </a:lnTo>
                <a:lnTo>
                  <a:pt x="17239" y="10221"/>
                </a:lnTo>
                <a:lnTo>
                  <a:pt x="10425" y="10221"/>
                </a:lnTo>
                <a:lnTo>
                  <a:pt x="10425" y="17172"/>
                </a:lnTo>
                <a:close/>
              </a:path>
              <a:path w="24129" h="41275">
                <a:moveTo>
                  <a:pt x="0" y="41024"/>
                </a:moveTo>
                <a:lnTo>
                  <a:pt x="0" y="0"/>
                </a:lnTo>
                <a:lnTo>
                  <a:pt x="20646" y="20580"/>
                </a:lnTo>
                <a:lnTo>
                  <a:pt x="0" y="41024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748666" y="2998502"/>
            <a:ext cx="14795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5" dirty="0">
                <a:latin typeface="Arial" panose="020B0704020202020204"/>
                <a:cs typeface="Arial" panose="020B0704020202020204"/>
              </a:rPr>
              <a:t>Drivin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996653" y="3260454"/>
            <a:ext cx="24130" cy="34290"/>
          </a:xfrm>
          <a:custGeom>
            <a:avLst/>
            <a:gdLst/>
            <a:ahLst/>
            <a:cxnLst/>
            <a:rect l="l" t="t" r="r" b="b"/>
            <a:pathLst>
              <a:path w="24129" h="34289">
                <a:moveTo>
                  <a:pt x="10425" y="17241"/>
                </a:moveTo>
                <a:lnTo>
                  <a:pt x="10425" y="24055"/>
                </a:lnTo>
                <a:lnTo>
                  <a:pt x="17239" y="24055"/>
                </a:lnTo>
                <a:lnTo>
                  <a:pt x="24053" y="24055"/>
                </a:lnTo>
                <a:lnTo>
                  <a:pt x="24053" y="17241"/>
                </a:lnTo>
                <a:lnTo>
                  <a:pt x="24053" y="10221"/>
                </a:lnTo>
                <a:lnTo>
                  <a:pt x="17239" y="10221"/>
                </a:lnTo>
                <a:lnTo>
                  <a:pt x="10425" y="10221"/>
                </a:lnTo>
                <a:lnTo>
                  <a:pt x="10425" y="17241"/>
                </a:lnTo>
                <a:close/>
              </a:path>
              <a:path w="24129" h="34289">
                <a:moveTo>
                  <a:pt x="0" y="34277"/>
                </a:moveTo>
                <a:lnTo>
                  <a:pt x="0" y="0"/>
                </a:lnTo>
                <a:lnTo>
                  <a:pt x="20646" y="20648"/>
                </a:lnTo>
                <a:lnTo>
                  <a:pt x="0" y="34277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735038" y="3182839"/>
            <a:ext cx="18034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5" dirty="0">
                <a:latin typeface="Arial" panose="020B0704020202020204"/>
                <a:cs typeface="Arial" panose="020B0704020202020204"/>
              </a:rPr>
              <a:t>BrakeP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825372" y="3622381"/>
            <a:ext cx="24130" cy="41275"/>
          </a:xfrm>
          <a:custGeom>
            <a:avLst/>
            <a:gdLst/>
            <a:ahLst/>
            <a:cxnLst/>
            <a:rect l="l" t="t" r="r" b="b"/>
            <a:pathLst>
              <a:path w="24129" h="41275">
                <a:moveTo>
                  <a:pt x="0" y="17241"/>
                </a:moveTo>
                <a:lnTo>
                  <a:pt x="0" y="24055"/>
                </a:lnTo>
                <a:lnTo>
                  <a:pt x="6813" y="24055"/>
                </a:lnTo>
                <a:lnTo>
                  <a:pt x="13696" y="24055"/>
                </a:lnTo>
                <a:lnTo>
                  <a:pt x="13696" y="17241"/>
                </a:lnTo>
                <a:lnTo>
                  <a:pt x="13696" y="10221"/>
                </a:lnTo>
                <a:lnTo>
                  <a:pt x="6813" y="10221"/>
                </a:lnTo>
                <a:lnTo>
                  <a:pt x="0" y="10221"/>
                </a:lnTo>
                <a:lnTo>
                  <a:pt x="0" y="17241"/>
                </a:lnTo>
                <a:close/>
              </a:path>
              <a:path w="24129" h="41275">
                <a:moveTo>
                  <a:pt x="10289" y="41092"/>
                </a:moveTo>
                <a:lnTo>
                  <a:pt x="10289" y="0"/>
                </a:lnTo>
                <a:lnTo>
                  <a:pt x="23917" y="20648"/>
                </a:lnTo>
                <a:lnTo>
                  <a:pt x="10289" y="41092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8839834" y="3558395"/>
            <a:ext cx="27432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5" dirty="0">
                <a:latin typeface="Arial" panose="020B0704020202020204"/>
                <a:cs typeface="Arial" panose="020B0704020202020204"/>
              </a:rPr>
              <a:t>eed_Wheel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825372" y="3806786"/>
            <a:ext cx="24130" cy="34290"/>
          </a:xfrm>
          <a:custGeom>
            <a:avLst/>
            <a:gdLst/>
            <a:ahLst/>
            <a:cxnLst/>
            <a:rect l="l" t="t" r="r" b="b"/>
            <a:pathLst>
              <a:path w="24129" h="34289">
                <a:moveTo>
                  <a:pt x="0" y="17172"/>
                </a:moveTo>
                <a:lnTo>
                  <a:pt x="0" y="23987"/>
                </a:lnTo>
                <a:lnTo>
                  <a:pt x="6813" y="23987"/>
                </a:lnTo>
                <a:lnTo>
                  <a:pt x="13696" y="23987"/>
                </a:lnTo>
                <a:lnTo>
                  <a:pt x="13696" y="17172"/>
                </a:lnTo>
                <a:lnTo>
                  <a:pt x="13696" y="10358"/>
                </a:lnTo>
                <a:lnTo>
                  <a:pt x="6813" y="10358"/>
                </a:lnTo>
                <a:lnTo>
                  <a:pt x="0" y="10358"/>
                </a:lnTo>
                <a:lnTo>
                  <a:pt x="0" y="17172"/>
                </a:lnTo>
                <a:close/>
              </a:path>
              <a:path w="24129" h="34289">
                <a:moveTo>
                  <a:pt x="10289" y="34209"/>
                </a:moveTo>
                <a:lnTo>
                  <a:pt x="10289" y="0"/>
                </a:lnTo>
                <a:lnTo>
                  <a:pt x="23917" y="20580"/>
                </a:lnTo>
                <a:lnTo>
                  <a:pt x="10289" y="34209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839849" y="3729170"/>
            <a:ext cx="2387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15" dirty="0">
                <a:latin typeface="Arial" panose="020B0704020202020204"/>
                <a:cs typeface="Arial" panose="020B0704020202020204"/>
              </a:rPr>
              <a:t>ceCaliper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883924" y="3015737"/>
            <a:ext cx="98615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"/>
              </a:lnSpc>
              <a:tabLst>
                <a:tab pos="900430" algn="l"/>
              </a:tabLst>
            </a:pPr>
            <a:r>
              <a:rPr sz="350" spc="15" dirty="0">
                <a:latin typeface="Arial" panose="020B0704020202020204"/>
                <a:cs typeface="Arial" panose="020B0704020202020204"/>
              </a:rPr>
              <a:t>gTorque	</a:t>
            </a:r>
            <a:r>
              <a:rPr sz="350" spc="20" dirty="0">
                <a:latin typeface="Arial" panose="020B0704020202020204"/>
                <a:cs typeface="Arial" panose="020B0704020202020204"/>
              </a:rPr>
              <a:t>Sp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0">
              <a:latin typeface="Arial" panose="020B0704020202020204"/>
              <a:cs typeface="Arial" panose="020B0704020202020204"/>
            </a:endParaRPr>
          </a:p>
          <a:p>
            <a:pPr marL="20320">
              <a:lnSpc>
                <a:spcPct val="100000"/>
              </a:lnSpc>
              <a:spcBef>
                <a:spcPts val="5"/>
              </a:spcBef>
              <a:tabLst>
                <a:tab pos="900430" algn="l"/>
              </a:tabLst>
            </a:pPr>
            <a:r>
              <a:rPr sz="35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spc="35" dirty="0">
                <a:latin typeface="Arial" panose="020B0704020202020204"/>
                <a:cs typeface="Arial" panose="020B0704020202020204"/>
              </a:rPr>
              <a:t>ss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u</a:t>
            </a:r>
            <a:r>
              <a:rPr sz="350" spc="-15" dirty="0">
                <a:latin typeface="Arial" panose="020B0704020202020204"/>
                <a:cs typeface="Arial" panose="020B0704020202020204"/>
              </a:rPr>
              <a:t>r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e</a:t>
            </a:r>
            <a:r>
              <a:rPr sz="350" dirty="0">
                <a:latin typeface="Arial" panose="020B0704020202020204"/>
                <a:cs typeface="Arial" panose="020B0704020202020204"/>
              </a:rPr>
              <a:t>	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P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o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s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906780" marR="9525">
              <a:lnSpc>
                <a:spcPts val="1510"/>
              </a:lnSpc>
              <a:spcBef>
                <a:spcPts val="170"/>
              </a:spcBef>
            </a:pPr>
            <a:r>
              <a:rPr sz="350" spc="30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25" dirty="0">
                <a:latin typeface="Arial" panose="020B0704020202020204"/>
                <a:cs typeface="Arial" panose="020B0704020202020204"/>
              </a:rPr>
              <a:t>l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i  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p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354965">
              <a:lnSpc>
                <a:spcPts val="400"/>
              </a:lnSpc>
              <a:spcBef>
                <a:spcPts val="315"/>
              </a:spcBef>
            </a:pPr>
            <a:r>
              <a:rPr sz="350" spc="20" dirty="0">
                <a:latin typeface="Arial" panose="020B0704020202020204"/>
                <a:cs typeface="Arial" panose="020B0704020202020204"/>
              </a:rPr>
              <a:t>Simple_Vehicle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913765">
              <a:lnSpc>
                <a:spcPts val="400"/>
              </a:lnSpc>
            </a:pPr>
            <a:r>
              <a:rPr sz="350" spc="5" dirty="0">
                <a:latin typeface="Arial" panose="020B0704020202020204"/>
                <a:cs typeface="Arial" panose="020B0704020202020204"/>
              </a:rPr>
              <a:t>f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o</a:t>
            </a:r>
            <a:r>
              <a:rPr sz="350" spc="5" dirty="0">
                <a:latin typeface="Arial" panose="020B0704020202020204"/>
                <a:cs typeface="Arial" panose="020B0704020202020204"/>
              </a:rPr>
              <a:t>r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354965">
              <a:lnSpc>
                <a:spcPct val="100000"/>
              </a:lnSpc>
              <a:spcBef>
                <a:spcPts val="115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VehDyn_20171129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353554" y="1177563"/>
            <a:ext cx="1043940" cy="563880"/>
            <a:chOff x="5353554" y="1177563"/>
            <a:chExt cx="1043940" cy="563880"/>
          </a:xfrm>
        </p:grpSpPr>
        <p:sp>
          <p:nvSpPr>
            <p:cNvPr id="81" name="object 81"/>
            <p:cNvSpPr/>
            <p:nvPr/>
          </p:nvSpPr>
          <p:spPr>
            <a:xfrm>
              <a:off x="5442420" y="1194891"/>
              <a:ext cx="818515" cy="546735"/>
            </a:xfrm>
            <a:custGeom>
              <a:avLst/>
              <a:gdLst/>
              <a:ahLst/>
              <a:cxnLst/>
              <a:rect l="l" t="t" r="r" b="b"/>
              <a:pathLst>
                <a:path w="818514" h="546735">
                  <a:moveTo>
                    <a:pt x="818502" y="0"/>
                  </a:moveTo>
                  <a:lnTo>
                    <a:pt x="0" y="0"/>
                  </a:lnTo>
                  <a:lnTo>
                    <a:pt x="0" y="532472"/>
                  </a:lnTo>
                  <a:lnTo>
                    <a:pt x="0" y="546303"/>
                  </a:lnTo>
                  <a:lnTo>
                    <a:pt x="818502" y="546303"/>
                  </a:lnTo>
                  <a:lnTo>
                    <a:pt x="818502" y="532472"/>
                  </a:lnTo>
                  <a:lnTo>
                    <a:pt x="81850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462868" y="1181055"/>
              <a:ext cx="818515" cy="546735"/>
            </a:xfrm>
            <a:custGeom>
              <a:avLst/>
              <a:gdLst/>
              <a:ahLst/>
              <a:cxnLst/>
              <a:rect l="l" t="t" r="r" b="b"/>
              <a:pathLst>
                <a:path w="818514" h="546735">
                  <a:moveTo>
                    <a:pt x="818497" y="0"/>
                  </a:moveTo>
                  <a:lnTo>
                    <a:pt x="0" y="0"/>
                  </a:lnTo>
                  <a:lnTo>
                    <a:pt x="0" y="546304"/>
                  </a:lnTo>
                  <a:lnTo>
                    <a:pt x="818497" y="546304"/>
                  </a:lnTo>
                  <a:lnTo>
                    <a:pt x="818497" y="0"/>
                  </a:lnTo>
                  <a:close/>
                </a:path>
              </a:pathLst>
            </a:custGeom>
            <a:solidFill>
              <a:srgbClr val="8FAE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357046" y="1181055"/>
              <a:ext cx="1036955" cy="546735"/>
            </a:xfrm>
            <a:custGeom>
              <a:avLst/>
              <a:gdLst/>
              <a:ahLst/>
              <a:cxnLst/>
              <a:rect l="l" t="t" r="r" b="b"/>
              <a:pathLst>
                <a:path w="1036954" h="546735">
                  <a:moveTo>
                    <a:pt x="105821" y="546304"/>
                  </a:moveTo>
                  <a:lnTo>
                    <a:pt x="924319" y="546304"/>
                  </a:lnTo>
                  <a:lnTo>
                    <a:pt x="924319" y="0"/>
                  </a:lnTo>
                  <a:lnTo>
                    <a:pt x="105821" y="0"/>
                  </a:lnTo>
                  <a:lnTo>
                    <a:pt x="105821" y="546304"/>
                  </a:lnTo>
                  <a:close/>
                </a:path>
                <a:path w="1036954" h="546735">
                  <a:moveTo>
                    <a:pt x="927726" y="276579"/>
                  </a:moveTo>
                  <a:lnTo>
                    <a:pt x="109228" y="276579"/>
                  </a:lnTo>
                </a:path>
                <a:path w="1036954" h="546735">
                  <a:moveTo>
                    <a:pt x="1016376" y="180970"/>
                  </a:moveTo>
                  <a:lnTo>
                    <a:pt x="927726" y="180970"/>
                  </a:lnTo>
                </a:path>
                <a:path w="1036954" h="546735">
                  <a:moveTo>
                    <a:pt x="1006155" y="177562"/>
                  </a:moveTo>
                  <a:lnTo>
                    <a:pt x="1006155" y="184377"/>
                  </a:lnTo>
                  <a:lnTo>
                    <a:pt x="1012969" y="184377"/>
                  </a:lnTo>
                  <a:lnTo>
                    <a:pt x="1019783" y="184377"/>
                  </a:lnTo>
                  <a:lnTo>
                    <a:pt x="1019783" y="177562"/>
                  </a:lnTo>
                  <a:lnTo>
                    <a:pt x="1019783" y="170748"/>
                  </a:lnTo>
                  <a:lnTo>
                    <a:pt x="1012969" y="170748"/>
                  </a:lnTo>
                  <a:lnTo>
                    <a:pt x="1006155" y="170748"/>
                  </a:lnTo>
                  <a:lnTo>
                    <a:pt x="1006155" y="177562"/>
                  </a:lnTo>
                  <a:close/>
                </a:path>
                <a:path w="1036954" h="546735">
                  <a:moveTo>
                    <a:pt x="1036818" y="201618"/>
                  </a:moveTo>
                  <a:lnTo>
                    <a:pt x="1036818" y="167340"/>
                  </a:lnTo>
                  <a:lnTo>
                    <a:pt x="1016376" y="180970"/>
                  </a:lnTo>
                  <a:lnTo>
                    <a:pt x="1036818" y="201618"/>
                  </a:lnTo>
                </a:path>
                <a:path w="1036954" h="546735">
                  <a:moveTo>
                    <a:pt x="20441" y="276579"/>
                  </a:moveTo>
                  <a:lnTo>
                    <a:pt x="109228" y="276579"/>
                  </a:lnTo>
                </a:path>
                <a:path w="1036954" h="546735">
                  <a:moveTo>
                    <a:pt x="10220" y="273172"/>
                  </a:moveTo>
                  <a:lnTo>
                    <a:pt x="10220" y="280123"/>
                  </a:lnTo>
                  <a:lnTo>
                    <a:pt x="17034" y="280123"/>
                  </a:lnTo>
                  <a:lnTo>
                    <a:pt x="23848" y="280123"/>
                  </a:lnTo>
                  <a:lnTo>
                    <a:pt x="23848" y="273172"/>
                  </a:lnTo>
                  <a:lnTo>
                    <a:pt x="23848" y="266357"/>
                  </a:lnTo>
                  <a:lnTo>
                    <a:pt x="17034" y="266357"/>
                  </a:lnTo>
                  <a:lnTo>
                    <a:pt x="10220" y="266357"/>
                  </a:lnTo>
                  <a:lnTo>
                    <a:pt x="10220" y="273172"/>
                  </a:lnTo>
                  <a:close/>
                </a:path>
                <a:path w="1036954" h="546735">
                  <a:moveTo>
                    <a:pt x="20441" y="290345"/>
                  </a:moveTo>
                  <a:lnTo>
                    <a:pt x="20441" y="256135"/>
                  </a:lnTo>
                  <a:lnTo>
                    <a:pt x="0" y="276579"/>
                  </a:lnTo>
                  <a:lnTo>
                    <a:pt x="20441" y="290345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5327311" y="1366390"/>
            <a:ext cx="3873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5" dirty="0">
                <a:latin typeface="Arial" panose="020B0704020202020204"/>
                <a:cs typeface="Arial" panose="020B0704020202020204"/>
              </a:rPr>
              <a:t>I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353608" y="1288016"/>
            <a:ext cx="129222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410"/>
              </a:lnSpc>
            </a:pPr>
            <a:r>
              <a:rPr sz="350" spc="15" dirty="0">
                <a:latin typeface="Arial" panose="020B0704020202020204"/>
                <a:cs typeface="Arial" panose="020B0704020202020204"/>
              </a:rPr>
              <a:t>vehicleVelocity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350" dirty="0">
                <a:latin typeface="Arial" panose="020B0704020202020204"/>
                <a:cs typeface="Arial" panose="020B0704020202020204"/>
              </a:rPr>
              <a:t>ref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L="739775" algn="ctr">
              <a:lnSpc>
                <a:spcPts val="370"/>
              </a:lnSpc>
              <a:spcBef>
                <a:spcPts val="335"/>
              </a:spcBef>
            </a:pPr>
            <a:r>
              <a:rPr sz="350" spc="25" dirty="0">
                <a:latin typeface="Arial" panose="020B0704020202020204"/>
                <a:cs typeface="Arial" panose="020B0704020202020204"/>
              </a:rPr>
              <a:t>slip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R="305435" algn="ctr">
              <a:lnSpc>
                <a:spcPts val="370"/>
              </a:lnSpc>
            </a:pPr>
            <a:r>
              <a:rPr sz="350" spc="15" dirty="0">
                <a:latin typeface="Arial" panose="020B0704020202020204"/>
                <a:cs typeface="Arial" panose="020B0704020202020204"/>
              </a:rPr>
              <a:t>ABS_Control_Ideal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 marR="279400" algn="ctr">
              <a:lnSpc>
                <a:spcPct val="100000"/>
              </a:lnSpc>
              <a:spcBef>
                <a:spcPts val="60"/>
              </a:spcBef>
            </a:pPr>
            <a:r>
              <a:rPr sz="350" spc="10" dirty="0">
                <a:latin typeface="Arial" panose="020B0704020202020204"/>
                <a:cs typeface="Arial" panose="020B0704020202020204"/>
              </a:rPr>
              <a:t>Controller</a:t>
            </a:r>
            <a:endParaRPr sz="3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">
              <a:latin typeface="Arial" panose="020B0704020202020204"/>
              <a:cs typeface="Arial" panose="020B0704020202020204"/>
            </a:endParaRPr>
          </a:p>
          <a:p>
            <a:pPr marL="770890">
              <a:lnSpc>
                <a:spcPct val="100000"/>
              </a:lnSpc>
            </a:pPr>
            <a:r>
              <a:rPr sz="350" spc="10" dirty="0">
                <a:latin typeface="Arial" panose="020B0704020202020204"/>
                <a:cs typeface="Arial" panose="020B0704020202020204"/>
              </a:rPr>
              <a:t>activate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086962" y="1525986"/>
            <a:ext cx="307340" cy="314325"/>
          </a:xfrm>
          <a:custGeom>
            <a:avLst/>
            <a:gdLst/>
            <a:ahLst/>
            <a:cxnLst/>
            <a:rect l="l" t="t" r="r" b="b"/>
            <a:pathLst>
              <a:path w="307339" h="314325">
                <a:moveTo>
                  <a:pt x="286460" y="20443"/>
                </a:moveTo>
                <a:lnTo>
                  <a:pt x="197810" y="20443"/>
                </a:lnTo>
              </a:path>
              <a:path w="307339" h="314325">
                <a:moveTo>
                  <a:pt x="276239" y="17036"/>
                </a:moveTo>
                <a:lnTo>
                  <a:pt x="276239" y="23987"/>
                </a:lnTo>
                <a:lnTo>
                  <a:pt x="283053" y="23987"/>
                </a:lnTo>
                <a:lnTo>
                  <a:pt x="289867" y="23987"/>
                </a:lnTo>
                <a:lnTo>
                  <a:pt x="289867" y="17036"/>
                </a:lnTo>
                <a:lnTo>
                  <a:pt x="289867" y="10221"/>
                </a:lnTo>
                <a:lnTo>
                  <a:pt x="283053" y="10221"/>
                </a:lnTo>
                <a:lnTo>
                  <a:pt x="276239" y="10221"/>
                </a:lnTo>
                <a:lnTo>
                  <a:pt x="276239" y="17036"/>
                </a:lnTo>
                <a:close/>
              </a:path>
              <a:path w="307339" h="314325">
                <a:moveTo>
                  <a:pt x="306902" y="41024"/>
                </a:moveTo>
                <a:lnTo>
                  <a:pt x="306902" y="0"/>
                </a:lnTo>
                <a:lnTo>
                  <a:pt x="286460" y="20443"/>
                </a:lnTo>
                <a:lnTo>
                  <a:pt x="306902" y="41024"/>
                </a:lnTo>
              </a:path>
              <a:path w="307339" h="314325">
                <a:moveTo>
                  <a:pt x="13627" y="293575"/>
                </a:moveTo>
                <a:lnTo>
                  <a:pt x="13627" y="204780"/>
                </a:lnTo>
              </a:path>
              <a:path w="307339" h="314325">
                <a:moveTo>
                  <a:pt x="3406" y="290168"/>
                </a:moveTo>
                <a:lnTo>
                  <a:pt x="3406" y="297119"/>
                </a:lnTo>
                <a:lnTo>
                  <a:pt x="10220" y="297119"/>
                </a:lnTo>
                <a:lnTo>
                  <a:pt x="17034" y="297119"/>
                </a:lnTo>
                <a:lnTo>
                  <a:pt x="17034" y="290168"/>
                </a:lnTo>
                <a:lnTo>
                  <a:pt x="17034" y="283353"/>
                </a:lnTo>
                <a:lnTo>
                  <a:pt x="10220" y="283353"/>
                </a:lnTo>
                <a:lnTo>
                  <a:pt x="3406" y="283353"/>
                </a:lnTo>
                <a:lnTo>
                  <a:pt x="3406" y="290168"/>
                </a:lnTo>
                <a:close/>
              </a:path>
              <a:path w="307339" h="314325">
                <a:moveTo>
                  <a:pt x="0" y="314155"/>
                </a:moveTo>
                <a:lnTo>
                  <a:pt x="34138" y="314155"/>
                </a:lnTo>
                <a:lnTo>
                  <a:pt x="13627" y="293575"/>
                </a:lnTo>
                <a:lnTo>
                  <a:pt x="0" y="314155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7556656" y="1269772"/>
            <a:ext cx="280035" cy="191770"/>
            <a:chOff x="7556656" y="1269772"/>
            <a:chExt cx="280035" cy="191770"/>
          </a:xfrm>
        </p:grpSpPr>
        <p:sp>
          <p:nvSpPr>
            <p:cNvPr id="88" name="object 88"/>
            <p:cNvSpPr/>
            <p:nvPr/>
          </p:nvSpPr>
          <p:spPr>
            <a:xfrm>
              <a:off x="7560149" y="1273264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4">
                  <a:moveTo>
                    <a:pt x="272955" y="0"/>
                  </a:moveTo>
                  <a:lnTo>
                    <a:pt x="0" y="0"/>
                  </a:lnTo>
                  <a:lnTo>
                    <a:pt x="0" y="184370"/>
                  </a:lnTo>
                  <a:lnTo>
                    <a:pt x="272955" y="184370"/>
                  </a:lnTo>
                  <a:lnTo>
                    <a:pt x="272955" y="0"/>
                  </a:lnTo>
                  <a:close/>
                </a:path>
              </a:pathLst>
            </a:custGeom>
            <a:solidFill>
              <a:srgbClr val="FFF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560149" y="1273264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4">
                  <a:moveTo>
                    <a:pt x="0" y="184370"/>
                  </a:moveTo>
                  <a:lnTo>
                    <a:pt x="272955" y="184370"/>
                  </a:lnTo>
                  <a:lnTo>
                    <a:pt x="272955" y="0"/>
                  </a:lnTo>
                  <a:lnTo>
                    <a:pt x="0" y="0"/>
                  </a:lnTo>
                  <a:lnTo>
                    <a:pt x="0" y="184370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7646456" y="1318687"/>
            <a:ext cx="116839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G</a:t>
            </a:r>
            <a:r>
              <a:rPr sz="350" spc="-1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350" spc="3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350" spc="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)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451056" y="1348396"/>
            <a:ext cx="491490" cy="34290"/>
          </a:xfrm>
          <a:custGeom>
            <a:avLst/>
            <a:gdLst/>
            <a:ahLst/>
            <a:cxnLst/>
            <a:rect l="l" t="t" r="r" b="b"/>
            <a:pathLst>
              <a:path w="491490" h="34290">
                <a:moveTo>
                  <a:pt x="470642" y="13629"/>
                </a:moveTo>
                <a:lnTo>
                  <a:pt x="382060" y="13629"/>
                </a:lnTo>
              </a:path>
              <a:path w="491490" h="34290">
                <a:moveTo>
                  <a:pt x="460421" y="10221"/>
                </a:moveTo>
                <a:lnTo>
                  <a:pt x="460421" y="17036"/>
                </a:lnTo>
                <a:lnTo>
                  <a:pt x="467235" y="17036"/>
                </a:lnTo>
                <a:lnTo>
                  <a:pt x="474049" y="17036"/>
                </a:lnTo>
                <a:lnTo>
                  <a:pt x="474049" y="10221"/>
                </a:lnTo>
                <a:lnTo>
                  <a:pt x="474049" y="3407"/>
                </a:lnTo>
                <a:lnTo>
                  <a:pt x="467235" y="3407"/>
                </a:lnTo>
                <a:lnTo>
                  <a:pt x="460421" y="3407"/>
                </a:lnTo>
                <a:lnTo>
                  <a:pt x="460421" y="10221"/>
                </a:lnTo>
                <a:close/>
              </a:path>
              <a:path w="491490" h="34290">
                <a:moveTo>
                  <a:pt x="491084" y="34277"/>
                </a:moveTo>
                <a:lnTo>
                  <a:pt x="491084" y="0"/>
                </a:lnTo>
                <a:lnTo>
                  <a:pt x="470642" y="13629"/>
                </a:lnTo>
                <a:lnTo>
                  <a:pt x="491084" y="34277"/>
                </a:lnTo>
              </a:path>
              <a:path w="491490" h="34290">
                <a:moveTo>
                  <a:pt x="20441" y="13629"/>
                </a:moveTo>
                <a:lnTo>
                  <a:pt x="109092" y="13629"/>
                </a:lnTo>
              </a:path>
              <a:path w="491490" h="34290">
                <a:moveTo>
                  <a:pt x="10220" y="10221"/>
                </a:moveTo>
                <a:lnTo>
                  <a:pt x="10220" y="17036"/>
                </a:lnTo>
                <a:lnTo>
                  <a:pt x="17034" y="17036"/>
                </a:lnTo>
                <a:lnTo>
                  <a:pt x="23848" y="17036"/>
                </a:lnTo>
                <a:lnTo>
                  <a:pt x="23848" y="10221"/>
                </a:lnTo>
                <a:lnTo>
                  <a:pt x="23848" y="3407"/>
                </a:lnTo>
                <a:lnTo>
                  <a:pt x="17034" y="3407"/>
                </a:lnTo>
                <a:lnTo>
                  <a:pt x="10220" y="3407"/>
                </a:lnTo>
                <a:lnTo>
                  <a:pt x="10220" y="10221"/>
                </a:lnTo>
                <a:close/>
              </a:path>
              <a:path w="491490" h="34290">
                <a:moveTo>
                  <a:pt x="20441" y="0"/>
                </a:moveTo>
                <a:lnTo>
                  <a:pt x="20441" y="34277"/>
                </a:lnTo>
                <a:lnTo>
                  <a:pt x="0" y="13629"/>
                </a:lnTo>
                <a:lnTo>
                  <a:pt x="20441" y="0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7857894" y="1386834"/>
            <a:ext cx="1206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" dirty="0">
                <a:latin typeface="Arial" panose="020B0704020202020204"/>
                <a:cs typeface="Arial" panose="020B0704020202020204"/>
              </a:rPr>
              <a:t>G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1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556656" y="1454109"/>
            <a:ext cx="280035" cy="184785"/>
            <a:chOff x="7556656" y="1454109"/>
            <a:chExt cx="280035" cy="184785"/>
          </a:xfrm>
        </p:grpSpPr>
        <p:sp>
          <p:nvSpPr>
            <p:cNvPr id="94" name="object 94"/>
            <p:cNvSpPr/>
            <p:nvPr/>
          </p:nvSpPr>
          <p:spPr>
            <a:xfrm>
              <a:off x="7560149" y="1457601"/>
              <a:ext cx="273050" cy="177800"/>
            </a:xfrm>
            <a:custGeom>
              <a:avLst/>
              <a:gdLst/>
              <a:ahLst/>
              <a:cxnLst/>
              <a:rect l="l" t="t" r="r" b="b"/>
              <a:pathLst>
                <a:path w="273050" h="177800">
                  <a:moveTo>
                    <a:pt x="272955" y="0"/>
                  </a:moveTo>
                  <a:lnTo>
                    <a:pt x="0" y="0"/>
                  </a:lnTo>
                  <a:lnTo>
                    <a:pt x="0" y="177556"/>
                  </a:lnTo>
                  <a:lnTo>
                    <a:pt x="272955" y="177556"/>
                  </a:lnTo>
                  <a:lnTo>
                    <a:pt x="272955" y="0"/>
                  </a:lnTo>
                  <a:close/>
                </a:path>
              </a:pathLst>
            </a:custGeom>
            <a:solidFill>
              <a:srgbClr val="FFF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560149" y="1457601"/>
              <a:ext cx="273050" cy="177800"/>
            </a:xfrm>
            <a:custGeom>
              <a:avLst/>
              <a:gdLst/>
              <a:ahLst/>
              <a:cxnLst/>
              <a:rect l="l" t="t" r="r" b="b"/>
              <a:pathLst>
                <a:path w="273050" h="177800">
                  <a:moveTo>
                    <a:pt x="0" y="177556"/>
                  </a:moveTo>
                  <a:lnTo>
                    <a:pt x="272955" y="177556"/>
                  </a:lnTo>
                  <a:lnTo>
                    <a:pt x="272955" y="0"/>
                  </a:lnTo>
                  <a:lnTo>
                    <a:pt x="0" y="0"/>
                  </a:lnTo>
                  <a:lnTo>
                    <a:pt x="0" y="177556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7646456" y="1503024"/>
            <a:ext cx="116839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G</a:t>
            </a:r>
            <a:r>
              <a:rPr sz="350" spc="-1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350" spc="3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350" spc="5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)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451056" y="1525986"/>
            <a:ext cx="491490" cy="41275"/>
          </a:xfrm>
          <a:custGeom>
            <a:avLst/>
            <a:gdLst/>
            <a:ahLst/>
            <a:cxnLst/>
            <a:rect l="l" t="t" r="r" b="b"/>
            <a:pathLst>
              <a:path w="491490" h="41275">
                <a:moveTo>
                  <a:pt x="470642" y="20443"/>
                </a:moveTo>
                <a:lnTo>
                  <a:pt x="382060" y="20443"/>
                </a:lnTo>
              </a:path>
              <a:path w="491490" h="41275">
                <a:moveTo>
                  <a:pt x="460421" y="17036"/>
                </a:moveTo>
                <a:lnTo>
                  <a:pt x="460421" y="23987"/>
                </a:lnTo>
                <a:lnTo>
                  <a:pt x="467235" y="23987"/>
                </a:lnTo>
                <a:lnTo>
                  <a:pt x="474049" y="23987"/>
                </a:lnTo>
                <a:lnTo>
                  <a:pt x="474049" y="17036"/>
                </a:lnTo>
                <a:lnTo>
                  <a:pt x="474049" y="10221"/>
                </a:lnTo>
                <a:lnTo>
                  <a:pt x="467235" y="10221"/>
                </a:lnTo>
                <a:lnTo>
                  <a:pt x="460421" y="10221"/>
                </a:lnTo>
                <a:lnTo>
                  <a:pt x="460421" y="17036"/>
                </a:lnTo>
                <a:close/>
              </a:path>
              <a:path w="491490" h="41275">
                <a:moveTo>
                  <a:pt x="491084" y="41024"/>
                </a:moveTo>
                <a:lnTo>
                  <a:pt x="491084" y="0"/>
                </a:lnTo>
                <a:lnTo>
                  <a:pt x="470642" y="20443"/>
                </a:lnTo>
                <a:lnTo>
                  <a:pt x="491084" y="41024"/>
                </a:lnTo>
              </a:path>
              <a:path w="491490" h="41275">
                <a:moveTo>
                  <a:pt x="20441" y="20443"/>
                </a:moveTo>
                <a:lnTo>
                  <a:pt x="109092" y="20443"/>
                </a:lnTo>
              </a:path>
              <a:path w="491490" h="41275">
                <a:moveTo>
                  <a:pt x="10220" y="17036"/>
                </a:moveTo>
                <a:lnTo>
                  <a:pt x="10220" y="23987"/>
                </a:lnTo>
                <a:lnTo>
                  <a:pt x="17034" y="23987"/>
                </a:lnTo>
                <a:lnTo>
                  <a:pt x="23848" y="23987"/>
                </a:lnTo>
                <a:lnTo>
                  <a:pt x="23848" y="17036"/>
                </a:lnTo>
                <a:lnTo>
                  <a:pt x="23848" y="10221"/>
                </a:lnTo>
                <a:lnTo>
                  <a:pt x="17034" y="10221"/>
                </a:lnTo>
                <a:lnTo>
                  <a:pt x="10220" y="10221"/>
                </a:lnTo>
                <a:lnTo>
                  <a:pt x="10220" y="17036"/>
                </a:lnTo>
                <a:close/>
              </a:path>
              <a:path w="491490" h="41275">
                <a:moveTo>
                  <a:pt x="20441" y="0"/>
                </a:moveTo>
                <a:lnTo>
                  <a:pt x="20441" y="41024"/>
                </a:lnTo>
                <a:lnTo>
                  <a:pt x="0" y="20443"/>
                </a:lnTo>
                <a:lnTo>
                  <a:pt x="20441" y="0"/>
                </a:lnTo>
              </a:path>
            </a:pathLst>
          </a:custGeom>
          <a:ln w="68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7857894" y="1564356"/>
            <a:ext cx="1206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" dirty="0">
                <a:latin typeface="Arial" panose="020B0704020202020204"/>
                <a:cs typeface="Arial" panose="020B0704020202020204"/>
              </a:rPr>
              <a:t>G</a:t>
            </a:r>
            <a:r>
              <a:rPr sz="350" spc="30" dirty="0">
                <a:latin typeface="Arial" panose="020B0704020202020204"/>
                <a:cs typeface="Arial" panose="020B0704020202020204"/>
              </a:rPr>
              <a:t>S</a:t>
            </a:r>
            <a:r>
              <a:rPr sz="350" spc="10" dirty="0">
                <a:latin typeface="Arial" panose="020B0704020202020204"/>
                <a:cs typeface="Arial" panose="020B0704020202020204"/>
              </a:rPr>
              <a:t>2</a:t>
            </a:r>
            <a:endParaRPr sz="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093273" y="1358533"/>
            <a:ext cx="8133715" cy="3952240"/>
            <a:chOff x="2093273" y="1358533"/>
            <a:chExt cx="8133715" cy="3952240"/>
          </a:xfrm>
        </p:grpSpPr>
        <p:sp>
          <p:nvSpPr>
            <p:cNvPr id="100" name="object 100"/>
            <p:cNvSpPr/>
            <p:nvPr/>
          </p:nvSpPr>
          <p:spPr>
            <a:xfrm>
              <a:off x="3645029" y="3643030"/>
              <a:ext cx="641350" cy="361950"/>
            </a:xfrm>
            <a:custGeom>
              <a:avLst/>
              <a:gdLst/>
              <a:ahLst/>
              <a:cxnLst/>
              <a:rect l="l" t="t" r="r" b="b"/>
              <a:pathLst>
                <a:path w="641350" h="361950">
                  <a:moveTo>
                    <a:pt x="368364" y="273131"/>
                  </a:moveTo>
                  <a:lnTo>
                    <a:pt x="641197" y="273131"/>
                  </a:lnTo>
                </a:path>
                <a:path w="641350" h="361950">
                  <a:moveTo>
                    <a:pt x="368364" y="273131"/>
                  </a:moveTo>
                  <a:lnTo>
                    <a:pt x="0" y="273131"/>
                  </a:lnTo>
                </a:path>
                <a:path w="641350" h="361950">
                  <a:moveTo>
                    <a:pt x="368364" y="273131"/>
                  </a:moveTo>
                  <a:lnTo>
                    <a:pt x="368364" y="361926"/>
                  </a:lnTo>
                </a:path>
                <a:path w="641350" h="361950">
                  <a:moveTo>
                    <a:pt x="368364" y="273131"/>
                  </a:moveTo>
                  <a:lnTo>
                    <a:pt x="368364" y="0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996359" y="3898988"/>
              <a:ext cx="20955" cy="27940"/>
            </a:xfrm>
            <a:custGeom>
              <a:avLst/>
              <a:gdLst/>
              <a:ahLst/>
              <a:cxnLst/>
              <a:rect l="l" t="t" r="r" b="b"/>
              <a:pathLst>
                <a:path w="20954" h="27939">
                  <a:moveTo>
                    <a:pt x="13627" y="0"/>
                  </a:moveTo>
                  <a:lnTo>
                    <a:pt x="0" y="0"/>
                  </a:lnTo>
                  <a:lnTo>
                    <a:pt x="0" y="13765"/>
                  </a:lnTo>
                  <a:lnTo>
                    <a:pt x="0" y="27394"/>
                  </a:lnTo>
                  <a:lnTo>
                    <a:pt x="13627" y="27394"/>
                  </a:lnTo>
                  <a:lnTo>
                    <a:pt x="20441" y="20580"/>
                  </a:lnTo>
                  <a:lnTo>
                    <a:pt x="20441" y="681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096766" y="3096698"/>
              <a:ext cx="2189480" cy="829944"/>
            </a:xfrm>
            <a:custGeom>
              <a:avLst/>
              <a:gdLst/>
              <a:ahLst/>
              <a:cxnLst/>
              <a:rect l="l" t="t" r="r" b="b"/>
              <a:pathLst>
                <a:path w="2189479" h="829945">
                  <a:moveTo>
                    <a:pt x="1899593" y="816055"/>
                  </a:moveTo>
                  <a:lnTo>
                    <a:pt x="1899593" y="822870"/>
                  </a:lnTo>
                  <a:lnTo>
                    <a:pt x="1899593" y="829685"/>
                  </a:lnTo>
                  <a:lnTo>
                    <a:pt x="1906407" y="829685"/>
                  </a:lnTo>
                  <a:lnTo>
                    <a:pt x="1913221" y="829685"/>
                  </a:lnTo>
                  <a:lnTo>
                    <a:pt x="1920035" y="822870"/>
                  </a:lnTo>
                  <a:lnTo>
                    <a:pt x="1920035" y="816055"/>
                  </a:lnTo>
                  <a:lnTo>
                    <a:pt x="1920035" y="809104"/>
                  </a:lnTo>
                  <a:lnTo>
                    <a:pt x="1913221" y="802290"/>
                  </a:lnTo>
                  <a:lnTo>
                    <a:pt x="1906407" y="802290"/>
                  </a:lnTo>
                  <a:lnTo>
                    <a:pt x="1899593" y="802290"/>
                  </a:lnTo>
                  <a:lnTo>
                    <a:pt x="1899593" y="809104"/>
                  </a:lnTo>
                  <a:lnTo>
                    <a:pt x="1899593" y="816055"/>
                  </a:lnTo>
                  <a:close/>
                </a:path>
                <a:path w="2189479" h="829945">
                  <a:moveTo>
                    <a:pt x="0" y="546331"/>
                  </a:moveTo>
                  <a:lnTo>
                    <a:pt x="0" y="819463"/>
                  </a:lnTo>
                </a:path>
                <a:path w="2189479" h="829945">
                  <a:moveTo>
                    <a:pt x="0" y="819463"/>
                  </a:moveTo>
                  <a:lnTo>
                    <a:pt x="729902" y="819463"/>
                  </a:lnTo>
                </a:path>
                <a:path w="2189479" h="829945">
                  <a:moveTo>
                    <a:pt x="0" y="184404"/>
                  </a:moveTo>
                  <a:lnTo>
                    <a:pt x="0" y="0"/>
                  </a:lnTo>
                </a:path>
                <a:path w="2189479" h="829945">
                  <a:moveTo>
                    <a:pt x="0" y="0"/>
                  </a:moveTo>
                  <a:lnTo>
                    <a:pt x="729901" y="0"/>
                  </a:lnTo>
                </a:path>
                <a:path w="2189479" h="829945">
                  <a:moveTo>
                    <a:pt x="2189460" y="0"/>
                  </a:moveTo>
                  <a:lnTo>
                    <a:pt x="1916628" y="0"/>
                  </a:lnTo>
                </a:path>
                <a:path w="2189479" h="829945">
                  <a:moveTo>
                    <a:pt x="1916628" y="0"/>
                  </a:moveTo>
                  <a:lnTo>
                    <a:pt x="1548263" y="0"/>
                  </a:lnTo>
                </a:path>
                <a:path w="2189479" h="829945">
                  <a:moveTo>
                    <a:pt x="1916628" y="0"/>
                  </a:moveTo>
                  <a:lnTo>
                    <a:pt x="1916628" y="184404"/>
                  </a:lnTo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996359" y="30795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20441" y="0"/>
                  </a:moveTo>
                  <a:lnTo>
                    <a:pt x="0" y="0"/>
                  </a:lnTo>
                  <a:lnTo>
                    <a:pt x="0" y="6814"/>
                  </a:lnTo>
                  <a:lnTo>
                    <a:pt x="0" y="20580"/>
                  </a:lnTo>
                  <a:lnTo>
                    <a:pt x="13627" y="20580"/>
                  </a:lnTo>
                  <a:lnTo>
                    <a:pt x="20441" y="13765"/>
                  </a:lnTo>
                  <a:lnTo>
                    <a:pt x="204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996359" y="3079525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6814"/>
                  </a:moveTo>
                  <a:lnTo>
                    <a:pt x="0" y="13765"/>
                  </a:lnTo>
                  <a:lnTo>
                    <a:pt x="0" y="20580"/>
                  </a:lnTo>
                  <a:lnTo>
                    <a:pt x="6814" y="20580"/>
                  </a:lnTo>
                  <a:lnTo>
                    <a:pt x="13627" y="20580"/>
                  </a:lnTo>
                  <a:lnTo>
                    <a:pt x="20441" y="13765"/>
                  </a:lnTo>
                  <a:lnTo>
                    <a:pt x="20441" y="6814"/>
                  </a:lnTo>
                  <a:lnTo>
                    <a:pt x="20441" y="0"/>
                  </a:lnTo>
                  <a:lnTo>
                    <a:pt x="13627" y="0"/>
                  </a:lnTo>
                  <a:lnTo>
                    <a:pt x="6813" y="0"/>
                  </a:lnTo>
                  <a:lnTo>
                    <a:pt x="0" y="0"/>
                  </a:lnTo>
                  <a:lnTo>
                    <a:pt x="0" y="6814"/>
                  </a:lnTo>
                  <a:close/>
                </a:path>
              </a:pathLst>
            </a:custGeom>
            <a:ln w="6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5193510" y="3096698"/>
              <a:ext cx="907415" cy="184785"/>
            </a:xfrm>
            <a:custGeom>
              <a:avLst/>
              <a:gdLst/>
              <a:ahLst/>
              <a:cxnLst/>
              <a:rect l="l" t="t" r="r" b="b"/>
              <a:pathLst>
                <a:path w="907414" h="184785">
                  <a:moveTo>
                    <a:pt x="0" y="184404"/>
                  </a:moveTo>
                  <a:lnTo>
                    <a:pt x="907079" y="184404"/>
                  </a:lnTo>
                </a:path>
                <a:path w="907414" h="184785">
                  <a:moveTo>
                    <a:pt x="634315" y="0"/>
                  </a:moveTo>
                  <a:lnTo>
                    <a:pt x="907079" y="0"/>
                  </a:lnTo>
                </a:path>
                <a:path w="907414" h="184785">
                  <a:moveTo>
                    <a:pt x="0" y="0"/>
                  </a:moveTo>
                  <a:lnTo>
                    <a:pt x="183977" y="0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198734" y="3281103"/>
              <a:ext cx="699135" cy="0"/>
            </a:xfrm>
            <a:custGeom>
              <a:avLst/>
              <a:gdLst/>
              <a:ahLst/>
              <a:cxnLst/>
              <a:rect l="l" t="t" r="r" b="b"/>
              <a:pathLst>
                <a:path w="699134">
                  <a:moveTo>
                    <a:pt x="0" y="0"/>
                  </a:moveTo>
                  <a:lnTo>
                    <a:pt x="698633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648867" y="2550435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h="546735">
                  <a:moveTo>
                    <a:pt x="0" y="0"/>
                  </a:moveTo>
                  <a:lnTo>
                    <a:pt x="0" y="546263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648867" y="3096698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500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6100590" y="1819562"/>
              <a:ext cx="1548765" cy="1092835"/>
            </a:xfrm>
            <a:custGeom>
              <a:avLst/>
              <a:gdLst/>
              <a:ahLst/>
              <a:cxnLst/>
              <a:rect l="l" t="t" r="r" b="b"/>
              <a:pathLst>
                <a:path w="1548765" h="1092835">
                  <a:moveTo>
                    <a:pt x="1370908" y="730872"/>
                  </a:moveTo>
                  <a:lnTo>
                    <a:pt x="1548276" y="730872"/>
                  </a:lnTo>
                </a:path>
                <a:path w="1548765" h="1092835">
                  <a:moveTo>
                    <a:pt x="184182" y="730872"/>
                  </a:moveTo>
                  <a:lnTo>
                    <a:pt x="552410" y="730872"/>
                  </a:lnTo>
                </a:path>
                <a:path w="1548765" h="1092835">
                  <a:moveTo>
                    <a:pt x="552410" y="730872"/>
                  </a:moveTo>
                  <a:lnTo>
                    <a:pt x="552410" y="1092594"/>
                  </a:lnTo>
                </a:path>
                <a:path w="1548765" h="1092835">
                  <a:moveTo>
                    <a:pt x="552410" y="184336"/>
                  </a:moveTo>
                  <a:lnTo>
                    <a:pt x="0" y="184336"/>
                  </a:lnTo>
                </a:path>
                <a:path w="1548765" h="1092835">
                  <a:moveTo>
                    <a:pt x="0" y="0"/>
                  </a:moveTo>
                  <a:lnTo>
                    <a:pt x="0" y="184336"/>
                  </a:lnTo>
                </a:path>
                <a:path w="1548765" h="1092835">
                  <a:moveTo>
                    <a:pt x="552410" y="730872"/>
                  </a:moveTo>
                  <a:lnTo>
                    <a:pt x="552410" y="184336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635966" y="253319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20441" y="0"/>
                  </a:moveTo>
                  <a:lnTo>
                    <a:pt x="0" y="0"/>
                  </a:lnTo>
                  <a:lnTo>
                    <a:pt x="0" y="6814"/>
                  </a:lnTo>
                  <a:lnTo>
                    <a:pt x="0" y="20648"/>
                  </a:lnTo>
                  <a:lnTo>
                    <a:pt x="13627" y="20648"/>
                  </a:lnTo>
                  <a:lnTo>
                    <a:pt x="20441" y="13833"/>
                  </a:lnTo>
                  <a:lnTo>
                    <a:pt x="20441" y="0"/>
                  </a:lnTo>
                  <a:close/>
                </a:path>
              </a:pathLst>
            </a:custGeom>
            <a:solidFill>
              <a:srgbClr val="3195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635966" y="2533194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4" h="20955">
                  <a:moveTo>
                    <a:pt x="0" y="6814"/>
                  </a:moveTo>
                  <a:lnTo>
                    <a:pt x="0" y="13833"/>
                  </a:lnTo>
                  <a:lnTo>
                    <a:pt x="0" y="20648"/>
                  </a:lnTo>
                  <a:lnTo>
                    <a:pt x="6814" y="20648"/>
                  </a:lnTo>
                  <a:lnTo>
                    <a:pt x="13627" y="20648"/>
                  </a:lnTo>
                  <a:lnTo>
                    <a:pt x="20441" y="13833"/>
                  </a:lnTo>
                  <a:lnTo>
                    <a:pt x="20441" y="6814"/>
                  </a:lnTo>
                  <a:lnTo>
                    <a:pt x="20441" y="0"/>
                  </a:lnTo>
                  <a:lnTo>
                    <a:pt x="13627" y="0"/>
                  </a:lnTo>
                  <a:lnTo>
                    <a:pt x="6813" y="0"/>
                  </a:lnTo>
                  <a:lnTo>
                    <a:pt x="0" y="0"/>
                  </a:lnTo>
                  <a:lnTo>
                    <a:pt x="0" y="6814"/>
                  </a:lnTo>
                  <a:close/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863584" y="3096698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210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921699" y="1362025"/>
              <a:ext cx="1364615" cy="1734820"/>
            </a:xfrm>
            <a:custGeom>
              <a:avLst/>
              <a:gdLst/>
              <a:ahLst/>
              <a:cxnLst/>
              <a:rect l="l" t="t" r="r" b="b"/>
              <a:pathLst>
                <a:path w="1364615" h="1734820">
                  <a:moveTo>
                    <a:pt x="1364094" y="1734672"/>
                  </a:moveTo>
                  <a:lnTo>
                    <a:pt x="1364094" y="0"/>
                  </a:lnTo>
                </a:path>
                <a:path w="1364615" h="1734820">
                  <a:moveTo>
                    <a:pt x="1364094" y="0"/>
                  </a:moveTo>
                  <a:lnTo>
                    <a:pt x="0" y="0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863584" y="3458625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>
                  <a:moveTo>
                    <a:pt x="0" y="0"/>
                  </a:moveTo>
                  <a:lnTo>
                    <a:pt x="606392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099500" y="1362025"/>
              <a:ext cx="6370955" cy="2096770"/>
            </a:xfrm>
            <a:custGeom>
              <a:avLst/>
              <a:gdLst/>
              <a:ahLst/>
              <a:cxnLst/>
              <a:rect l="l" t="t" r="r" b="b"/>
              <a:pathLst>
                <a:path w="6370955" h="2096770">
                  <a:moveTo>
                    <a:pt x="6370476" y="2096599"/>
                  </a:moveTo>
                  <a:lnTo>
                    <a:pt x="6370476" y="184404"/>
                  </a:lnTo>
                </a:path>
                <a:path w="6370955" h="2096770">
                  <a:moveTo>
                    <a:pt x="6370476" y="184404"/>
                  </a:moveTo>
                  <a:lnTo>
                    <a:pt x="4822199" y="184404"/>
                  </a:lnTo>
                </a:path>
                <a:path w="6370955" h="2096770">
                  <a:moveTo>
                    <a:pt x="0" y="1550131"/>
                  </a:moveTo>
                  <a:lnTo>
                    <a:pt x="0" y="95609"/>
                  </a:lnTo>
                </a:path>
                <a:path w="6370955" h="2096770">
                  <a:moveTo>
                    <a:pt x="0" y="95609"/>
                  </a:moveTo>
                  <a:lnTo>
                    <a:pt x="2277988" y="95609"/>
                  </a:lnTo>
                </a:path>
                <a:path w="6370955" h="2096770">
                  <a:moveTo>
                    <a:pt x="4371998" y="184404"/>
                  </a:moveTo>
                  <a:lnTo>
                    <a:pt x="3273922" y="184404"/>
                  </a:lnTo>
                </a:path>
                <a:path w="6370955" h="2096770">
                  <a:moveTo>
                    <a:pt x="4371998" y="0"/>
                  </a:moveTo>
                  <a:lnTo>
                    <a:pt x="3273922" y="0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863584" y="3643030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210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285794" y="3643030"/>
              <a:ext cx="0" cy="1092835"/>
            </a:xfrm>
            <a:custGeom>
              <a:avLst/>
              <a:gdLst/>
              <a:ahLst/>
              <a:cxnLst/>
              <a:rect l="l" t="t" r="r" b="b"/>
              <a:pathLst>
                <a:path h="1092835">
                  <a:moveTo>
                    <a:pt x="0" y="0"/>
                  </a:moveTo>
                  <a:lnTo>
                    <a:pt x="0" y="1092588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285794" y="4732210"/>
              <a:ext cx="325120" cy="6985"/>
            </a:xfrm>
            <a:custGeom>
              <a:avLst/>
              <a:gdLst/>
              <a:ahLst/>
              <a:cxnLst/>
              <a:rect l="l" t="t" r="r" b="b"/>
              <a:pathLst>
                <a:path w="325120" h="6985">
                  <a:moveTo>
                    <a:pt x="0" y="6816"/>
                  </a:moveTo>
                  <a:lnTo>
                    <a:pt x="324549" y="6816"/>
                  </a:lnTo>
                  <a:lnTo>
                    <a:pt x="324549" y="0"/>
                  </a:lnTo>
                  <a:lnTo>
                    <a:pt x="0" y="0"/>
                  </a:lnTo>
                  <a:lnTo>
                    <a:pt x="0" y="6816"/>
                  </a:lnTo>
                  <a:close/>
                </a:path>
              </a:pathLst>
            </a:custGeom>
            <a:solidFill>
              <a:srgbClr val="3195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8863584" y="3827366"/>
              <a:ext cx="606425" cy="0"/>
            </a:xfrm>
            <a:custGeom>
              <a:avLst/>
              <a:gdLst/>
              <a:ahLst/>
              <a:cxnLst/>
              <a:rect l="l" t="t" r="r" b="b"/>
              <a:pathLst>
                <a:path w="606425">
                  <a:moveTo>
                    <a:pt x="0" y="0"/>
                  </a:moveTo>
                  <a:lnTo>
                    <a:pt x="606392" y="0"/>
                  </a:lnTo>
                </a:path>
              </a:pathLst>
            </a:custGeom>
            <a:ln w="6816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469976" y="3827366"/>
              <a:ext cx="0" cy="723900"/>
            </a:xfrm>
            <a:custGeom>
              <a:avLst/>
              <a:gdLst/>
              <a:ahLst/>
              <a:cxnLst/>
              <a:rect l="l" t="t" r="r" b="b"/>
              <a:pathLst>
                <a:path h="723900">
                  <a:moveTo>
                    <a:pt x="0" y="0"/>
                  </a:moveTo>
                  <a:lnTo>
                    <a:pt x="0" y="723880"/>
                  </a:lnTo>
                </a:path>
              </a:pathLst>
            </a:custGeom>
            <a:ln w="681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9469976" y="4547839"/>
              <a:ext cx="140970" cy="6985"/>
            </a:xfrm>
            <a:custGeom>
              <a:avLst/>
              <a:gdLst/>
              <a:ahLst/>
              <a:cxnLst/>
              <a:rect l="l" t="t" r="r" b="b"/>
              <a:pathLst>
                <a:path w="140970" h="6985">
                  <a:moveTo>
                    <a:pt x="0" y="6816"/>
                  </a:moveTo>
                  <a:lnTo>
                    <a:pt x="140367" y="6816"/>
                  </a:lnTo>
                  <a:lnTo>
                    <a:pt x="140367" y="0"/>
                  </a:lnTo>
                  <a:lnTo>
                    <a:pt x="0" y="0"/>
                  </a:lnTo>
                  <a:lnTo>
                    <a:pt x="0" y="6816"/>
                  </a:lnTo>
                  <a:close/>
                </a:path>
              </a:pathLst>
            </a:custGeom>
            <a:solidFill>
              <a:srgbClr val="31956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0472" y="2029967"/>
              <a:ext cx="548640" cy="39014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9105646" y="2025141"/>
              <a:ext cx="558165" cy="400050"/>
            </a:xfrm>
            <a:custGeom>
              <a:avLst/>
              <a:gdLst/>
              <a:ahLst/>
              <a:cxnLst/>
              <a:rect l="l" t="t" r="r" b="b"/>
              <a:pathLst>
                <a:path w="558165" h="400050">
                  <a:moveTo>
                    <a:pt x="0" y="399668"/>
                  </a:moveTo>
                  <a:lnTo>
                    <a:pt x="558165" y="399668"/>
                  </a:lnTo>
                  <a:lnTo>
                    <a:pt x="558165" y="0"/>
                  </a:lnTo>
                  <a:lnTo>
                    <a:pt x="0" y="0"/>
                  </a:lnTo>
                  <a:lnTo>
                    <a:pt x="0" y="399668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2535" y="3992880"/>
              <a:ext cx="604266" cy="131749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9111" y="4029455"/>
              <a:ext cx="478535" cy="119176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9654285" y="4024630"/>
              <a:ext cx="488315" cy="1201420"/>
            </a:xfrm>
            <a:custGeom>
              <a:avLst/>
              <a:gdLst/>
              <a:ahLst/>
              <a:cxnLst/>
              <a:rect l="l" t="t" r="r" b="b"/>
              <a:pathLst>
                <a:path w="488315" h="1201420">
                  <a:moveTo>
                    <a:pt x="0" y="1201293"/>
                  </a:moveTo>
                  <a:lnTo>
                    <a:pt x="488060" y="1201293"/>
                  </a:lnTo>
                  <a:lnTo>
                    <a:pt x="488060" y="0"/>
                  </a:lnTo>
                  <a:lnTo>
                    <a:pt x="0" y="0"/>
                  </a:lnTo>
                  <a:lnTo>
                    <a:pt x="0" y="120129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9739121" y="2039493"/>
            <a:ext cx="7264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速度传感器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757919" y="4943983"/>
            <a:ext cx="7264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刹车盘模型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069504" y="5077967"/>
            <a:ext cx="5480685" cy="646430"/>
          </a:xfrm>
          <a:prstGeom prst="rect">
            <a:avLst/>
          </a:prstGeom>
          <a:solidFill>
            <a:srgbClr val="000000">
              <a:alpha val="65097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1248410" marR="113665" indent="-1137285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集成</a:t>
            </a:r>
            <a:r>
              <a:rPr sz="1800" spc="-3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1800" spc="-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1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ROM,</a:t>
            </a:r>
            <a:r>
              <a:rPr sz="1800" spc="2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1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FMUs,</a:t>
            </a:r>
            <a:r>
              <a:rPr sz="1800" spc="2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VHDL-AMS,</a:t>
            </a:r>
            <a:r>
              <a:rPr sz="1800" spc="2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Modelica</a:t>
            </a:r>
            <a:r>
              <a:rPr sz="1800" spc="-1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等模型 在一个多学科联合仿真环境里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3072383" y="2471927"/>
            <a:ext cx="4780280" cy="2615565"/>
            <a:chOff x="3072383" y="2471927"/>
            <a:chExt cx="4780280" cy="2615565"/>
          </a:xfrm>
        </p:grpSpPr>
        <p:sp>
          <p:nvSpPr>
            <p:cNvPr id="131" name="object 131"/>
            <p:cNvSpPr/>
            <p:nvPr/>
          </p:nvSpPr>
          <p:spPr>
            <a:xfrm>
              <a:off x="5795645" y="4312665"/>
              <a:ext cx="2057400" cy="774700"/>
            </a:xfrm>
            <a:custGeom>
              <a:avLst/>
              <a:gdLst/>
              <a:ahLst/>
              <a:cxnLst/>
              <a:rect l="l" t="t" r="r" b="b"/>
              <a:pathLst>
                <a:path w="2057400" h="774700">
                  <a:moveTo>
                    <a:pt x="2056892" y="9398"/>
                  </a:moveTo>
                  <a:lnTo>
                    <a:pt x="1972183" y="0"/>
                  </a:lnTo>
                  <a:lnTo>
                    <a:pt x="1982101" y="26885"/>
                  </a:lnTo>
                  <a:lnTo>
                    <a:pt x="33553" y="745934"/>
                  </a:lnTo>
                  <a:lnTo>
                    <a:pt x="419544" y="196062"/>
                  </a:lnTo>
                  <a:lnTo>
                    <a:pt x="442976" y="212471"/>
                  </a:lnTo>
                  <a:lnTo>
                    <a:pt x="448602" y="174752"/>
                  </a:lnTo>
                  <a:lnTo>
                    <a:pt x="455549" y="128270"/>
                  </a:lnTo>
                  <a:lnTo>
                    <a:pt x="380619" y="168783"/>
                  </a:lnTo>
                  <a:lnTo>
                    <a:pt x="404025" y="185191"/>
                  </a:lnTo>
                  <a:lnTo>
                    <a:pt x="0" y="760730"/>
                  </a:lnTo>
                  <a:lnTo>
                    <a:pt x="8026" y="766394"/>
                  </a:lnTo>
                  <a:lnTo>
                    <a:pt x="11049" y="774573"/>
                  </a:lnTo>
                  <a:lnTo>
                    <a:pt x="1988680" y="44678"/>
                  </a:lnTo>
                  <a:lnTo>
                    <a:pt x="1998599" y="71501"/>
                  </a:lnTo>
                  <a:lnTo>
                    <a:pt x="2044611" y="22479"/>
                  </a:lnTo>
                  <a:lnTo>
                    <a:pt x="2056892" y="9398"/>
                  </a:lnTo>
                  <a:close/>
                </a:path>
              </a:pathLst>
            </a:custGeom>
            <a:solidFill>
              <a:srgbClr val="F8DD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863" y="2487155"/>
              <a:ext cx="717041" cy="4579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2383" y="2471927"/>
              <a:ext cx="771906" cy="54635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3823" y="2529839"/>
              <a:ext cx="597408" cy="338327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3163823" y="2529839"/>
            <a:ext cx="597535" cy="338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0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电路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879080" y="1432560"/>
            <a:ext cx="772160" cy="546735"/>
            <a:chOff x="7879080" y="1432560"/>
            <a:chExt cx="772160" cy="546735"/>
          </a:xfrm>
        </p:grpSpPr>
        <p:pic>
          <p:nvPicPr>
            <p:cNvPr id="137" name="object 1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9560" y="1447787"/>
              <a:ext cx="713994" cy="45797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9080" y="1432560"/>
              <a:ext cx="771905" cy="54635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0520" y="1490472"/>
              <a:ext cx="594359" cy="338327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7970519" y="1490472"/>
            <a:ext cx="594360" cy="3384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方程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9500616" y="3514344"/>
            <a:ext cx="1153160" cy="546735"/>
            <a:chOff x="9500616" y="3514344"/>
            <a:chExt cx="1153160" cy="546735"/>
          </a:xfrm>
        </p:grpSpPr>
        <p:pic>
          <p:nvPicPr>
            <p:cNvPr id="142" name="object 1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1096" y="3529571"/>
              <a:ext cx="1101090" cy="4579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0616" y="3514344"/>
              <a:ext cx="1152905" cy="54635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2056" y="3572256"/>
              <a:ext cx="981455" cy="338328"/>
            </a:xfrm>
            <a:prstGeom prst="rect">
              <a:avLst/>
            </a:prstGeom>
          </p:spPr>
        </p:pic>
      </p:grpSp>
      <p:sp>
        <p:nvSpPr>
          <p:cNvPr id="145" name="object 145"/>
          <p:cNvSpPr txBox="1"/>
          <p:nvPr/>
        </p:nvSpPr>
        <p:spPr>
          <a:xfrm>
            <a:off x="9592056" y="3572255"/>
            <a:ext cx="981710" cy="3384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6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1600" spc="-3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ROM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4651247" y="1432560"/>
            <a:ext cx="802640" cy="546735"/>
            <a:chOff x="4651247" y="1432560"/>
            <a:chExt cx="802640" cy="546735"/>
          </a:xfrm>
        </p:grpSpPr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1727" y="1447787"/>
              <a:ext cx="750570" cy="4579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51247" y="1432560"/>
              <a:ext cx="802386" cy="546353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2687" y="1490472"/>
              <a:ext cx="630936" cy="338327"/>
            </a:xfrm>
            <a:prstGeom prst="rect">
              <a:avLst/>
            </a:prstGeom>
          </p:spPr>
        </p:pic>
      </p:grpSp>
      <p:sp>
        <p:nvSpPr>
          <p:cNvPr id="150" name="object 150"/>
          <p:cNvSpPr txBox="1"/>
          <p:nvPr/>
        </p:nvSpPr>
        <p:spPr>
          <a:xfrm>
            <a:off x="4742688" y="1490472"/>
            <a:ext cx="631190" cy="3384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FMU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9485376" y="2700527"/>
            <a:ext cx="976630" cy="546735"/>
            <a:chOff x="9485376" y="2700527"/>
            <a:chExt cx="976630" cy="546735"/>
          </a:xfrm>
        </p:grpSpPr>
        <p:pic>
          <p:nvPicPr>
            <p:cNvPr id="152" name="object 1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15856" y="2715755"/>
              <a:ext cx="921257" cy="45797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85376" y="2700527"/>
              <a:ext cx="976122" cy="54635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76816" y="2758439"/>
              <a:ext cx="801624" cy="338327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9576816" y="2758439"/>
            <a:ext cx="802005" cy="338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00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状态机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1685544" y="1792223"/>
            <a:ext cx="8053070" cy="2344420"/>
            <a:chOff x="1685544" y="1792223"/>
            <a:chExt cx="8053070" cy="2344420"/>
          </a:xfrm>
        </p:grpSpPr>
        <p:pic>
          <p:nvPicPr>
            <p:cNvPr id="157" name="object 1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8279" y="1792223"/>
              <a:ext cx="640079" cy="89306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86072" y="2633471"/>
              <a:ext cx="697991" cy="150266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3391" y="2987039"/>
              <a:ext cx="1728977" cy="50063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30823" y="3014471"/>
              <a:ext cx="1621535" cy="39319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03391" y="3483876"/>
              <a:ext cx="1728977" cy="49757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30823" y="3511295"/>
              <a:ext cx="1621535" cy="39014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85544" y="2953511"/>
              <a:ext cx="2643378" cy="1162050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712977" y="2980944"/>
              <a:ext cx="2536190" cy="1054735"/>
            </a:xfrm>
            <a:custGeom>
              <a:avLst/>
              <a:gdLst/>
              <a:ahLst/>
              <a:cxnLst/>
              <a:rect l="l" t="t" r="r" b="b"/>
              <a:pathLst>
                <a:path w="2536190" h="1054735">
                  <a:moveTo>
                    <a:pt x="2535881" y="0"/>
                  </a:moveTo>
                  <a:lnTo>
                    <a:pt x="0" y="0"/>
                  </a:lnTo>
                  <a:lnTo>
                    <a:pt x="0" y="1054608"/>
                  </a:lnTo>
                  <a:lnTo>
                    <a:pt x="2535881" y="1054608"/>
                  </a:lnTo>
                  <a:lnTo>
                    <a:pt x="2535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3051868" y="3309825"/>
              <a:ext cx="624205" cy="508634"/>
            </a:xfrm>
            <a:custGeom>
              <a:avLst/>
              <a:gdLst/>
              <a:ahLst/>
              <a:cxnLst/>
              <a:rect l="l" t="t" r="r" b="b"/>
              <a:pathLst>
                <a:path w="624204" h="508635">
                  <a:moveTo>
                    <a:pt x="624094" y="0"/>
                  </a:moveTo>
                  <a:lnTo>
                    <a:pt x="0" y="0"/>
                  </a:lnTo>
                  <a:lnTo>
                    <a:pt x="0" y="508433"/>
                  </a:lnTo>
                  <a:lnTo>
                    <a:pt x="624094" y="508433"/>
                  </a:lnTo>
                  <a:lnTo>
                    <a:pt x="624094" y="0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3051868" y="3309825"/>
              <a:ext cx="624205" cy="508634"/>
            </a:xfrm>
            <a:custGeom>
              <a:avLst/>
              <a:gdLst/>
              <a:ahLst/>
              <a:cxnLst/>
              <a:rect l="l" t="t" r="r" b="b"/>
              <a:pathLst>
                <a:path w="624204" h="508635">
                  <a:moveTo>
                    <a:pt x="0" y="508433"/>
                  </a:moveTo>
                  <a:lnTo>
                    <a:pt x="624094" y="508433"/>
                  </a:lnTo>
                  <a:lnTo>
                    <a:pt x="624094" y="0"/>
                  </a:lnTo>
                  <a:lnTo>
                    <a:pt x="0" y="0"/>
                  </a:lnTo>
                  <a:lnTo>
                    <a:pt x="0" y="5084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/>
          <p:cNvSpPr txBox="1"/>
          <p:nvPr/>
        </p:nvSpPr>
        <p:spPr>
          <a:xfrm>
            <a:off x="2344589" y="3224898"/>
            <a:ext cx="320040" cy="10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5"/>
              </a:lnSpc>
            </a:pPr>
            <a:r>
              <a:rPr sz="300" dirty="0">
                <a:latin typeface="Arial" panose="020B0704020202020204"/>
                <a:cs typeface="Arial" panose="020B0704020202020204"/>
              </a:rPr>
              <a:t>Current</a:t>
            </a:r>
            <a:r>
              <a:rPr sz="3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300" spc="5" dirty="0">
                <a:latin typeface="Arial" panose="020B0704020202020204"/>
                <a:cs typeface="Arial" panose="020B0704020202020204"/>
              </a:rPr>
              <a:t>Controller</a:t>
            </a:r>
            <a:endParaRPr sz="3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300" spc="20" dirty="0">
                <a:latin typeface="Arial" panose="020B0704020202020204"/>
                <a:cs typeface="Arial" panose="020B0704020202020204"/>
              </a:rPr>
              <a:t>PWM</a:t>
            </a:r>
            <a:r>
              <a:rPr sz="300" dirty="0">
                <a:latin typeface="Arial" panose="020B0704020202020204"/>
                <a:cs typeface="Arial" panose="020B0704020202020204"/>
              </a:rPr>
              <a:t> </a:t>
            </a:r>
            <a:r>
              <a:rPr sz="300" spc="10" dirty="0">
                <a:latin typeface="Arial" panose="020B0704020202020204"/>
                <a:cs typeface="Arial" panose="020B0704020202020204"/>
              </a:rPr>
              <a:t>Control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1776318" y="3195474"/>
            <a:ext cx="2440940" cy="680720"/>
            <a:chOff x="1776318" y="3195474"/>
            <a:chExt cx="2440940" cy="680720"/>
          </a:xfrm>
        </p:grpSpPr>
        <p:sp>
          <p:nvSpPr>
            <p:cNvPr id="169" name="object 169"/>
            <p:cNvSpPr/>
            <p:nvPr/>
          </p:nvSpPr>
          <p:spPr>
            <a:xfrm>
              <a:off x="1777270" y="3196427"/>
              <a:ext cx="1076325" cy="678815"/>
            </a:xfrm>
            <a:custGeom>
              <a:avLst/>
              <a:gdLst/>
              <a:ahLst/>
              <a:cxnLst/>
              <a:rect l="l" t="t" r="r" b="b"/>
              <a:pathLst>
                <a:path w="1076325" h="678814">
                  <a:moveTo>
                    <a:pt x="1076041" y="0"/>
                  </a:moveTo>
                  <a:lnTo>
                    <a:pt x="0" y="0"/>
                  </a:lnTo>
                  <a:lnTo>
                    <a:pt x="0" y="678570"/>
                  </a:lnTo>
                  <a:lnTo>
                    <a:pt x="1076041" y="678571"/>
                  </a:lnTo>
                  <a:lnTo>
                    <a:pt x="1076041" y="0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777270" y="3196427"/>
              <a:ext cx="2439035" cy="678815"/>
            </a:xfrm>
            <a:custGeom>
              <a:avLst/>
              <a:gdLst/>
              <a:ahLst/>
              <a:cxnLst/>
              <a:rect l="l" t="t" r="r" b="b"/>
              <a:pathLst>
                <a:path w="2439035" h="678814">
                  <a:moveTo>
                    <a:pt x="0" y="678570"/>
                  </a:moveTo>
                  <a:lnTo>
                    <a:pt x="1076041" y="678571"/>
                  </a:lnTo>
                  <a:lnTo>
                    <a:pt x="1076041" y="0"/>
                  </a:lnTo>
                  <a:lnTo>
                    <a:pt x="0" y="0"/>
                  </a:lnTo>
                  <a:lnTo>
                    <a:pt x="0" y="678570"/>
                  </a:lnTo>
                  <a:close/>
                </a:path>
                <a:path w="2439035" h="678814">
                  <a:moveTo>
                    <a:pt x="2410225" y="57641"/>
                  </a:moveTo>
                  <a:lnTo>
                    <a:pt x="2438564" y="29291"/>
                  </a:lnTo>
                  <a:lnTo>
                    <a:pt x="2410225" y="941"/>
                  </a:lnTo>
                  <a:lnTo>
                    <a:pt x="2381867" y="29291"/>
                  </a:lnTo>
                  <a:lnTo>
                    <a:pt x="2410225" y="57641"/>
                  </a:lnTo>
                  <a:close/>
                </a:path>
                <a:path w="2439035" h="678814">
                  <a:moveTo>
                    <a:pt x="2410225" y="85991"/>
                  </a:moveTo>
                  <a:lnTo>
                    <a:pt x="2410225" y="57641"/>
                  </a:lnTo>
                </a:path>
                <a:path w="2439035" h="678814">
                  <a:moveTo>
                    <a:pt x="2407391" y="85048"/>
                  </a:moveTo>
                  <a:lnTo>
                    <a:pt x="2407391" y="86934"/>
                  </a:lnTo>
                  <a:lnTo>
                    <a:pt x="2409280" y="86934"/>
                  </a:lnTo>
                  <a:lnTo>
                    <a:pt x="2411169" y="86934"/>
                  </a:lnTo>
                  <a:lnTo>
                    <a:pt x="2411169" y="85048"/>
                  </a:lnTo>
                  <a:lnTo>
                    <a:pt x="2411169" y="83162"/>
                  </a:lnTo>
                  <a:lnTo>
                    <a:pt x="2409280" y="83162"/>
                  </a:lnTo>
                  <a:lnTo>
                    <a:pt x="2407391" y="83162"/>
                  </a:lnTo>
                  <a:lnTo>
                    <a:pt x="2407391" y="850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/>
          <p:cNvSpPr txBox="1"/>
          <p:nvPr/>
        </p:nvSpPr>
        <p:spPr>
          <a:xfrm>
            <a:off x="4173851" y="3253636"/>
            <a:ext cx="4445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VA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4130762" y="3565918"/>
            <a:ext cx="57150" cy="84455"/>
          </a:xfrm>
          <a:custGeom>
            <a:avLst/>
            <a:gdLst/>
            <a:ahLst/>
            <a:cxnLst/>
            <a:rect l="l" t="t" r="r" b="b"/>
            <a:pathLst>
              <a:path w="57150" h="84454">
                <a:moveTo>
                  <a:pt x="28376" y="56737"/>
                </a:moveTo>
                <a:lnTo>
                  <a:pt x="56734" y="28350"/>
                </a:lnTo>
                <a:lnTo>
                  <a:pt x="28376" y="0"/>
                </a:lnTo>
                <a:lnTo>
                  <a:pt x="0" y="28350"/>
                </a:lnTo>
                <a:lnTo>
                  <a:pt x="28376" y="56737"/>
                </a:lnTo>
                <a:close/>
              </a:path>
              <a:path w="57150" h="84454">
                <a:moveTo>
                  <a:pt x="28376" y="83201"/>
                </a:moveTo>
                <a:lnTo>
                  <a:pt x="28376" y="56737"/>
                </a:lnTo>
              </a:path>
              <a:path w="57150" h="84454">
                <a:moveTo>
                  <a:pt x="25504" y="82258"/>
                </a:moveTo>
                <a:lnTo>
                  <a:pt x="25504" y="84144"/>
                </a:lnTo>
                <a:lnTo>
                  <a:pt x="27431" y="84144"/>
                </a:lnTo>
                <a:lnTo>
                  <a:pt x="29321" y="84144"/>
                </a:lnTo>
                <a:lnTo>
                  <a:pt x="29321" y="82258"/>
                </a:lnTo>
                <a:lnTo>
                  <a:pt x="29321" y="80372"/>
                </a:lnTo>
                <a:lnTo>
                  <a:pt x="27431" y="80372"/>
                </a:lnTo>
                <a:lnTo>
                  <a:pt x="25504" y="80372"/>
                </a:lnTo>
                <a:lnTo>
                  <a:pt x="25504" y="822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 txBox="1"/>
          <p:nvPr/>
        </p:nvSpPr>
        <p:spPr>
          <a:xfrm>
            <a:off x="4145493" y="3620338"/>
            <a:ext cx="4445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VB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3136989" y="3111346"/>
            <a:ext cx="938530" cy="173355"/>
            <a:chOff x="3136989" y="3111346"/>
            <a:chExt cx="938530" cy="173355"/>
          </a:xfrm>
        </p:grpSpPr>
        <p:sp>
          <p:nvSpPr>
            <p:cNvPr id="175" name="object 175"/>
            <p:cNvSpPr/>
            <p:nvPr/>
          </p:nvSpPr>
          <p:spPr>
            <a:xfrm>
              <a:off x="3137942" y="31122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338" y="56681"/>
                  </a:moveTo>
                  <a:lnTo>
                    <a:pt x="56734" y="28331"/>
                  </a:lnTo>
                  <a:lnTo>
                    <a:pt x="28338" y="0"/>
                  </a:lnTo>
                  <a:lnTo>
                    <a:pt x="0" y="28331"/>
                  </a:lnTo>
                  <a:lnTo>
                    <a:pt x="28338" y="56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3153056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28357" y="0"/>
                  </a:moveTo>
                  <a:lnTo>
                    <a:pt x="0" y="0"/>
                  </a:lnTo>
                  <a:lnTo>
                    <a:pt x="13224" y="15089"/>
                  </a:lnTo>
                  <a:lnTo>
                    <a:pt x="283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3153056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13224" y="15089"/>
                  </a:moveTo>
                  <a:lnTo>
                    <a:pt x="28357" y="0"/>
                  </a:lnTo>
                  <a:lnTo>
                    <a:pt x="0" y="0"/>
                  </a:lnTo>
                  <a:lnTo>
                    <a:pt x="13224" y="1508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3163447" y="3168980"/>
              <a:ext cx="910590" cy="85090"/>
            </a:xfrm>
            <a:custGeom>
              <a:avLst/>
              <a:gdLst/>
              <a:ahLst/>
              <a:cxnLst/>
              <a:rect l="l" t="t" r="r" b="b"/>
              <a:pathLst>
                <a:path w="910589" h="85089">
                  <a:moveTo>
                    <a:pt x="2833" y="28387"/>
                  </a:moveTo>
                  <a:lnTo>
                    <a:pt x="2833" y="0"/>
                  </a:lnTo>
                </a:path>
                <a:path w="910589" h="85089">
                  <a:moveTo>
                    <a:pt x="0" y="27444"/>
                  </a:moveTo>
                  <a:lnTo>
                    <a:pt x="0" y="29330"/>
                  </a:lnTo>
                  <a:lnTo>
                    <a:pt x="1889" y="29330"/>
                  </a:lnTo>
                  <a:lnTo>
                    <a:pt x="3778" y="29330"/>
                  </a:lnTo>
                  <a:lnTo>
                    <a:pt x="3778" y="27444"/>
                  </a:lnTo>
                  <a:lnTo>
                    <a:pt x="3778" y="25558"/>
                  </a:lnTo>
                  <a:lnTo>
                    <a:pt x="1889" y="25558"/>
                  </a:lnTo>
                  <a:lnTo>
                    <a:pt x="0" y="25558"/>
                  </a:lnTo>
                  <a:lnTo>
                    <a:pt x="0" y="27444"/>
                  </a:lnTo>
                  <a:close/>
                </a:path>
                <a:path w="910589" h="85089">
                  <a:moveTo>
                    <a:pt x="882222" y="85087"/>
                  </a:moveTo>
                  <a:lnTo>
                    <a:pt x="910580" y="56737"/>
                  </a:lnTo>
                  <a:lnTo>
                    <a:pt x="882222" y="28387"/>
                  </a:lnTo>
                  <a:lnTo>
                    <a:pt x="853827" y="56737"/>
                  </a:lnTo>
                  <a:lnTo>
                    <a:pt x="882222" y="850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4032407" y="3197368"/>
              <a:ext cx="28575" cy="13335"/>
            </a:xfrm>
            <a:custGeom>
              <a:avLst/>
              <a:gdLst/>
              <a:ahLst/>
              <a:cxnLst/>
              <a:rect l="l" t="t" r="r" b="b"/>
              <a:pathLst>
                <a:path w="28575" h="13335">
                  <a:moveTo>
                    <a:pt x="13262" y="0"/>
                  </a:moveTo>
                  <a:lnTo>
                    <a:pt x="0" y="13222"/>
                  </a:lnTo>
                  <a:lnTo>
                    <a:pt x="28376" y="13222"/>
                  </a:lnTo>
                  <a:lnTo>
                    <a:pt x="1326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4032407" y="3197368"/>
              <a:ext cx="28575" cy="13335"/>
            </a:xfrm>
            <a:custGeom>
              <a:avLst/>
              <a:gdLst/>
              <a:ahLst/>
              <a:cxnLst/>
              <a:rect l="l" t="t" r="r" b="b"/>
              <a:pathLst>
                <a:path w="28575" h="13335">
                  <a:moveTo>
                    <a:pt x="13262" y="0"/>
                  </a:moveTo>
                  <a:lnTo>
                    <a:pt x="28376" y="13222"/>
                  </a:lnTo>
                  <a:lnTo>
                    <a:pt x="0" y="13222"/>
                  </a:lnTo>
                  <a:lnTo>
                    <a:pt x="13262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4042836" y="3254068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5">
                  <a:moveTo>
                    <a:pt x="2833" y="28350"/>
                  </a:moveTo>
                  <a:lnTo>
                    <a:pt x="2833" y="0"/>
                  </a:lnTo>
                </a:path>
                <a:path w="3810" h="29845">
                  <a:moveTo>
                    <a:pt x="0" y="27406"/>
                  </a:moveTo>
                  <a:lnTo>
                    <a:pt x="0" y="29293"/>
                  </a:lnTo>
                  <a:lnTo>
                    <a:pt x="1889" y="29293"/>
                  </a:lnTo>
                  <a:lnTo>
                    <a:pt x="3778" y="29293"/>
                  </a:lnTo>
                  <a:lnTo>
                    <a:pt x="3778" y="29293"/>
                  </a:lnTo>
                  <a:lnTo>
                    <a:pt x="0" y="25520"/>
                  </a:lnTo>
                  <a:lnTo>
                    <a:pt x="0" y="274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2" name="object 182"/>
          <p:cNvSpPr txBox="1"/>
          <p:nvPr/>
        </p:nvSpPr>
        <p:spPr>
          <a:xfrm>
            <a:off x="4032025" y="3253636"/>
            <a:ext cx="4572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I</a:t>
            </a:r>
            <a:r>
              <a:rPr sz="100" dirty="0">
                <a:latin typeface="Arial" panose="020B0704020202020204"/>
                <a:cs typeface="Arial" panose="020B0704020202020204"/>
              </a:rPr>
              <a:t>_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d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2967739" y="3310768"/>
            <a:ext cx="57150" cy="86360"/>
          </a:xfrm>
          <a:custGeom>
            <a:avLst/>
            <a:gdLst/>
            <a:ahLst/>
            <a:cxnLst/>
            <a:rect l="l" t="t" r="r" b="b"/>
            <a:pathLst>
              <a:path w="57150" h="86360">
                <a:moveTo>
                  <a:pt x="28338" y="56681"/>
                </a:moveTo>
                <a:lnTo>
                  <a:pt x="56734" y="28331"/>
                </a:lnTo>
                <a:lnTo>
                  <a:pt x="28338" y="0"/>
                </a:lnTo>
                <a:lnTo>
                  <a:pt x="0" y="28331"/>
                </a:lnTo>
                <a:lnTo>
                  <a:pt x="28338" y="56681"/>
                </a:lnTo>
                <a:close/>
              </a:path>
              <a:path w="57150" h="86360">
                <a:moveTo>
                  <a:pt x="28338" y="85087"/>
                </a:moveTo>
                <a:lnTo>
                  <a:pt x="28338" y="56681"/>
                </a:lnTo>
              </a:path>
              <a:path w="57150" h="86360">
                <a:moveTo>
                  <a:pt x="25504" y="84144"/>
                </a:moveTo>
                <a:lnTo>
                  <a:pt x="25504" y="86030"/>
                </a:lnTo>
                <a:lnTo>
                  <a:pt x="27394" y="86030"/>
                </a:lnTo>
                <a:lnTo>
                  <a:pt x="29283" y="86030"/>
                </a:lnTo>
                <a:lnTo>
                  <a:pt x="29283" y="84144"/>
                </a:lnTo>
                <a:lnTo>
                  <a:pt x="29283" y="82201"/>
                </a:lnTo>
                <a:lnTo>
                  <a:pt x="27394" y="82201"/>
                </a:lnTo>
                <a:lnTo>
                  <a:pt x="25504" y="82201"/>
                </a:lnTo>
                <a:lnTo>
                  <a:pt x="25504" y="8414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 txBox="1"/>
          <p:nvPr/>
        </p:nvSpPr>
        <p:spPr>
          <a:xfrm>
            <a:off x="2982434" y="3367074"/>
            <a:ext cx="4445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VP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2967739" y="3537587"/>
            <a:ext cx="57150" cy="86360"/>
          </a:xfrm>
          <a:custGeom>
            <a:avLst/>
            <a:gdLst/>
            <a:ahLst/>
            <a:cxnLst/>
            <a:rect l="l" t="t" r="r" b="b"/>
            <a:pathLst>
              <a:path w="57150" h="86360">
                <a:moveTo>
                  <a:pt x="28338" y="56681"/>
                </a:moveTo>
                <a:lnTo>
                  <a:pt x="56734" y="28331"/>
                </a:lnTo>
                <a:lnTo>
                  <a:pt x="28338" y="0"/>
                </a:lnTo>
                <a:lnTo>
                  <a:pt x="0" y="28331"/>
                </a:lnTo>
                <a:lnTo>
                  <a:pt x="28338" y="56681"/>
                </a:lnTo>
                <a:close/>
              </a:path>
              <a:path w="57150" h="86360">
                <a:moveTo>
                  <a:pt x="28338" y="85068"/>
                </a:moveTo>
                <a:lnTo>
                  <a:pt x="28338" y="56681"/>
                </a:lnTo>
              </a:path>
              <a:path w="57150" h="86360">
                <a:moveTo>
                  <a:pt x="25504" y="84125"/>
                </a:moveTo>
                <a:lnTo>
                  <a:pt x="25504" y="86012"/>
                </a:lnTo>
                <a:lnTo>
                  <a:pt x="27394" y="86012"/>
                </a:lnTo>
                <a:lnTo>
                  <a:pt x="29283" y="86012"/>
                </a:lnTo>
                <a:lnTo>
                  <a:pt x="29283" y="84125"/>
                </a:lnTo>
                <a:lnTo>
                  <a:pt x="29283" y="82201"/>
                </a:lnTo>
                <a:lnTo>
                  <a:pt x="27394" y="82201"/>
                </a:lnTo>
                <a:lnTo>
                  <a:pt x="25504" y="82201"/>
                </a:lnTo>
                <a:lnTo>
                  <a:pt x="25504" y="841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 txBox="1"/>
          <p:nvPr/>
        </p:nvSpPr>
        <p:spPr>
          <a:xfrm>
            <a:off x="2982434" y="3593874"/>
            <a:ext cx="4572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VN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3250420" y="3111346"/>
            <a:ext cx="172720" cy="88265"/>
            <a:chOff x="3250420" y="3111346"/>
            <a:chExt cx="172720" cy="88265"/>
          </a:xfrm>
        </p:grpSpPr>
        <p:sp>
          <p:nvSpPr>
            <p:cNvPr id="188" name="object 188"/>
            <p:cNvSpPr/>
            <p:nvPr/>
          </p:nvSpPr>
          <p:spPr>
            <a:xfrm>
              <a:off x="3251372" y="31122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395" y="56681"/>
                  </a:moveTo>
                  <a:lnTo>
                    <a:pt x="56734" y="28331"/>
                  </a:lnTo>
                  <a:lnTo>
                    <a:pt x="28395" y="0"/>
                  </a:lnTo>
                  <a:lnTo>
                    <a:pt x="0" y="28331"/>
                  </a:lnTo>
                  <a:lnTo>
                    <a:pt x="28395" y="56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3266524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28357" y="0"/>
                  </a:moveTo>
                  <a:lnTo>
                    <a:pt x="0" y="0"/>
                  </a:lnTo>
                  <a:lnTo>
                    <a:pt x="13243" y="15089"/>
                  </a:lnTo>
                  <a:lnTo>
                    <a:pt x="283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3266524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13243" y="15089"/>
                  </a:moveTo>
                  <a:lnTo>
                    <a:pt x="28357" y="0"/>
                  </a:lnTo>
                  <a:lnTo>
                    <a:pt x="0" y="0"/>
                  </a:lnTo>
                  <a:lnTo>
                    <a:pt x="13243" y="1508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3276934" y="3112299"/>
              <a:ext cx="144780" cy="86360"/>
            </a:xfrm>
            <a:custGeom>
              <a:avLst/>
              <a:gdLst/>
              <a:ahLst/>
              <a:cxnLst/>
              <a:rect l="l" t="t" r="r" b="b"/>
              <a:pathLst>
                <a:path w="144779" h="86360">
                  <a:moveTo>
                    <a:pt x="2833" y="85068"/>
                  </a:moveTo>
                  <a:lnTo>
                    <a:pt x="2833" y="56681"/>
                  </a:lnTo>
                </a:path>
                <a:path w="144779" h="86360">
                  <a:moveTo>
                    <a:pt x="0" y="84125"/>
                  </a:moveTo>
                  <a:lnTo>
                    <a:pt x="0" y="86012"/>
                  </a:lnTo>
                  <a:lnTo>
                    <a:pt x="1889" y="86012"/>
                  </a:lnTo>
                  <a:lnTo>
                    <a:pt x="3778" y="86012"/>
                  </a:lnTo>
                  <a:lnTo>
                    <a:pt x="3778" y="84125"/>
                  </a:lnTo>
                  <a:lnTo>
                    <a:pt x="3778" y="82239"/>
                  </a:lnTo>
                  <a:lnTo>
                    <a:pt x="1889" y="82239"/>
                  </a:lnTo>
                  <a:lnTo>
                    <a:pt x="0" y="82239"/>
                  </a:lnTo>
                  <a:lnTo>
                    <a:pt x="0" y="84125"/>
                  </a:lnTo>
                  <a:close/>
                </a:path>
                <a:path w="144779" h="86360">
                  <a:moveTo>
                    <a:pt x="116302" y="56681"/>
                  </a:moveTo>
                  <a:lnTo>
                    <a:pt x="144640" y="28331"/>
                  </a:lnTo>
                  <a:lnTo>
                    <a:pt x="116302" y="0"/>
                  </a:lnTo>
                  <a:lnTo>
                    <a:pt x="87906" y="28331"/>
                  </a:lnTo>
                  <a:lnTo>
                    <a:pt x="116302" y="56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3380011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28338" y="0"/>
                  </a:moveTo>
                  <a:lnTo>
                    <a:pt x="0" y="0"/>
                  </a:lnTo>
                  <a:lnTo>
                    <a:pt x="13224" y="15089"/>
                  </a:lnTo>
                  <a:lnTo>
                    <a:pt x="283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3380011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13224" y="15089"/>
                  </a:moveTo>
                  <a:lnTo>
                    <a:pt x="28338" y="0"/>
                  </a:lnTo>
                  <a:lnTo>
                    <a:pt x="0" y="0"/>
                  </a:lnTo>
                  <a:lnTo>
                    <a:pt x="13224" y="1508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3390402" y="3168980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4">
                  <a:moveTo>
                    <a:pt x="2833" y="28387"/>
                  </a:moveTo>
                  <a:lnTo>
                    <a:pt x="2833" y="0"/>
                  </a:lnTo>
                </a:path>
                <a:path w="3810" h="29844">
                  <a:moveTo>
                    <a:pt x="0" y="27444"/>
                  </a:moveTo>
                  <a:lnTo>
                    <a:pt x="0" y="29330"/>
                  </a:lnTo>
                  <a:lnTo>
                    <a:pt x="1889" y="29330"/>
                  </a:lnTo>
                  <a:lnTo>
                    <a:pt x="3778" y="29330"/>
                  </a:lnTo>
                  <a:lnTo>
                    <a:pt x="3778" y="29330"/>
                  </a:lnTo>
                  <a:lnTo>
                    <a:pt x="0" y="25558"/>
                  </a:lnTo>
                  <a:lnTo>
                    <a:pt x="0" y="2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5" name="object 195"/>
          <p:cNvSpPr txBox="1"/>
          <p:nvPr/>
        </p:nvSpPr>
        <p:spPr>
          <a:xfrm>
            <a:off x="3152636" y="3168586"/>
            <a:ext cx="26352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Lout I_set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 D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3477357" y="3111346"/>
            <a:ext cx="59055" cy="88265"/>
            <a:chOff x="3477357" y="3111346"/>
            <a:chExt cx="59055" cy="88265"/>
          </a:xfrm>
        </p:grpSpPr>
        <p:sp>
          <p:nvSpPr>
            <p:cNvPr id="197" name="object 197"/>
            <p:cNvSpPr/>
            <p:nvPr/>
          </p:nvSpPr>
          <p:spPr>
            <a:xfrm>
              <a:off x="3478309" y="31122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395" y="56681"/>
                  </a:moveTo>
                  <a:lnTo>
                    <a:pt x="56734" y="28331"/>
                  </a:lnTo>
                  <a:lnTo>
                    <a:pt x="28395" y="0"/>
                  </a:lnTo>
                  <a:lnTo>
                    <a:pt x="0" y="28331"/>
                  </a:lnTo>
                  <a:lnTo>
                    <a:pt x="28395" y="566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3493480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28338" y="0"/>
                  </a:moveTo>
                  <a:lnTo>
                    <a:pt x="0" y="0"/>
                  </a:lnTo>
                  <a:lnTo>
                    <a:pt x="13224" y="15089"/>
                  </a:lnTo>
                  <a:lnTo>
                    <a:pt x="283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3493480" y="3153890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39">
                  <a:moveTo>
                    <a:pt x="13224" y="15089"/>
                  </a:moveTo>
                  <a:lnTo>
                    <a:pt x="28338" y="0"/>
                  </a:lnTo>
                  <a:lnTo>
                    <a:pt x="0" y="0"/>
                  </a:lnTo>
                  <a:lnTo>
                    <a:pt x="13224" y="1508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3503871" y="3168980"/>
              <a:ext cx="3810" cy="29845"/>
            </a:xfrm>
            <a:custGeom>
              <a:avLst/>
              <a:gdLst/>
              <a:ahLst/>
              <a:cxnLst/>
              <a:rect l="l" t="t" r="r" b="b"/>
              <a:pathLst>
                <a:path w="3810" h="29844">
                  <a:moveTo>
                    <a:pt x="2833" y="28387"/>
                  </a:moveTo>
                  <a:lnTo>
                    <a:pt x="2833" y="0"/>
                  </a:lnTo>
                </a:path>
                <a:path w="3810" h="29844">
                  <a:moveTo>
                    <a:pt x="0" y="27444"/>
                  </a:moveTo>
                  <a:lnTo>
                    <a:pt x="0" y="29330"/>
                  </a:lnTo>
                  <a:lnTo>
                    <a:pt x="1889" y="29330"/>
                  </a:lnTo>
                  <a:lnTo>
                    <a:pt x="3778" y="29330"/>
                  </a:lnTo>
                  <a:lnTo>
                    <a:pt x="3778" y="29330"/>
                  </a:lnTo>
                  <a:lnTo>
                    <a:pt x="0" y="25558"/>
                  </a:lnTo>
                  <a:lnTo>
                    <a:pt x="0" y="274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/>
          <p:cNvSpPr txBox="1"/>
          <p:nvPr/>
        </p:nvSpPr>
        <p:spPr>
          <a:xfrm>
            <a:off x="3493060" y="3168586"/>
            <a:ext cx="4572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EN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3162494" y="3448755"/>
            <a:ext cx="119380" cy="84455"/>
            <a:chOff x="3162494" y="3448755"/>
            <a:chExt cx="119380" cy="84455"/>
          </a:xfrm>
        </p:grpSpPr>
        <p:sp>
          <p:nvSpPr>
            <p:cNvPr id="203" name="object 203"/>
            <p:cNvSpPr/>
            <p:nvPr/>
          </p:nvSpPr>
          <p:spPr>
            <a:xfrm>
              <a:off x="3171948" y="3452537"/>
              <a:ext cx="102235" cy="79375"/>
            </a:xfrm>
            <a:custGeom>
              <a:avLst/>
              <a:gdLst/>
              <a:ahLst/>
              <a:cxnLst/>
              <a:rect l="l" t="t" r="r" b="b"/>
              <a:pathLst>
                <a:path w="102235" h="79375">
                  <a:moveTo>
                    <a:pt x="24616" y="56700"/>
                  </a:moveTo>
                  <a:lnTo>
                    <a:pt x="79424" y="56700"/>
                  </a:lnTo>
                </a:path>
                <a:path w="102235" h="79375">
                  <a:moveTo>
                    <a:pt x="96465" y="0"/>
                  </a:moveTo>
                  <a:lnTo>
                    <a:pt x="69977" y="49155"/>
                  </a:lnTo>
                </a:path>
                <a:path w="102235" h="79375">
                  <a:moveTo>
                    <a:pt x="9465" y="0"/>
                  </a:moveTo>
                  <a:lnTo>
                    <a:pt x="34063" y="49155"/>
                  </a:lnTo>
                </a:path>
                <a:path w="102235" h="79375">
                  <a:moveTo>
                    <a:pt x="79424" y="79372"/>
                  </a:moveTo>
                  <a:lnTo>
                    <a:pt x="79424" y="56700"/>
                  </a:lnTo>
                </a:path>
                <a:path w="102235" h="79375">
                  <a:moveTo>
                    <a:pt x="0" y="0"/>
                  </a:moveTo>
                  <a:lnTo>
                    <a:pt x="9465" y="0"/>
                  </a:lnTo>
                </a:path>
                <a:path w="102235" h="79375">
                  <a:moveTo>
                    <a:pt x="96465" y="0"/>
                  </a:moveTo>
                  <a:lnTo>
                    <a:pt x="102151" y="0"/>
                  </a:lnTo>
                </a:path>
                <a:path w="102235" h="79375">
                  <a:moveTo>
                    <a:pt x="88908" y="13203"/>
                  </a:moveTo>
                  <a:lnTo>
                    <a:pt x="98354" y="20805"/>
                  </a:lnTo>
                </a:path>
                <a:path w="102235" h="79375">
                  <a:moveTo>
                    <a:pt x="24616" y="49155"/>
                  </a:moveTo>
                  <a:lnTo>
                    <a:pt x="79424" y="49155"/>
                  </a:lnTo>
                </a:path>
                <a:path w="102235" h="79375">
                  <a:moveTo>
                    <a:pt x="98354" y="45382"/>
                  </a:moveTo>
                  <a:lnTo>
                    <a:pt x="98354" y="2080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3243815" y="3471456"/>
              <a:ext cx="13335" cy="19050"/>
            </a:xfrm>
            <a:custGeom>
              <a:avLst/>
              <a:gdLst/>
              <a:ahLst/>
              <a:cxnLst/>
              <a:rect l="l" t="t" r="r" b="b"/>
              <a:pathLst>
                <a:path w="13335" h="19050">
                  <a:moveTo>
                    <a:pt x="13262" y="0"/>
                  </a:moveTo>
                  <a:lnTo>
                    <a:pt x="0" y="11317"/>
                  </a:lnTo>
                  <a:lnTo>
                    <a:pt x="11373" y="18862"/>
                  </a:lnTo>
                  <a:lnTo>
                    <a:pt x="13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3163447" y="3449708"/>
              <a:ext cx="117475" cy="40640"/>
            </a:xfrm>
            <a:custGeom>
              <a:avLst/>
              <a:gdLst/>
              <a:ahLst/>
              <a:cxnLst/>
              <a:rect l="l" t="t" r="r" b="b"/>
              <a:pathLst>
                <a:path w="117475" h="40639">
                  <a:moveTo>
                    <a:pt x="80368" y="33065"/>
                  </a:moveTo>
                  <a:lnTo>
                    <a:pt x="91741" y="40610"/>
                  </a:lnTo>
                  <a:lnTo>
                    <a:pt x="93631" y="21748"/>
                  </a:lnTo>
                  <a:lnTo>
                    <a:pt x="80368" y="33065"/>
                  </a:lnTo>
                  <a:close/>
                </a:path>
                <a:path w="117475" h="40639">
                  <a:moveTo>
                    <a:pt x="2833" y="2829"/>
                  </a:moveTo>
                  <a:lnTo>
                    <a:pt x="8501" y="2829"/>
                  </a:lnTo>
                </a:path>
                <a:path w="117475" h="40639">
                  <a:moveTo>
                    <a:pt x="0" y="1886"/>
                  </a:moveTo>
                  <a:lnTo>
                    <a:pt x="0" y="3772"/>
                  </a:lnTo>
                  <a:lnTo>
                    <a:pt x="1889" y="3772"/>
                  </a:lnTo>
                  <a:lnTo>
                    <a:pt x="3778" y="3772"/>
                  </a:lnTo>
                  <a:lnTo>
                    <a:pt x="3778" y="1886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  <a:path w="117475" h="40639">
                  <a:moveTo>
                    <a:pt x="116321" y="2829"/>
                  </a:moveTo>
                  <a:lnTo>
                    <a:pt x="110653" y="2829"/>
                  </a:lnTo>
                </a:path>
                <a:path w="117475" h="40639">
                  <a:moveTo>
                    <a:pt x="113487" y="1886"/>
                  </a:moveTo>
                  <a:lnTo>
                    <a:pt x="113487" y="3772"/>
                  </a:lnTo>
                  <a:lnTo>
                    <a:pt x="115376" y="3772"/>
                  </a:lnTo>
                  <a:lnTo>
                    <a:pt x="117265" y="3772"/>
                  </a:lnTo>
                  <a:lnTo>
                    <a:pt x="117265" y="1886"/>
                  </a:lnTo>
                  <a:lnTo>
                    <a:pt x="117265" y="0"/>
                  </a:lnTo>
                  <a:lnTo>
                    <a:pt x="115376" y="0"/>
                  </a:lnTo>
                  <a:lnTo>
                    <a:pt x="113487" y="0"/>
                  </a:lnTo>
                  <a:lnTo>
                    <a:pt x="113487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6" name="object 206"/>
          <p:cNvSpPr txBox="1"/>
          <p:nvPr/>
        </p:nvSpPr>
        <p:spPr>
          <a:xfrm>
            <a:off x="3095902" y="3321695"/>
            <a:ext cx="354330" cy="115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00" spc="10" dirty="0">
                <a:latin typeface="Arial" panose="020B0704020202020204"/>
                <a:cs typeface="Arial" panose="020B0704020202020204"/>
              </a:rPr>
              <a:t>Power</a:t>
            </a:r>
            <a:r>
              <a:rPr sz="3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300" spc="5" dirty="0">
                <a:latin typeface="Arial" panose="020B0704020202020204"/>
                <a:cs typeface="Arial" panose="020B0704020202020204"/>
              </a:rPr>
              <a:t>Electronics</a:t>
            </a:r>
            <a:endParaRPr sz="300">
              <a:latin typeface="Arial" panose="020B0704020202020204"/>
              <a:cs typeface="Arial" panose="020B0704020202020204"/>
            </a:endParaRPr>
          </a:p>
          <a:p>
            <a:pPr marR="51435" algn="ctr">
              <a:lnSpc>
                <a:spcPct val="100000"/>
              </a:lnSpc>
              <a:spcBef>
                <a:spcPts val="200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IGBT1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3393236" y="3534758"/>
            <a:ext cx="57150" cy="115570"/>
          </a:xfrm>
          <a:custGeom>
            <a:avLst/>
            <a:gdLst/>
            <a:ahLst/>
            <a:cxnLst/>
            <a:rect l="l" t="t" r="r" b="b"/>
            <a:pathLst>
              <a:path w="57150" h="115570">
                <a:moveTo>
                  <a:pt x="28338" y="31160"/>
                </a:moveTo>
                <a:lnTo>
                  <a:pt x="0" y="87898"/>
                </a:lnTo>
              </a:path>
              <a:path w="57150" h="115570">
                <a:moveTo>
                  <a:pt x="56734" y="87898"/>
                </a:moveTo>
                <a:lnTo>
                  <a:pt x="28338" y="31160"/>
                </a:lnTo>
              </a:path>
              <a:path w="57150" h="115570">
                <a:moveTo>
                  <a:pt x="28338" y="8488"/>
                </a:moveTo>
                <a:lnTo>
                  <a:pt x="28338" y="108665"/>
                </a:lnTo>
              </a:path>
              <a:path w="57150" h="115570">
                <a:moveTo>
                  <a:pt x="0" y="87898"/>
                </a:moveTo>
                <a:lnTo>
                  <a:pt x="56734" y="87898"/>
                </a:lnTo>
              </a:path>
              <a:path w="57150" h="115570">
                <a:moveTo>
                  <a:pt x="0" y="31160"/>
                </a:moveTo>
                <a:lnTo>
                  <a:pt x="56734" y="31160"/>
                </a:lnTo>
              </a:path>
              <a:path w="57150" h="115570">
                <a:moveTo>
                  <a:pt x="28338" y="114362"/>
                </a:moveTo>
                <a:lnTo>
                  <a:pt x="28338" y="108665"/>
                </a:lnTo>
              </a:path>
              <a:path w="57150" h="115570">
                <a:moveTo>
                  <a:pt x="25504" y="113418"/>
                </a:moveTo>
                <a:lnTo>
                  <a:pt x="25504" y="115305"/>
                </a:lnTo>
                <a:lnTo>
                  <a:pt x="27394" y="115305"/>
                </a:lnTo>
                <a:lnTo>
                  <a:pt x="29283" y="115305"/>
                </a:lnTo>
                <a:lnTo>
                  <a:pt x="29283" y="115305"/>
                </a:lnTo>
                <a:lnTo>
                  <a:pt x="25504" y="111532"/>
                </a:lnTo>
                <a:lnTo>
                  <a:pt x="25504" y="113418"/>
                </a:lnTo>
                <a:close/>
              </a:path>
              <a:path w="57150" h="115570">
                <a:moveTo>
                  <a:pt x="28338" y="2829"/>
                </a:moveTo>
                <a:lnTo>
                  <a:pt x="28338" y="8488"/>
                </a:lnTo>
              </a:path>
              <a:path w="57150" h="115570">
                <a:moveTo>
                  <a:pt x="25504" y="1886"/>
                </a:moveTo>
                <a:lnTo>
                  <a:pt x="25504" y="3772"/>
                </a:lnTo>
                <a:lnTo>
                  <a:pt x="27394" y="3772"/>
                </a:lnTo>
                <a:lnTo>
                  <a:pt x="29283" y="3772"/>
                </a:lnTo>
                <a:lnTo>
                  <a:pt x="29283" y="1886"/>
                </a:lnTo>
                <a:lnTo>
                  <a:pt x="29283" y="0"/>
                </a:lnTo>
                <a:lnTo>
                  <a:pt x="27394" y="0"/>
                </a:lnTo>
                <a:lnTo>
                  <a:pt x="25504" y="0"/>
                </a:lnTo>
                <a:lnTo>
                  <a:pt x="25504" y="188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 txBox="1"/>
          <p:nvPr/>
        </p:nvSpPr>
        <p:spPr>
          <a:xfrm>
            <a:off x="3392816" y="3478569"/>
            <a:ext cx="4572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10" dirty="0">
                <a:latin typeface="Arial" panose="020B0704020202020204"/>
                <a:cs typeface="Arial" panose="020B0704020202020204"/>
              </a:rPr>
              <a:t>D1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09" name="object 209"/>
          <p:cNvGrpSpPr/>
          <p:nvPr/>
        </p:nvGrpSpPr>
        <p:grpSpPr>
          <a:xfrm>
            <a:off x="3502918" y="3440229"/>
            <a:ext cx="119380" cy="41910"/>
            <a:chOff x="3502918" y="3440229"/>
            <a:chExt cx="119380" cy="41910"/>
          </a:xfrm>
        </p:grpSpPr>
        <p:sp>
          <p:nvSpPr>
            <p:cNvPr id="210" name="object 210"/>
            <p:cNvSpPr/>
            <p:nvPr/>
          </p:nvSpPr>
          <p:spPr>
            <a:xfrm>
              <a:off x="3521819" y="3441182"/>
              <a:ext cx="57150" cy="40005"/>
            </a:xfrm>
            <a:custGeom>
              <a:avLst/>
              <a:gdLst/>
              <a:ahLst/>
              <a:cxnLst/>
              <a:rect l="l" t="t" r="r" b="b"/>
              <a:pathLst>
                <a:path w="57150" h="40004">
                  <a:moveTo>
                    <a:pt x="13224" y="39705"/>
                  </a:moveTo>
                  <a:lnTo>
                    <a:pt x="41616" y="39705"/>
                  </a:lnTo>
                  <a:lnTo>
                    <a:pt x="13224" y="39705"/>
                  </a:lnTo>
                  <a:close/>
                </a:path>
                <a:path w="57150" h="40004">
                  <a:moveTo>
                    <a:pt x="18892" y="9468"/>
                  </a:moveTo>
                  <a:lnTo>
                    <a:pt x="20781" y="9468"/>
                  </a:lnTo>
                  <a:lnTo>
                    <a:pt x="20781" y="3772"/>
                  </a:lnTo>
                  <a:lnTo>
                    <a:pt x="15113" y="0"/>
                  </a:lnTo>
                  <a:lnTo>
                    <a:pt x="9446" y="0"/>
                  </a:lnTo>
                  <a:lnTo>
                    <a:pt x="3778" y="0"/>
                  </a:lnTo>
                  <a:lnTo>
                    <a:pt x="0" y="3772"/>
                  </a:lnTo>
                  <a:lnTo>
                    <a:pt x="0" y="9468"/>
                  </a:lnTo>
                </a:path>
                <a:path w="57150" h="40004">
                  <a:moveTo>
                    <a:pt x="35952" y="9468"/>
                  </a:moveTo>
                  <a:lnTo>
                    <a:pt x="37841" y="9468"/>
                  </a:lnTo>
                  <a:lnTo>
                    <a:pt x="37841" y="3772"/>
                  </a:lnTo>
                  <a:lnTo>
                    <a:pt x="32173" y="0"/>
                  </a:lnTo>
                  <a:lnTo>
                    <a:pt x="28338" y="0"/>
                  </a:lnTo>
                  <a:lnTo>
                    <a:pt x="22670" y="0"/>
                  </a:lnTo>
                  <a:lnTo>
                    <a:pt x="18892" y="3772"/>
                  </a:lnTo>
                  <a:lnTo>
                    <a:pt x="18892" y="9468"/>
                  </a:lnTo>
                </a:path>
                <a:path w="57150" h="40004">
                  <a:moveTo>
                    <a:pt x="54844" y="9468"/>
                  </a:moveTo>
                  <a:lnTo>
                    <a:pt x="56734" y="9468"/>
                  </a:lnTo>
                  <a:lnTo>
                    <a:pt x="56734" y="3772"/>
                  </a:lnTo>
                  <a:lnTo>
                    <a:pt x="51066" y="0"/>
                  </a:lnTo>
                  <a:lnTo>
                    <a:pt x="45398" y="0"/>
                  </a:lnTo>
                  <a:lnTo>
                    <a:pt x="39730" y="0"/>
                  </a:lnTo>
                  <a:lnTo>
                    <a:pt x="35952" y="3772"/>
                  </a:lnTo>
                  <a:lnTo>
                    <a:pt x="35952" y="94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3507649" y="3461025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556" y="0"/>
                  </a:move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lnTo>
                    <a:pt x="0" y="5658"/>
                  </a:lnTo>
                  <a:lnTo>
                    <a:pt x="1889" y="7544"/>
                  </a:lnTo>
                  <a:lnTo>
                    <a:pt x="7556" y="7544"/>
                  </a:lnTo>
                  <a:lnTo>
                    <a:pt x="9446" y="5658"/>
                  </a:lnTo>
                  <a:lnTo>
                    <a:pt x="9446" y="1886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3507649" y="3461025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772"/>
                  </a:moveTo>
                  <a:lnTo>
                    <a:pt x="0" y="5658"/>
                  </a:lnTo>
                  <a:lnTo>
                    <a:pt x="1889" y="7544"/>
                  </a:lnTo>
                  <a:lnTo>
                    <a:pt x="3778" y="7544"/>
                  </a:lnTo>
                  <a:lnTo>
                    <a:pt x="7556" y="7544"/>
                  </a:lnTo>
                  <a:lnTo>
                    <a:pt x="9446" y="5658"/>
                  </a:lnTo>
                  <a:lnTo>
                    <a:pt x="9446" y="3772"/>
                  </a:lnTo>
                  <a:lnTo>
                    <a:pt x="9446" y="1886"/>
                  </a:lnTo>
                  <a:lnTo>
                    <a:pt x="7556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3503871" y="3449708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2833" y="2829"/>
                  </a:moveTo>
                  <a:lnTo>
                    <a:pt x="19837" y="2829"/>
                  </a:lnTo>
                </a:path>
                <a:path w="117475" h="3810">
                  <a:moveTo>
                    <a:pt x="0" y="1886"/>
                  </a:moveTo>
                  <a:lnTo>
                    <a:pt x="0" y="3772"/>
                  </a:lnTo>
                  <a:lnTo>
                    <a:pt x="1889" y="3772"/>
                  </a:lnTo>
                  <a:lnTo>
                    <a:pt x="3778" y="3772"/>
                  </a:lnTo>
                  <a:lnTo>
                    <a:pt x="3778" y="3772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  <a:path w="117475" h="3810">
                  <a:moveTo>
                    <a:pt x="116302" y="2829"/>
                  </a:moveTo>
                  <a:lnTo>
                    <a:pt x="101150" y="2829"/>
                  </a:lnTo>
                </a:path>
                <a:path w="117475" h="3810">
                  <a:moveTo>
                    <a:pt x="113468" y="1886"/>
                  </a:moveTo>
                  <a:lnTo>
                    <a:pt x="113468" y="3772"/>
                  </a:lnTo>
                  <a:lnTo>
                    <a:pt x="115357" y="3772"/>
                  </a:lnTo>
                  <a:lnTo>
                    <a:pt x="117246" y="3772"/>
                  </a:lnTo>
                  <a:lnTo>
                    <a:pt x="117246" y="3772"/>
                  </a:lnTo>
                  <a:lnTo>
                    <a:pt x="113468" y="0"/>
                  </a:lnTo>
                  <a:lnTo>
                    <a:pt x="113468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 txBox="1"/>
          <p:nvPr/>
        </p:nvSpPr>
        <p:spPr>
          <a:xfrm>
            <a:off x="3508174" y="3463422"/>
            <a:ext cx="6858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L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=</a:t>
            </a:r>
            <a:r>
              <a:rPr sz="100" dirty="0">
                <a:latin typeface="Arial" panose="020B0704020202020204"/>
                <a:cs typeface="Arial" panose="020B0704020202020204"/>
              </a:rPr>
              <a:t>1u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H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3549794" y="3315995"/>
            <a:ext cx="4064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L1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6" name="object 216"/>
          <p:cNvGrpSpPr/>
          <p:nvPr/>
        </p:nvGrpSpPr>
        <p:grpSpPr>
          <a:xfrm>
            <a:off x="3502918" y="3693493"/>
            <a:ext cx="119380" cy="41910"/>
            <a:chOff x="3502918" y="3693493"/>
            <a:chExt cx="119380" cy="41910"/>
          </a:xfrm>
        </p:grpSpPr>
        <p:sp>
          <p:nvSpPr>
            <p:cNvPr id="217" name="object 217"/>
            <p:cNvSpPr/>
            <p:nvPr/>
          </p:nvSpPr>
          <p:spPr>
            <a:xfrm>
              <a:off x="3521819" y="3694446"/>
              <a:ext cx="57150" cy="40005"/>
            </a:xfrm>
            <a:custGeom>
              <a:avLst/>
              <a:gdLst/>
              <a:ahLst/>
              <a:cxnLst/>
              <a:rect l="l" t="t" r="r" b="b"/>
              <a:pathLst>
                <a:path w="57150" h="40004">
                  <a:moveTo>
                    <a:pt x="13224" y="39723"/>
                  </a:moveTo>
                  <a:lnTo>
                    <a:pt x="41616" y="39723"/>
                  </a:lnTo>
                  <a:lnTo>
                    <a:pt x="13224" y="39723"/>
                  </a:lnTo>
                  <a:close/>
                </a:path>
                <a:path w="57150" h="40004">
                  <a:moveTo>
                    <a:pt x="18892" y="11373"/>
                  </a:moveTo>
                  <a:lnTo>
                    <a:pt x="20781" y="9487"/>
                  </a:lnTo>
                  <a:lnTo>
                    <a:pt x="20781" y="3829"/>
                  </a:lnTo>
                  <a:lnTo>
                    <a:pt x="15113" y="0"/>
                  </a:lnTo>
                  <a:lnTo>
                    <a:pt x="9446" y="0"/>
                  </a:lnTo>
                  <a:lnTo>
                    <a:pt x="3778" y="0"/>
                  </a:lnTo>
                  <a:lnTo>
                    <a:pt x="0" y="3829"/>
                  </a:lnTo>
                  <a:lnTo>
                    <a:pt x="0" y="9487"/>
                  </a:lnTo>
                  <a:lnTo>
                    <a:pt x="0" y="11373"/>
                  </a:lnTo>
                </a:path>
                <a:path w="57150" h="40004">
                  <a:moveTo>
                    <a:pt x="35952" y="11373"/>
                  </a:moveTo>
                  <a:lnTo>
                    <a:pt x="35952" y="9487"/>
                  </a:lnTo>
                  <a:lnTo>
                    <a:pt x="37841" y="9487"/>
                  </a:lnTo>
                  <a:lnTo>
                    <a:pt x="37841" y="3829"/>
                  </a:lnTo>
                  <a:lnTo>
                    <a:pt x="32173" y="0"/>
                  </a:lnTo>
                  <a:lnTo>
                    <a:pt x="28338" y="0"/>
                  </a:lnTo>
                  <a:lnTo>
                    <a:pt x="22670" y="0"/>
                  </a:lnTo>
                  <a:lnTo>
                    <a:pt x="18892" y="3829"/>
                  </a:lnTo>
                  <a:lnTo>
                    <a:pt x="18892" y="9487"/>
                  </a:lnTo>
                  <a:lnTo>
                    <a:pt x="18892" y="11373"/>
                  </a:lnTo>
                </a:path>
                <a:path w="57150" h="40004">
                  <a:moveTo>
                    <a:pt x="54844" y="11373"/>
                  </a:moveTo>
                  <a:lnTo>
                    <a:pt x="56734" y="9487"/>
                  </a:lnTo>
                  <a:lnTo>
                    <a:pt x="56734" y="3829"/>
                  </a:lnTo>
                  <a:lnTo>
                    <a:pt x="51066" y="0"/>
                  </a:lnTo>
                  <a:lnTo>
                    <a:pt x="45398" y="0"/>
                  </a:lnTo>
                  <a:lnTo>
                    <a:pt x="39730" y="0"/>
                  </a:lnTo>
                  <a:lnTo>
                    <a:pt x="35952" y="3829"/>
                  </a:lnTo>
                  <a:lnTo>
                    <a:pt x="35952" y="9487"/>
                  </a:lnTo>
                  <a:lnTo>
                    <a:pt x="35952" y="1137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3507649" y="3716194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556" y="0"/>
                  </a:move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lnTo>
                    <a:pt x="0" y="5696"/>
                  </a:lnTo>
                  <a:lnTo>
                    <a:pt x="1889" y="7601"/>
                  </a:lnTo>
                  <a:lnTo>
                    <a:pt x="7556" y="7601"/>
                  </a:lnTo>
                  <a:lnTo>
                    <a:pt x="9446" y="5696"/>
                  </a:lnTo>
                  <a:lnTo>
                    <a:pt x="9446" y="1886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3507649" y="3716194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772"/>
                  </a:moveTo>
                  <a:lnTo>
                    <a:pt x="0" y="5696"/>
                  </a:lnTo>
                  <a:lnTo>
                    <a:pt x="1889" y="7601"/>
                  </a:lnTo>
                  <a:lnTo>
                    <a:pt x="3778" y="7601"/>
                  </a:lnTo>
                  <a:lnTo>
                    <a:pt x="7556" y="7601"/>
                  </a:lnTo>
                  <a:lnTo>
                    <a:pt x="9446" y="5696"/>
                  </a:lnTo>
                  <a:lnTo>
                    <a:pt x="9446" y="3772"/>
                  </a:lnTo>
                  <a:lnTo>
                    <a:pt x="9446" y="1886"/>
                  </a:lnTo>
                  <a:lnTo>
                    <a:pt x="7556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3503871" y="3702991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2833" y="2829"/>
                  </a:moveTo>
                  <a:lnTo>
                    <a:pt x="19837" y="2829"/>
                  </a:lnTo>
                </a:path>
                <a:path w="117475" h="3810">
                  <a:moveTo>
                    <a:pt x="0" y="1886"/>
                  </a:moveTo>
                  <a:lnTo>
                    <a:pt x="0" y="3772"/>
                  </a:lnTo>
                  <a:lnTo>
                    <a:pt x="1889" y="3772"/>
                  </a:lnTo>
                  <a:lnTo>
                    <a:pt x="3778" y="3772"/>
                  </a:lnTo>
                  <a:lnTo>
                    <a:pt x="3778" y="1886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  <a:path w="117475" h="3810">
                  <a:moveTo>
                    <a:pt x="116302" y="2829"/>
                  </a:moveTo>
                  <a:lnTo>
                    <a:pt x="101150" y="2829"/>
                  </a:lnTo>
                </a:path>
                <a:path w="117475" h="3810">
                  <a:moveTo>
                    <a:pt x="113468" y="1886"/>
                  </a:moveTo>
                  <a:lnTo>
                    <a:pt x="113468" y="3772"/>
                  </a:lnTo>
                  <a:lnTo>
                    <a:pt x="115357" y="3772"/>
                  </a:lnTo>
                  <a:lnTo>
                    <a:pt x="117246" y="3772"/>
                  </a:lnTo>
                  <a:lnTo>
                    <a:pt x="117246" y="3772"/>
                  </a:lnTo>
                  <a:lnTo>
                    <a:pt x="113468" y="0"/>
                  </a:lnTo>
                  <a:lnTo>
                    <a:pt x="113468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1" name="object 221"/>
          <p:cNvSpPr txBox="1"/>
          <p:nvPr/>
        </p:nvSpPr>
        <p:spPr>
          <a:xfrm>
            <a:off x="3508174" y="3718629"/>
            <a:ext cx="6858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L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=</a:t>
            </a:r>
            <a:r>
              <a:rPr sz="100" dirty="0">
                <a:latin typeface="Arial" panose="020B0704020202020204"/>
                <a:cs typeface="Arial" panose="020B0704020202020204"/>
              </a:rPr>
              <a:t>1u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H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549794" y="3571201"/>
            <a:ext cx="4064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L2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23" name="object 223"/>
          <p:cNvGrpSpPr/>
          <p:nvPr/>
        </p:nvGrpSpPr>
        <p:grpSpPr>
          <a:xfrm>
            <a:off x="3758212" y="3507342"/>
            <a:ext cx="119380" cy="57150"/>
            <a:chOff x="3758212" y="3507342"/>
            <a:chExt cx="119380" cy="57150"/>
          </a:xfrm>
        </p:grpSpPr>
        <p:sp>
          <p:nvSpPr>
            <p:cNvPr id="224" name="object 224"/>
            <p:cNvSpPr/>
            <p:nvPr/>
          </p:nvSpPr>
          <p:spPr>
            <a:xfrm>
              <a:off x="3791282" y="3508294"/>
              <a:ext cx="55880" cy="55244"/>
            </a:xfrm>
            <a:custGeom>
              <a:avLst/>
              <a:gdLst/>
              <a:ahLst/>
              <a:cxnLst/>
              <a:rect l="l" t="t" r="r" b="b"/>
              <a:pathLst>
                <a:path w="55879" h="55245">
                  <a:moveTo>
                    <a:pt x="0" y="26463"/>
                  </a:moveTo>
                  <a:lnTo>
                    <a:pt x="2016" y="37272"/>
                  </a:lnTo>
                  <a:lnTo>
                    <a:pt x="7585" y="46302"/>
                  </a:lnTo>
                  <a:lnTo>
                    <a:pt x="15988" y="52495"/>
                  </a:lnTo>
                  <a:lnTo>
                    <a:pt x="26506" y="54794"/>
                  </a:lnTo>
                  <a:lnTo>
                    <a:pt x="37310" y="52495"/>
                  </a:lnTo>
                  <a:lnTo>
                    <a:pt x="46343" y="46302"/>
                  </a:lnTo>
                  <a:lnTo>
                    <a:pt x="52542" y="37272"/>
                  </a:lnTo>
                  <a:lnTo>
                    <a:pt x="54844" y="26463"/>
                  </a:lnTo>
                  <a:lnTo>
                    <a:pt x="52542" y="15938"/>
                  </a:lnTo>
                  <a:lnTo>
                    <a:pt x="46343" y="7551"/>
                  </a:lnTo>
                  <a:lnTo>
                    <a:pt x="37310" y="2005"/>
                  </a:lnTo>
                  <a:lnTo>
                    <a:pt x="26506" y="0"/>
                  </a:lnTo>
                  <a:lnTo>
                    <a:pt x="15988" y="2005"/>
                  </a:lnTo>
                  <a:lnTo>
                    <a:pt x="7585" y="7551"/>
                  </a:lnTo>
                  <a:lnTo>
                    <a:pt x="2016" y="15938"/>
                  </a:lnTo>
                  <a:lnTo>
                    <a:pt x="0" y="26463"/>
                  </a:lnTo>
                  <a:close/>
                </a:path>
                <a:path w="55879" h="55245">
                  <a:moveTo>
                    <a:pt x="55789" y="29293"/>
                  </a:moveTo>
                  <a:lnTo>
                    <a:pt x="2833" y="292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3762943" y="3546113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7556" y="0"/>
                  </a:move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lnTo>
                    <a:pt x="0" y="5658"/>
                  </a:lnTo>
                  <a:lnTo>
                    <a:pt x="1889" y="7544"/>
                  </a:lnTo>
                  <a:lnTo>
                    <a:pt x="7556" y="7544"/>
                  </a:lnTo>
                  <a:lnTo>
                    <a:pt x="9446" y="5658"/>
                  </a:lnTo>
                  <a:lnTo>
                    <a:pt x="9446" y="1886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3762943" y="3546113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20">
                  <a:moveTo>
                    <a:pt x="0" y="3772"/>
                  </a:moveTo>
                  <a:lnTo>
                    <a:pt x="0" y="5658"/>
                  </a:lnTo>
                  <a:lnTo>
                    <a:pt x="1889" y="7544"/>
                  </a:lnTo>
                  <a:lnTo>
                    <a:pt x="3778" y="7544"/>
                  </a:lnTo>
                  <a:lnTo>
                    <a:pt x="7556" y="7544"/>
                  </a:lnTo>
                  <a:lnTo>
                    <a:pt x="9446" y="5658"/>
                  </a:lnTo>
                  <a:lnTo>
                    <a:pt x="9446" y="3772"/>
                  </a:lnTo>
                  <a:lnTo>
                    <a:pt x="9446" y="1886"/>
                  </a:lnTo>
                  <a:lnTo>
                    <a:pt x="7556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3759165" y="3530023"/>
              <a:ext cx="117475" cy="13335"/>
            </a:xfrm>
            <a:custGeom>
              <a:avLst/>
              <a:gdLst/>
              <a:ahLst/>
              <a:cxnLst/>
              <a:rect l="l" t="t" r="r" b="b"/>
              <a:pathLst>
                <a:path w="117475" h="13335">
                  <a:moveTo>
                    <a:pt x="86017" y="7563"/>
                  </a:moveTo>
                  <a:lnTo>
                    <a:pt x="74682" y="0"/>
                  </a:lnTo>
                </a:path>
                <a:path w="117475" h="13335">
                  <a:moveTo>
                    <a:pt x="86017" y="7563"/>
                  </a:moveTo>
                  <a:lnTo>
                    <a:pt x="74682" y="13222"/>
                  </a:lnTo>
                </a:path>
                <a:path w="117475" h="13335">
                  <a:moveTo>
                    <a:pt x="2833" y="7563"/>
                  </a:moveTo>
                  <a:lnTo>
                    <a:pt x="33061" y="7563"/>
                  </a:lnTo>
                </a:path>
                <a:path w="117475" h="13335">
                  <a:moveTo>
                    <a:pt x="0" y="6620"/>
                  </a:moveTo>
                  <a:lnTo>
                    <a:pt x="0" y="8506"/>
                  </a:lnTo>
                  <a:lnTo>
                    <a:pt x="1889" y="8506"/>
                  </a:lnTo>
                  <a:lnTo>
                    <a:pt x="3778" y="8506"/>
                  </a:lnTo>
                  <a:lnTo>
                    <a:pt x="3778" y="6620"/>
                  </a:lnTo>
                  <a:lnTo>
                    <a:pt x="3778" y="4734"/>
                  </a:lnTo>
                  <a:lnTo>
                    <a:pt x="1889" y="4734"/>
                  </a:lnTo>
                  <a:lnTo>
                    <a:pt x="0" y="4734"/>
                  </a:lnTo>
                  <a:lnTo>
                    <a:pt x="0" y="6620"/>
                  </a:lnTo>
                  <a:close/>
                </a:path>
                <a:path w="117475" h="13335">
                  <a:moveTo>
                    <a:pt x="116302" y="7563"/>
                  </a:moveTo>
                  <a:lnTo>
                    <a:pt x="86017" y="7563"/>
                  </a:lnTo>
                </a:path>
                <a:path w="117475" h="13335">
                  <a:moveTo>
                    <a:pt x="113468" y="6620"/>
                  </a:moveTo>
                  <a:lnTo>
                    <a:pt x="113468" y="8506"/>
                  </a:lnTo>
                  <a:lnTo>
                    <a:pt x="115357" y="8506"/>
                  </a:lnTo>
                  <a:lnTo>
                    <a:pt x="117246" y="8506"/>
                  </a:lnTo>
                  <a:lnTo>
                    <a:pt x="117246" y="6620"/>
                  </a:lnTo>
                  <a:lnTo>
                    <a:pt x="117246" y="4734"/>
                  </a:lnTo>
                  <a:lnTo>
                    <a:pt x="115357" y="4734"/>
                  </a:lnTo>
                  <a:lnTo>
                    <a:pt x="113468" y="4734"/>
                  </a:lnTo>
                  <a:lnTo>
                    <a:pt x="113468" y="66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8" name="object 228"/>
          <p:cNvSpPr txBox="1"/>
          <p:nvPr/>
        </p:nvSpPr>
        <p:spPr>
          <a:xfrm>
            <a:off x="3759690" y="3450219"/>
            <a:ext cx="5143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I</a:t>
            </a:r>
            <a:r>
              <a:rPr sz="100" dirty="0">
                <a:latin typeface="Arial" panose="020B0704020202020204"/>
                <a:cs typeface="Arial" panose="020B0704020202020204"/>
              </a:rPr>
              <a:t>_</a:t>
            </a:r>
            <a:r>
              <a:rPr sz="100" dirty="0">
                <a:latin typeface="Arial" panose="020B0704020202020204"/>
                <a:cs typeface="Arial" panose="020B0704020202020204"/>
              </a:rPr>
              <a:t>i</a:t>
            </a:r>
            <a:r>
              <a:rPr sz="100" dirty="0">
                <a:latin typeface="Arial" panose="020B0704020202020204"/>
                <a:cs typeface="Arial" panose="020B0704020202020204"/>
              </a:rPr>
              <a:t>n</a:t>
            </a:r>
            <a:r>
              <a:rPr sz="100" dirty="0">
                <a:latin typeface="Arial" panose="020B0704020202020204"/>
                <a:cs typeface="Arial" panose="020B0704020202020204"/>
              </a:rPr>
              <a:t>i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4015377" y="3422291"/>
            <a:ext cx="59055" cy="59055"/>
            <a:chOff x="4015377" y="3422291"/>
            <a:chExt cx="59055" cy="59055"/>
          </a:xfrm>
        </p:grpSpPr>
        <p:sp>
          <p:nvSpPr>
            <p:cNvPr id="230" name="object 230"/>
            <p:cNvSpPr/>
            <p:nvPr/>
          </p:nvSpPr>
          <p:spPr>
            <a:xfrm>
              <a:off x="4021998" y="3428903"/>
              <a:ext cx="22860" cy="43815"/>
            </a:xfrm>
            <a:custGeom>
              <a:avLst/>
              <a:gdLst/>
              <a:ahLst/>
              <a:cxnLst/>
              <a:rect l="l" t="t" r="r" b="b"/>
              <a:pathLst>
                <a:path w="22860" h="43814">
                  <a:moveTo>
                    <a:pt x="22727" y="0"/>
                  </a:moveTo>
                  <a:lnTo>
                    <a:pt x="13581" y="1683"/>
                  </a:lnTo>
                  <a:lnTo>
                    <a:pt x="6390" y="6380"/>
                  </a:lnTo>
                  <a:lnTo>
                    <a:pt x="1686" y="13559"/>
                  </a:lnTo>
                  <a:lnTo>
                    <a:pt x="0" y="22691"/>
                  </a:lnTo>
                  <a:lnTo>
                    <a:pt x="1656" y="30716"/>
                  </a:lnTo>
                  <a:lnTo>
                    <a:pt x="6154" y="37337"/>
                  </a:lnTo>
                  <a:lnTo>
                    <a:pt x="12784" y="41837"/>
                  </a:lnTo>
                  <a:lnTo>
                    <a:pt x="20838" y="43496"/>
                  </a:lnTo>
                </a:path>
              </a:pathLst>
            </a:custGeom>
            <a:ln w="566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4016330" y="34232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28350"/>
                  </a:moveTo>
                  <a:lnTo>
                    <a:pt x="2306" y="39145"/>
                  </a:lnTo>
                  <a:lnTo>
                    <a:pt x="8515" y="48183"/>
                  </a:lnTo>
                  <a:lnTo>
                    <a:pt x="17566" y="54392"/>
                  </a:lnTo>
                  <a:lnTo>
                    <a:pt x="28395" y="56700"/>
                  </a:lnTo>
                  <a:lnTo>
                    <a:pt x="39199" y="54392"/>
                  </a:lnTo>
                  <a:lnTo>
                    <a:pt x="48232" y="48183"/>
                  </a:lnTo>
                  <a:lnTo>
                    <a:pt x="54431" y="39145"/>
                  </a:lnTo>
                  <a:lnTo>
                    <a:pt x="56734" y="28350"/>
                  </a:lnTo>
                  <a:lnTo>
                    <a:pt x="54431" y="17530"/>
                  </a:lnTo>
                  <a:lnTo>
                    <a:pt x="48232" y="8495"/>
                  </a:lnTo>
                  <a:lnTo>
                    <a:pt x="39199" y="2299"/>
                  </a:lnTo>
                  <a:lnTo>
                    <a:pt x="28395" y="0"/>
                  </a:lnTo>
                  <a:lnTo>
                    <a:pt x="17566" y="2299"/>
                  </a:lnTo>
                  <a:lnTo>
                    <a:pt x="8515" y="8495"/>
                  </a:lnTo>
                  <a:lnTo>
                    <a:pt x="2306" y="17530"/>
                  </a:lnTo>
                  <a:lnTo>
                    <a:pt x="0" y="28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2" name="object 232"/>
          <p:cNvSpPr txBox="1"/>
          <p:nvPr/>
        </p:nvSpPr>
        <p:spPr>
          <a:xfrm>
            <a:off x="4038546" y="3431311"/>
            <a:ext cx="50800" cy="40640"/>
          </a:xfrm>
          <a:prstGeom prst="rect">
            <a:avLst/>
          </a:prstGeom>
        </p:spPr>
        <p:txBody>
          <a:bodyPr vert="vert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" dirty="0">
                <a:solidFill>
                  <a:srgbClr val="0000FF"/>
                </a:solidFill>
                <a:latin typeface="Arial" panose="020B0704020202020204"/>
                <a:cs typeface="Arial" panose="020B0704020202020204"/>
              </a:rPr>
              <a:t>A</a:t>
            </a:r>
            <a:endParaRPr sz="1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3985149" y="3389188"/>
            <a:ext cx="119380" cy="65405"/>
            <a:chOff x="3985149" y="3389188"/>
            <a:chExt cx="119380" cy="65405"/>
          </a:xfrm>
        </p:grpSpPr>
        <p:sp>
          <p:nvSpPr>
            <p:cNvPr id="234" name="object 234"/>
            <p:cNvSpPr/>
            <p:nvPr/>
          </p:nvSpPr>
          <p:spPr>
            <a:xfrm>
              <a:off x="4003105" y="343078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5667" y="0"/>
                  </a:move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lnTo>
                    <a:pt x="0" y="5658"/>
                  </a:lnTo>
                  <a:lnTo>
                    <a:pt x="1889" y="7563"/>
                  </a:lnTo>
                  <a:lnTo>
                    <a:pt x="5667" y="7563"/>
                  </a:lnTo>
                  <a:lnTo>
                    <a:pt x="7556" y="5658"/>
                  </a:lnTo>
                  <a:lnTo>
                    <a:pt x="7556" y="1886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4003105" y="3430789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0" y="3772"/>
                  </a:moveTo>
                  <a:lnTo>
                    <a:pt x="0" y="5658"/>
                  </a:lnTo>
                  <a:lnTo>
                    <a:pt x="1889" y="7563"/>
                  </a:lnTo>
                  <a:lnTo>
                    <a:pt x="3778" y="7563"/>
                  </a:lnTo>
                  <a:lnTo>
                    <a:pt x="5667" y="7563"/>
                  </a:lnTo>
                  <a:lnTo>
                    <a:pt x="7556" y="5658"/>
                  </a:lnTo>
                  <a:lnTo>
                    <a:pt x="7556" y="3772"/>
                  </a:lnTo>
                  <a:lnTo>
                    <a:pt x="7556" y="1886"/>
                  </a:lnTo>
                  <a:lnTo>
                    <a:pt x="5667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4021053" y="3441182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0"/>
                  </a:moveTo>
                  <a:lnTo>
                    <a:pt x="9465" y="11355"/>
                  </a:lnTo>
                  <a:lnTo>
                    <a:pt x="13243" y="1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4021053" y="3441182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0"/>
                  </a:moveTo>
                  <a:lnTo>
                    <a:pt x="13243" y="1886"/>
                  </a:lnTo>
                  <a:lnTo>
                    <a:pt x="9465" y="113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4040002" y="3390140"/>
              <a:ext cx="11430" cy="34290"/>
            </a:xfrm>
            <a:custGeom>
              <a:avLst/>
              <a:gdLst/>
              <a:ahLst/>
              <a:cxnLst/>
              <a:rect l="l" t="t" r="r" b="b"/>
              <a:pathLst>
                <a:path w="11429" h="34289">
                  <a:moveTo>
                    <a:pt x="5667" y="5715"/>
                  </a:moveTo>
                  <a:lnTo>
                    <a:pt x="5667" y="34046"/>
                  </a:lnTo>
                </a:path>
                <a:path w="11429" h="34289">
                  <a:moveTo>
                    <a:pt x="2833" y="4772"/>
                  </a:moveTo>
                  <a:lnTo>
                    <a:pt x="2833" y="6658"/>
                  </a:lnTo>
                  <a:lnTo>
                    <a:pt x="4723" y="6658"/>
                  </a:lnTo>
                  <a:lnTo>
                    <a:pt x="6612" y="6658"/>
                  </a:lnTo>
                  <a:lnTo>
                    <a:pt x="6612" y="4772"/>
                  </a:lnTo>
                  <a:lnTo>
                    <a:pt x="6612" y="2829"/>
                  </a:lnTo>
                  <a:lnTo>
                    <a:pt x="4723" y="2829"/>
                  </a:lnTo>
                  <a:lnTo>
                    <a:pt x="2833" y="2829"/>
                  </a:lnTo>
                  <a:lnTo>
                    <a:pt x="2833" y="4772"/>
                  </a:lnTo>
                  <a:close/>
                </a:path>
                <a:path w="11429" h="34289">
                  <a:moveTo>
                    <a:pt x="11335" y="5715"/>
                  </a:moveTo>
                  <a:lnTo>
                    <a:pt x="0" y="5715"/>
                  </a:lnTo>
                  <a:lnTo>
                    <a:pt x="5667" y="0"/>
                  </a:lnTo>
                  <a:lnTo>
                    <a:pt x="11335" y="5715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3986102" y="3449708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2833" y="2829"/>
                  </a:moveTo>
                  <a:lnTo>
                    <a:pt x="33061" y="2829"/>
                  </a:lnTo>
                </a:path>
                <a:path w="117475" h="3810">
                  <a:moveTo>
                    <a:pt x="0" y="1886"/>
                  </a:moveTo>
                  <a:lnTo>
                    <a:pt x="0" y="3772"/>
                  </a:lnTo>
                  <a:lnTo>
                    <a:pt x="1889" y="3772"/>
                  </a:lnTo>
                  <a:lnTo>
                    <a:pt x="3778" y="3772"/>
                  </a:lnTo>
                  <a:lnTo>
                    <a:pt x="3778" y="1886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  <a:path w="117475" h="3810">
                  <a:moveTo>
                    <a:pt x="116302" y="2829"/>
                  </a:moveTo>
                  <a:lnTo>
                    <a:pt x="86017" y="2829"/>
                  </a:lnTo>
                </a:path>
                <a:path w="117475" h="3810">
                  <a:moveTo>
                    <a:pt x="113468" y="1886"/>
                  </a:moveTo>
                  <a:lnTo>
                    <a:pt x="113468" y="3772"/>
                  </a:lnTo>
                  <a:lnTo>
                    <a:pt x="115357" y="3772"/>
                  </a:lnTo>
                  <a:lnTo>
                    <a:pt x="117246" y="3772"/>
                  </a:lnTo>
                  <a:lnTo>
                    <a:pt x="117246" y="1886"/>
                  </a:lnTo>
                  <a:lnTo>
                    <a:pt x="117246" y="0"/>
                  </a:lnTo>
                  <a:lnTo>
                    <a:pt x="115357" y="0"/>
                  </a:lnTo>
                  <a:lnTo>
                    <a:pt x="113468" y="0"/>
                  </a:lnTo>
                  <a:lnTo>
                    <a:pt x="113468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0" name="object 240"/>
          <p:cNvSpPr txBox="1"/>
          <p:nvPr/>
        </p:nvSpPr>
        <p:spPr>
          <a:xfrm>
            <a:off x="4032025" y="3336781"/>
            <a:ext cx="5651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A</a:t>
            </a:r>
            <a:r>
              <a:rPr sz="100" spc="15" dirty="0">
                <a:latin typeface="Arial" panose="020B0704020202020204"/>
                <a:cs typeface="Arial" panose="020B0704020202020204"/>
              </a:rPr>
              <a:t>M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41" name="object 241"/>
          <p:cNvGrpSpPr/>
          <p:nvPr/>
        </p:nvGrpSpPr>
        <p:grpSpPr>
          <a:xfrm>
            <a:off x="1859509" y="3420386"/>
            <a:ext cx="2018030" cy="165735"/>
            <a:chOff x="1859509" y="3420386"/>
            <a:chExt cx="2018030" cy="165735"/>
          </a:xfrm>
        </p:grpSpPr>
        <p:sp>
          <p:nvSpPr>
            <p:cNvPr id="242" name="object 242"/>
            <p:cNvSpPr/>
            <p:nvPr/>
          </p:nvSpPr>
          <p:spPr>
            <a:xfrm>
              <a:off x="3857519" y="342513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5667" y="0"/>
                  </a:move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lnTo>
                    <a:pt x="0" y="7544"/>
                  </a:lnTo>
                  <a:lnTo>
                    <a:pt x="1889" y="9431"/>
                  </a:lnTo>
                  <a:lnTo>
                    <a:pt x="5667" y="9431"/>
                  </a:lnTo>
                  <a:lnTo>
                    <a:pt x="7556" y="7544"/>
                  </a:lnTo>
                  <a:lnTo>
                    <a:pt x="7556" y="1886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3857519" y="342513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3772"/>
                  </a:moveTo>
                  <a:lnTo>
                    <a:pt x="0" y="7544"/>
                  </a:lnTo>
                  <a:lnTo>
                    <a:pt x="1889" y="9431"/>
                  </a:lnTo>
                  <a:lnTo>
                    <a:pt x="3778" y="9431"/>
                  </a:lnTo>
                  <a:lnTo>
                    <a:pt x="5667" y="9431"/>
                  </a:lnTo>
                  <a:lnTo>
                    <a:pt x="7556" y="7544"/>
                  </a:lnTo>
                  <a:lnTo>
                    <a:pt x="7556" y="3772"/>
                  </a:lnTo>
                  <a:lnTo>
                    <a:pt x="7556" y="1886"/>
                  </a:lnTo>
                  <a:lnTo>
                    <a:pt x="5667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1886"/>
                  </a:lnTo>
                  <a:lnTo>
                    <a:pt x="0" y="3772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3789393" y="3423244"/>
              <a:ext cx="59055" cy="28575"/>
            </a:xfrm>
            <a:custGeom>
              <a:avLst/>
              <a:gdLst/>
              <a:ahLst/>
              <a:cxnLst/>
              <a:rect l="l" t="t" r="r" b="b"/>
              <a:pathLst>
                <a:path w="59054" h="28575">
                  <a:moveTo>
                    <a:pt x="0" y="28350"/>
                  </a:moveTo>
                  <a:lnTo>
                    <a:pt x="58623" y="0"/>
                  </a:lnTo>
                </a:path>
              </a:pathLst>
            </a:custGeom>
            <a:ln w="56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860462" y="3449708"/>
              <a:ext cx="2016125" cy="135255"/>
            </a:xfrm>
            <a:custGeom>
              <a:avLst/>
              <a:gdLst/>
              <a:ahLst/>
              <a:cxnLst/>
              <a:rect l="l" t="t" r="r" b="b"/>
              <a:pathLst>
                <a:path w="2016125" h="135254">
                  <a:moveTo>
                    <a:pt x="2015005" y="2829"/>
                  </a:moveTo>
                  <a:lnTo>
                    <a:pt x="1996113" y="2829"/>
                  </a:lnTo>
                </a:path>
                <a:path w="2016125" h="135254">
                  <a:moveTo>
                    <a:pt x="2012171" y="1886"/>
                  </a:moveTo>
                  <a:lnTo>
                    <a:pt x="2012171" y="3772"/>
                  </a:lnTo>
                  <a:lnTo>
                    <a:pt x="2014060" y="3772"/>
                  </a:lnTo>
                  <a:lnTo>
                    <a:pt x="2015950" y="3772"/>
                  </a:lnTo>
                  <a:lnTo>
                    <a:pt x="2015950" y="1886"/>
                  </a:lnTo>
                  <a:lnTo>
                    <a:pt x="2015950" y="0"/>
                  </a:lnTo>
                  <a:lnTo>
                    <a:pt x="2014060" y="0"/>
                  </a:lnTo>
                  <a:lnTo>
                    <a:pt x="2012171" y="0"/>
                  </a:lnTo>
                  <a:lnTo>
                    <a:pt x="2012171" y="1886"/>
                  </a:lnTo>
                  <a:close/>
                </a:path>
                <a:path w="2016125" h="135254">
                  <a:moveTo>
                    <a:pt x="1901537" y="2829"/>
                  </a:moveTo>
                  <a:lnTo>
                    <a:pt x="1929876" y="2829"/>
                  </a:lnTo>
                </a:path>
                <a:path w="2016125" h="135254">
                  <a:moveTo>
                    <a:pt x="1898703" y="1886"/>
                  </a:moveTo>
                  <a:lnTo>
                    <a:pt x="1898703" y="3772"/>
                  </a:lnTo>
                  <a:lnTo>
                    <a:pt x="1900592" y="3772"/>
                  </a:lnTo>
                  <a:lnTo>
                    <a:pt x="1902481" y="3772"/>
                  </a:lnTo>
                  <a:lnTo>
                    <a:pt x="1902481" y="1886"/>
                  </a:lnTo>
                  <a:lnTo>
                    <a:pt x="1902481" y="0"/>
                  </a:lnTo>
                  <a:lnTo>
                    <a:pt x="1900592" y="0"/>
                  </a:lnTo>
                  <a:lnTo>
                    <a:pt x="1898703" y="0"/>
                  </a:lnTo>
                  <a:lnTo>
                    <a:pt x="1898703" y="1886"/>
                  </a:lnTo>
                  <a:close/>
                </a:path>
                <a:path w="2016125" h="135254">
                  <a:moveTo>
                    <a:pt x="31225" y="135129"/>
                  </a:moveTo>
                  <a:lnTo>
                    <a:pt x="31225" y="42496"/>
                  </a:lnTo>
                </a:path>
                <a:path w="2016125" h="135254">
                  <a:moveTo>
                    <a:pt x="52018" y="87879"/>
                  </a:moveTo>
                  <a:lnTo>
                    <a:pt x="6659" y="87879"/>
                  </a:lnTo>
                </a:path>
                <a:path w="2016125" h="135254">
                  <a:moveTo>
                    <a:pt x="31225" y="87879"/>
                  </a:moveTo>
                  <a:lnTo>
                    <a:pt x="16107" y="78429"/>
                  </a:lnTo>
                </a:path>
                <a:path w="2016125" h="135254">
                  <a:moveTo>
                    <a:pt x="31225" y="85993"/>
                  </a:moveTo>
                  <a:lnTo>
                    <a:pt x="16107" y="97348"/>
                  </a:lnTo>
                </a:path>
                <a:path w="2016125" h="135254">
                  <a:moveTo>
                    <a:pt x="2881" y="87879"/>
                  </a:moveTo>
                  <a:lnTo>
                    <a:pt x="31225" y="87879"/>
                  </a:lnTo>
                </a:path>
                <a:path w="2016125" h="135254">
                  <a:moveTo>
                    <a:pt x="0" y="86936"/>
                  </a:moveTo>
                  <a:lnTo>
                    <a:pt x="0" y="88822"/>
                  </a:lnTo>
                  <a:lnTo>
                    <a:pt x="1936" y="88822"/>
                  </a:lnTo>
                  <a:lnTo>
                    <a:pt x="3825" y="88822"/>
                  </a:lnTo>
                  <a:lnTo>
                    <a:pt x="3825" y="86936"/>
                  </a:lnTo>
                  <a:lnTo>
                    <a:pt x="3825" y="85049"/>
                  </a:lnTo>
                  <a:lnTo>
                    <a:pt x="1936" y="85049"/>
                  </a:lnTo>
                  <a:lnTo>
                    <a:pt x="0" y="85049"/>
                  </a:lnTo>
                  <a:lnTo>
                    <a:pt x="0" y="86936"/>
                  </a:lnTo>
                  <a:close/>
                </a:path>
                <a:path w="2016125" h="135254">
                  <a:moveTo>
                    <a:pt x="59575" y="87879"/>
                  </a:moveTo>
                  <a:lnTo>
                    <a:pt x="31225" y="87879"/>
                  </a:lnTo>
                </a:path>
                <a:path w="2016125" h="135254">
                  <a:moveTo>
                    <a:pt x="56741" y="86936"/>
                  </a:moveTo>
                  <a:lnTo>
                    <a:pt x="56741" y="88822"/>
                  </a:lnTo>
                  <a:lnTo>
                    <a:pt x="58630" y="88822"/>
                  </a:lnTo>
                  <a:lnTo>
                    <a:pt x="60520" y="88822"/>
                  </a:lnTo>
                  <a:lnTo>
                    <a:pt x="60520" y="86936"/>
                  </a:lnTo>
                  <a:lnTo>
                    <a:pt x="60520" y="85049"/>
                  </a:lnTo>
                  <a:lnTo>
                    <a:pt x="58630" y="85049"/>
                  </a:lnTo>
                  <a:lnTo>
                    <a:pt x="56741" y="85049"/>
                  </a:lnTo>
                  <a:lnTo>
                    <a:pt x="56741" y="869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6" name="object 246"/>
          <p:cNvSpPr txBox="1"/>
          <p:nvPr/>
        </p:nvSpPr>
        <p:spPr>
          <a:xfrm>
            <a:off x="3805089" y="3336781"/>
            <a:ext cx="4318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S1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821306" y="3421869"/>
            <a:ext cx="13652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AM1.I&lt;=I_set</a:t>
            </a:r>
            <a:r>
              <a:rPr sz="1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-</a:t>
            </a:r>
            <a:r>
              <a:rPr sz="1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D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2654766" y="3492205"/>
            <a:ext cx="60960" cy="92710"/>
          </a:xfrm>
          <a:custGeom>
            <a:avLst/>
            <a:gdLst/>
            <a:ahLst/>
            <a:cxnLst/>
            <a:rect l="l" t="t" r="r" b="b"/>
            <a:pathLst>
              <a:path w="60960" h="92710">
                <a:moveTo>
                  <a:pt x="31172" y="92632"/>
                </a:moveTo>
                <a:lnTo>
                  <a:pt x="31172" y="0"/>
                </a:lnTo>
              </a:path>
              <a:path w="60960" h="92710">
                <a:moveTo>
                  <a:pt x="50084" y="45382"/>
                </a:moveTo>
                <a:lnTo>
                  <a:pt x="6612" y="45382"/>
                </a:lnTo>
              </a:path>
              <a:path w="60960" h="92710">
                <a:moveTo>
                  <a:pt x="31172" y="45382"/>
                </a:moveTo>
                <a:lnTo>
                  <a:pt x="16058" y="35932"/>
                </a:lnTo>
              </a:path>
              <a:path w="60960" h="92710">
                <a:moveTo>
                  <a:pt x="31172" y="43496"/>
                </a:moveTo>
                <a:lnTo>
                  <a:pt x="16058" y="54851"/>
                </a:lnTo>
              </a:path>
              <a:path w="60960" h="92710">
                <a:moveTo>
                  <a:pt x="2833" y="45382"/>
                </a:moveTo>
                <a:lnTo>
                  <a:pt x="31172" y="45382"/>
                </a:lnTo>
              </a:path>
              <a:path w="60960" h="92710">
                <a:moveTo>
                  <a:pt x="0" y="44439"/>
                </a:moveTo>
                <a:lnTo>
                  <a:pt x="0" y="46325"/>
                </a:lnTo>
                <a:lnTo>
                  <a:pt x="1889" y="46325"/>
                </a:lnTo>
                <a:lnTo>
                  <a:pt x="3778" y="46325"/>
                </a:lnTo>
                <a:lnTo>
                  <a:pt x="3778" y="44439"/>
                </a:lnTo>
                <a:lnTo>
                  <a:pt x="3778" y="42553"/>
                </a:lnTo>
                <a:lnTo>
                  <a:pt x="1889" y="42553"/>
                </a:lnTo>
                <a:lnTo>
                  <a:pt x="0" y="42553"/>
                </a:lnTo>
                <a:lnTo>
                  <a:pt x="0" y="44439"/>
                </a:lnTo>
                <a:close/>
              </a:path>
              <a:path w="60960" h="92710">
                <a:moveTo>
                  <a:pt x="59568" y="45382"/>
                </a:moveTo>
                <a:lnTo>
                  <a:pt x="31172" y="45382"/>
                </a:lnTo>
              </a:path>
              <a:path w="60960" h="92710">
                <a:moveTo>
                  <a:pt x="56734" y="44439"/>
                </a:moveTo>
                <a:lnTo>
                  <a:pt x="56734" y="46325"/>
                </a:lnTo>
                <a:lnTo>
                  <a:pt x="58623" y="46325"/>
                </a:lnTo>
                <a:lnTo>
                  <a:pt x="60512" y="46325"/>
                </a:lnTo>
                <a:lnTo>
                  <a:pt x="60512" y="44439"/>
                </a:lnTo>
                <a:lnTo>
                  <a:pt x="60512" y="42553"/>
                </a:lnTo>
                <a:lnTo>
                  <a:pt x="58623" y="42553"/>
                </a:lnTo>
                <a:lnTo>
                  <a:pt x="56734" y="42553"/>
                </a:lnTo>
                <a:lnTo>
                  <a:pt x="56734" y="4443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 txBox="1"/>
          <p:nvPr/>
        </p:nvSpPr>
        <p:spPr>
          <a:xfrm>
            <a:off x="2615560" y="3421869"/>
            <a:ext cx="14033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AM1.I&gt;=I_set</a:t>
            </a:r>
            <a:r>
              <a:rPr sz="1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+</a:t>
            </a:r>
            <a:r>
              <a:rPr sz="1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D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2172535" y="3763444"/>
            <a:ext cx="117475" cy="55244"/>
          </a:xfrm>
          <a:custGeom>
            <a:avLst/>
            <a:gdLst/>
            <a:ahLst/>
            <a:cxnLst/>
            <a:rect l="l" t="t" r="r" b="b"/>
            <a:pathLst>
              <a:path w="117475" h="55245">
                <a:moveTo>
                  <a:pt x="30227" y="26463"/>
                </a:moveTo>
                <a:lnTo>
                  <a:pt x="32531" y="37283"/>
                </a:lnTo>
                <a:lnTo>
                  <a:pt x="38736" y="46318"/>
                </a:lnTo>
                <a:lnTo>
                  <a:pt x="47786" y="52514"/>
                </a:lnTo>
                <a:lnTo>
                  <a:pt x="58623" y="54813"/>
                </a:lnTo>
                <a:lnTo>
                  <a:pt x="69427" y="52514"/>
                </a:lnTo>
                <a:lnTo>
                  <a:pt x="78460" y="46318"/>
                </a:lnTo>
                <a:lnTo>
                  <a:pt x="84659" y="37283"/>
                </a:lnTo>
                <a:lnTo>
                  <a:pt x="86962" y="26463"/>
                </a:lnTo>
                <a:lnTo>
                  <a:pt x="84659" y="15962"/>
                </a:lnTo>
                <a:lnTo>
                  <a:pt x="78460" y="7573"/>
                </a:lnTo>
                <a:lnTo>
                  <a:pt x="69427" y="2012"/>
                </a:lnTo>
                <a:lnTo>
                  <a:pt x="58623" y="0"/>
                </a:lnTo>
                <a:lnTo>
                  <a:pt x="47786" y="2012"/>
                </a:lnTo>
                <a:lnTo>
                  <a:pt x="38736" y="7573"/>
                </a:lnTo>
                <a:lnTo>
                  <a:pt x="32531" y="15962"/>
                </a:lnTo>
                <a:lnTo>
                  <a:pt x="30227" y="26463"/>
                </a:lnTo>
                <a:close/>
              </a:path>
              <a:path w="117475" h="55245">
                <a:moveTo>
                  <a:pt x="2833" y="27406"/>
                </a:moveTo>
                <a:lnTo>
                  <a:pt x="31172" y="27406"/>
                </a:lnTo>
              </a:path>
              <a:path w="117475" h="55245">
                <a:moveTo>
                  <a:pt x="0" y="26463"/>
                </a:moveTo>
                <a:lnTo>
                  <a:pt x="0" y="28350"/>
                </a:lnTo>
                <a:lnTo>
                  <a:pt x="1889" y="28350"/>
                </a:lnTo>
                <a:lnTo>
                  <a:pt x="3778" y="28350"/>
                </a:lnTo>
                <a:lnTo>
                  <a:pt x="3778" y="28350"/>
                </a:lnTo>
                <a:lnTo>
                  <a:pt x="0" y="24577"/>
                </a:lnTo>
                <a:lnTo>
                  <a:pt x="0" y="26463"/>
                </a:lnTo>
                <a:close/>
              </a:path>
              <a:path w="117475" h="55245">
                <a:moveTo>
                  <a:pt x="116302" y="27406"/>
                </a:moveTo>
                <a:lnTo>
                  <a:pt x="87906" y="27406"/>
                </a:lnTo>
              </a:path>
              <a:path w="117475" h="55245">
                <a:moveTo>
                  <a:pt x="113468" y="26463"/>
                </a:moveTo>
                <a:lnTo>
                  <a:pt x="113468" y="28350"/>
                </a:lnTo>
                <a:lnTo>
                  <a:pt x="115357" y="28350"/>
                </a:lnTo>
                <a:lnTo>
                  <a:pt x="117246" y="28350"/>
                </a:lnTo>
                <a:lnTo>
                  <a:pt x="117246" y="28350"/>
                </a:lnTo>
                <a:lnTo>
                  <a:pt x="113468" y="24577"/>
                </a:lnTo>
                <a:lnTo>
                  <a:pt x="113468" y="264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 txBox="1"/>
          <p:nvPr/>
        </p:nvSpPr>
        <p:spPr>
          <a:xfrm>
            <a:off x="2190063" y="3709160"/>
            <a:ext cx="8572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S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W</a:t>
            </a:r>
            <a:r>
              <a:rPr sz="100" dirty="0">
                <a:latin typeface="Arial" panose="020B0704020202020204"/>
                <a:cs typeface="Arial" panose="020B0704020202020204"/>
              </a:rPr>
              <a:t>_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O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FF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2218459" y="3826359"/>
            <a:ext cx="10033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SET:</a:t>
            </a:r>
            <a:r>
              <a:rPr sz="1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S1:=0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2030672" y="3265385"/>
            <a:ext cx="60960" cy="92710"/>
          </a:xfrm>
          <a:custGeom>
            <a:avLst/>
            <a:gdLst/>
            <a:ahLst/>
            <a:cxnLst/>
            <a:rect l="l" t="t" r="r" b="b"/>
            <a:pathLst>
              <a:path w="60960" h="92710">
                <a:moveTo>
                  <a:pt x="31229" y="92632"/>
                </a:moveTo>
                <a:lnTo>
                  <a:pt x="31229" y="0"/>
                </a:lnTo>
              </a:path>
              <a:path w="60960" h="92710">
                <a:moveTo>
                  <a:pt x="10390" y="45382"/>
                </a:moveTo>
                <a:lnTo>
                  <a:pt x="53900" y="45382"/>
                </a:lnTo>
              </a:path>
              <a:path w="60960" h="92710">
                <a:moveTo>
                  <a:pt x="31229" y="45382"/>
                </a:moveTo>
                <a:lnTo>
                  <a:pt x="46343" y="35951"/>
                </a:lnTo>
              </a:path>
              <a:path w="60960" h="92710">
                <a:moveTo>
                  <a:pt x="29340" y="43496"/>
                </a:moveTo>
                <a:lnTo>
                  <a:pt x="46343" y="54813"/>
                </a:lnTo>
              </a:path>
              <a:path w="60960" h="92710">
                <a:moveTo>
                  <a:pt x="59568" y="45382"/>
                </a:moveTo>
                <a:lnTo>
                  <a:pt x="31229" y="45382"/>
                </a:lnTo>
              </a:path>
              <a:path w="60960" h="92710">
                <a:moveTo>
                  <a:pt x="56734" y="44439"/>
                </a:moveTo>
                <a:lnTo>
                  <a:pt x="56734" y="46325"/>
                </a:lnTo>
                <a:lnTo>
                  <a:pt x="58623" y="46325"/>
                </a:lnTo>
                <a:lnTo>
                  <a:pt x="60512" y="46325"/>
                </a:lnTo>
                <a:lnTo>
                  <a:pt x="60512" y="44439"/>
                </a:lnTo>
                <a:lnTo>
                  <a:pt x="60512" y="42553"/>
                </a:lnTo>
                <a:lnTo>
                  <a:pt x="58623" y="42553"/>
                </a:lnTo>
                <a:lnTo>
                  <a:pt x="56734" y="42553"/>
                </a:lnTo>
                <a:lnTo>
                  <a:pt x="56734" y="44439"/>
                </a:lnTo>
                <a:close/>
              </a:path>
              <a:path w="60960" h="92710">
                <a:moveTo>
                  <a:pt x="2833" y="45382"/>
                </a:moveTo>
                <a:lnTo>
                  <a:pt x="31229" y="45382"/>
                </a:lnTo>
              </a:path>
              <a:path w="60960" h="92710">
                <a:moveTo>
                  <a:pt x="0" y="44439"/>
                </a:moveTo>
                <a:lnTo>
                  <a:pt x="0" y="46325"/>
                </a:lnTo>
                <a:lnTo>
                  <a:pt x="1889" y="46325"/>
                </a:lnTo>
                <a:lnTo>
                  <a:pt x="3778" y="46325"/>
                </a:lnTo>
                <a:lnTo>
                  <a:pt x="3778" y="44439"/>
                </a:lnTo>
                <a:lnTo>
                  <a:pt x="3778" y="42553"/>
                </a:lnTo>
                <a:lnTo>
                  <a:pt x="1889" y="42553"/>
                </a:lnTo>
                <a:lnTo>
                  <a:pt x="0" y="42553"/>
                </a:lnTo>
                <a:lnTo>
                  <a:pt x="0" y="4443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 txBox="1"/>
          <p:nvPr/>
        </p:nvSpPr>
        <p:spPr>
          <a:xfrm>
            <a:off x="2057703" y="3223400"/>
            <a:ext cx="7366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E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N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&gt;=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255" name="object 25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67813" y="3505463"/>
            <a:ext cx="126702" cy="66170"/>
          </a:xfrm>
          <a:prstGeom prst="rect">
            <a:avLst/>
          </a:prstGeom>
        </p:spPr>
      </p:pic>
      <p:sp>
        <p:nvSpPr>
          <p:cNvPr id="256" name="object 256"/>
          <p:cNvSpPr txBox="1"/>
          <p:nvPr/>
        </p:nvSpPr>
        <p:spPr>
          <a:xfrm>
            <a:off x="2190063" y="3450219"/>
            <a:ext cx="7810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dirty="0">
                <a:latin typeface="Arial" panose="020B0704020202020204"/>
                <a:cs typeface="Arial" panose="020B0704020202020204"/>
              </a:rPr>
              <a:t>S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W</a:t>
            </a:r>
            <a:r>
              <a:rPr sz="100" dirty="0">
                <a:latin typeface="Arial" panose="020B0704020202020204"/>
                <a:cs typeface="Arial" panose="020B0704020202020204"/>
              </a:rPr>
              <a:t>_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O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N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2218459" y="3576860"/>
            <a:ext cx="100330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SET:</a:t>
            </a:r>
            <a:r>
              <a:rPr sz="1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S1:=1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2171583" y="3280522"/>
            <a:ext cx="119380" cy="59055"/>
            <a:chOff x="2171583" y="3280522"/>
            <a:chExt cx="119380" cy="59055"/>
          </a:xfrm>
        </p:grpSpPr>
        <p:sp>
          <p:nvSpPr>
            <p:cNvPr id="259" name="object 259"/>
            <p:cNvSpPr/>
            <p:nvPr/>
          </p:nvSpPr>
          <p:spPr>
            <a:xfrm>
              <a:off x="2202763" y="32814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28350"/>
                  </a:moveTo>
                  <a:lnTo>
                    <a:pt x="2303" y="39158"/>
                  </a:lnTo>
                  <a:lnTo>
                    <a:pt x="8508" y="48188"/>
                  </a:lnTo>
                  <a:lnTo>
                    <a:pt x="17558" y="54381"/>
                  </a:lnTo>
                  <a:lnTo>
                    <a:pt x="28395" y="56681"/>
                  </a:lnTo>
                  <a:lnTo>
                    <a:pt x="39199" y="54381"/>
                  </a:lnTo>
                  <a:lnTo>
                    <a:pt x="48232" y="48188"/>
                  </a:lnTo>
                  <a:lnTo>
                    <a:pt x="54431" y="39158"/>
                  </a:lnTo>
                  <a:lnTo>
                    <a:pt x="56734" y="28350"/>
                  </a:lnTo>
                  <a:lnTo>
                    <a:pt x="54431" y="17546"/>
                  </a:lnTo>
                  <a:lnTo>
                    <a:pt x="48232" y="8509"/>
                  </a:lnTo>
                  <a:lnTo>
                    <a:pt x="39199" y="2305"/>
                  </a:lnTo>
                  <a:lnTo>
                    <a:pt x="28395" y="0"/>
                  </a:lnTo>
                  <a:lnTo>
                    <a:pt x="17558" y="2305"/>
                  </a:lnTo>
                  <a:lnTo>
                    <a:pt x="8508" y="8509"/>
                  </a:lnTo>
                  <a:lnTo>
                    <a:pt x="2303" y="17546"/>
                  </a:lnTo>
                  <a:lnTo>
                    <a:pt x="0" y="283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2219767" y="329848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15170" y="0"/>
                  </a:moveTo>
                  <a:lnTo>
                    <a:pt x="3778" y="0"/>
                  </a:lnTo>
                  <a:lnTo>
                    <a:pt x="0" y="3791"/>
                  </a:lnTo>
                  <a:lnTo>
                    <a:pt x="0" y="9450"/>
                  </a:lnTo>
                  <a:lnTo>
                    <a:pt x="0" y="15108"/>
                  </a:lnTo>
                  <a:lnTo>
                    <a:pt x="3778" y="20767"/>
                  </a:lnTo>
                  <a:lnTo>
                    <a:pt x="15170" y="20767"/>
                  </a:lnTo>
                  <a:lnTo>
                    <a:pt x="20838" y="15108"/>
                  </a:lnTo>
                  <a:lnTo>
                    <a:pt x="20838" y="3791"/>
                  </a:lnTo>
                  <a:lnTo>
                    <a:pt x="1517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2219767" y="3298488"/>
              <a:ext cx="20955" cy="20955"/>
            </a:xfrm>
            <a:custGeom>
              <a:avLst/>
              <a:gdLst/>
              <a:ahLst/>
              <a:cxnLst/>
              <a:rect l="l" t="t" r="r" b="b"/>
              <a:pathLst>
                <a:path w="20955" h="20954">
                  <a:moveTo>
                    <a:pt x="0" y="9450"/>
                  </a:moveTo>
                  <a:lnTo>
                    <a:pt x="0" y="15108"/>
                  </a:lnTo>
                  <a:lnTo>
                    <a:pt x="3778" y="20767"/>
                  </a:lnTo>
                  <a:lnTo>
                    <a:pt x="9502" y="20767"/>
                  </a:lnTo>
                  <a:lnTo>
                    <a:pt x="15170" y="20767"/>
                  </a:lnTo>
                  <a:lnTo>
                    <a:pt x="20838" y="15108"/>
                  </a:lnTo>
                  <a:lnTo>
                    <a:pt x="20838" y="9450"/>
                  </a:lnTo>
                  <a:lnTo>
                    <a:pt x="20838" y="3791"/>
                  </a:lnTo>
                  <a:lnTo>
                    <a:pt x="15170" y="0"/>
                  </a:lnTo>
                  <a:lnTo>
                    <a:pt x="9502" y="0"/>
                  </a:lnTo>
                  <a:lnTo>
                    <a:pt x="3778" y="0"/>
                  </a:lnTo>
                  <a:lnTo>
                    <a:pt x="0" y="3791"/>
                  </a:lnTo>
                  <a:lnTo>
                    <a:pt x="0" y="945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2172535" y="3307938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2833" y="2829"/>
                  </a:moveTo>
                  <a:lnTo>
                    <a:pt x="31172" y="2829"/>
                  </a:lnTo>
                </a:path>
                <a:path w="117475" h="3810">
                  <a:moveTo>
                    <a:pt x="0" y="1886"/>
                  </a:moveTo>
                  <a:lnTo>
                    <a:pt x="0" y="3772"/>
                  </a:lnTo>
                  <a:lnTo>
                    <a:pt x="1889" y="3772"/>
                  </a:lnTo>
                  <a:lnTo>
                    <a:pt x="3778" y="3772"/>
                  </a:lnTo>
                  <a:lnTo>
                    <a:pt x="3778" y="1886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  <a:path w="117475" h="3810">
                  <a:moveTo>
                    <a:pt x="116302" y="2829"/>
                  </a:moveTo>
                  <a:lnTo>
                    <a:pt x="87906" y="2829"/>
                  </a:lnTo>
                </a:path>
                <a:path w="117475" h="3810">
                  <a:moveTo>
                    <a:pt x="113468" y="1886"/>
                  </a:moveTo>
                  <a:lnTo>
                    <a:pt x="113468" y="3772"/>
                  </a:lnTo>
                  <a:lnTo>
                    <a:pt x="115357" y="3772"/>
                  </a:lnTo>
                  <a:lnTo>
                    <a:pt x="117246" y="3772"/>
                  </a:lnTo>
                  <a:lnTo>
                    <a:pt x="117246" y="1886"/>
                  </a:lnTo>
                  <a:lnTo>
                    <a:pt x="117246" y="0"/>
                  </a:lnTo>
                  <a:lnTo>
                    <a:pt x="115357" y="0"/>
                  </a:lnTo>
                  <a:lnTo>
                    <a:pt x="113468" y="0"/>
                  </a:lnTo>
                  <a:lnTo>
                    <a:pt x="113468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3" name="object 263"/>
          <p:cNvSpPr txBox="1"/>
          <p:nvPr/>
        </p:nvSpPr>
        <p:spPr>
          <a:xfrm>
            <a:off x="2218459" y="3229058"/>
            <a:ext cx="11620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INI_RETURN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2218459" y="3344382"/>
            <a:ext cx="10604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SET:</a:t>
            </a:r>
            <a:r>
              <a:rPr sz="1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5" dirty="0">
                <a:latin typeface="Arial" panose="020B0704020202020204"/>
                <a:cs typeface="Arial" panose="020B0704020202020204"/>
              </a:rPr>
              <a:t>S1:=-1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2399434" y="3265385"/>
            <a:ext cx="60960" cy="92710"/>
          </a:xfrm>
          <a:custGeom>
            <a:avLst/>
            <a:gdLst/>
            <a:ahLst/>
            <a:cxnLst/>
            <a:rect l="l" t="t" r="r" b="b"/>
            <a:pathLst>
              <a:path w="60960" h="92710">
                <a:moveTo>
                  <a:pt x="31229" y="92632"/>
                </a:moveTo>
                <a:lnTo>
                  <a:pt x="31229" y="0"/>
                </a:lnTo>
              </a:path>
              <a:path w="60960" h="92710">
                <a:moveTo>
                  <a:pt x="10428" y="45382"/>
                </a:moveTo>
                <a:lnTo>
                  <a:pt x="53900" y="45382"/>
                </a:lnTo>
              </a:path>
              <a:path w="60960" h="92710">
                <a:moveTo>
                  <a:pt x="31229" y="45382"/>
                </a:moveTo>
                <a:lnTo>
                  <a:pt x="44454" y="35951"/>
                </a:lnTo>
              </a:path>
              <a:path w="60960" h="92710">
                <a:moveTo>
                  <a:pt x="29340" y="43496"/>
                </a:moveTo>
                <a:lnTo>
                  <a:pt x="44454" y="54813"/>
                </a:lnTo>
              </a:path>
              <a:path w="60960" h="92710">
                <a:moveTo>
                  <a:pt x="59568" y="45382"/>
                </a:moveTo>
                <a:lnTo>
                  <a:pt x="31229" y="45382"/>
                </a:lnTo>
              </a:path>
              <a:path w="60960" h="92710">
                <a:moveTo>
                  <a:pt x="56734" y="44439"/>
                </a:moveTo>
                <a:lnTo>
                  <a:pt x="56734" y="46325"/>
                </a:lnTo>
                <a:lnTo>
                  <a:pt x="58623" y="46325"/>
                </a:lnTo>
                <a:lnTo>
                  <a:pt x="60512" y="46325"/>
                </a:lnTo>
                <a:lnTo>
                  <a:pt x="60512" y="44439"/>
                </a:lnTo>
                <a:lnTo>
                  <a:pt x="60512" y="42553"/>
                </a:lnTo>
                <a:lnTo>
                  <a:pt x="58623" y="42553"/>
                </a:lnTo>
                <a:lnTo>
                  <a:pt x="56734" y="42553"/>
                </a:lnTo>
                <a:lnTo>
                  <a:pt x="56734" y="44439"/>
                </a:lnTo>
                <a:close/>
              </a:path>
              <a:path w="60960" h="92710">
                <a:moveTo>
                  <a:pt x="2833" y="45382"/>
                </a:moveTo>
                <a:lnTo>
                  <a:pt x="31229" y="45382"/>
                </a:lnTo>
              </a:path>
              <a:path w="60960" h="92710">
                <a:moveTo>
                  <a:pt x="0" y="44439"/>
                </a:moveTo>
                <a:lnTo>
                  <a:pt x="0" y="46325"/>
                </a:lnTo>
                <a:lnTo>
                  <a:pt x="1889" y="46325"/>
                </a:lnTo>
                <a:lnTo>
                  <a:pt x="3778" y="46325"/>
                </a:lnTo>
                <a:lnTo>
                  <a:pt x="3778" y="44439"/>
                </a:lnTo>
                <a:lnTo>
                  <a:pt x="3778" y="42553"/>
                </a:lnTo>
                <a:lnTo>
                  <a:pt x="1889" y="42553"/>
                </a:lnTo>
                <a:lnTo>
                  <a:pt x="0" y="42553"/>
                </a:lnTo>
                <a:lnTo>
                  <a:pt x="0" y="4443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 txBox="1"/>
          <p:nvPr/>
        </p:nvSpPr>
        <p:spPr>
          <a:xfrm>
            <a:off x="2428354" y="3223400"/>
            <a:ext cx="71755" cy="4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" spc="5" dirty="0">
                <a:latin typeface="Arial" panose="020B0704020202020204"/>
                <a:cs typeface="Arial" panose="020B0704020202020204"/>
              </a:rPr>
              <a:t>EN</a:t>
            </a:r>
            <a:r>
              <a:rPr sz="1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&lt;</a:t>
            </a:r>
            <a:r>
              <a:rPr sz="1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00" spc="10" dirty="0">
                <a:latin typeface="Arial" panose="020B0704020202020204"/>
                <a:cs typeface="Arial" panose="020B0704020202020204"/>
              </a:rPr>
              <a:t>1</a:t>
            </a:r>
            <a:endParaRPr sz="1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1833999" y="1085088"/>
            <a:ext cx="4884420" cy="2707005"/>
            <a:chOff x="1833999" y="1085088"/>
            <a:chExt cx="4884420" cy="2707005"/>
          </a:xfrm>
        </p:grpSpPr>
        <p:sp>
          <p:nvSpPr>
            <p:cNvPr id="268" name="object 268"/>
            <p:cNvSpPr/>
            <p:nvPr/>
          </p:nvSpPr>
          <p:spPr>
            <a:xfrm>
              <a:off x="3279768" y="3452537"/>
              <a:ext cx="227329" cy="85090"/>
            </a:xfrm>
            <a:custGeom>
              <a:avLst/>
              <a:gdLst/>
              <a:ahLst/>
              <a:cxnLst/>
              <a:rect l="l" t="t" r="r" b="b"/>
              <a:pathLst>
                <a:path w="227329" h="85089">
                  <a:moveTo>
                    <a:pt x="141807" y="0"/>
                  </a:moveTo>
                  <a:lnTo>
                    <a:pt x="0" y="0"/>
                  </a:lnTo>
                </a:path>
                <a:path w="227329" h="85089">
                  <a:moveTo>
                    <a:pt x="141807" y="0"/>
                  </a:moveTo>
                  <a:lnTo>
                    <a:pt x="226936" y="0"/>
                  </a:lnTo>
                </a:path>
                <a:path w="227329" h="85089">
                  <a:moveTo>
                    <a:pt x="141807" y="0"/>
                  </a:moveTo>
                  <a:lnTo>
                    <a:pt x="141807" y="850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3418741" y="3447821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5667" y="0"/>
                  </a:moveTo>
                  <a:lnTo>
                    <a:pt x="0" y="0"/>
                  </a:lnTo>
                  <a:lnTo>
                    <a:pt x="0" y="1886"/>
                  </a:lnTo>
                  <a:lnTo>
                    <a:pt x="0" y="5658"/>
                  </a:lnTo>
                  <a:lnTo>
                    <a:pt x="3778" y="5658"/>
                  </a:lnTo>
                  <a:lnTo>
                    <a:pt x="5667" y="377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3418741" y="3282418"/>
              <a:ext cx="768985" cy="423545"/>
            </a:xfrm>
            <a:custGeom>
              <a:avLst/>
              <a:gdLst/>
              <a:ahLst/>
              <a:cxnLst/>
              <a:rect l="l" t="t" r="r" b="b"/>
              <a:pathLst>
                <a:path w="768985" h="423545">
                  <a:moveTo>
                    <a:pt x="0" y="167289"/>
                  </a:moveTo>
                  <a:lnTo>
                    <a:pt x="0" y="169175"/>
                  </a:lnTo>
                  <a:lnTo>
                    <a:pt x="0" y="171062"/>
                  </a:lnTo>
                  <a:lnTo>
                    <a:pt x="1889" y="171062"/>
                  </a:lnTo>
                  <a:lnTo>
                    <a:pt x="3778" y="171062"/>
                  </a:lnTo>
                  <a:lnTo>
                    <a:pt x="5667" y="169175"/>
                  </a:lnTo>
                  <a:lnTo>
                    <a:pt x="5667" y="167289"/>
                  </a:lnTo>
                  <a:lnTo>
                    <a:pt x="5667" y="165403"/>
                  </a:lnTo>
                  <a:lnTo>
                    <a:pt x="3778" y="165403"/>
                  </a:lnTo>
                  <a:lnTo>
                    <a:pt x="1889" y="165403"/>
                  </a:lnTo>
                  <a:lnTo>
                    <a:pt x="0" y="165403"/>
                  </a:lnTo>
                  <a:lnTo>
                    <a:pt x="0" y="167289"/>
                  </a:lnTo>
                  <a:close/>
                </a:path>
                <a:path w="768985" h="423545">
                  <a:moveTo>
                    <a:pt x="768754" y="170119"/>
                  </a:moveTo>
                  <a:lnTo>
                    <a:pt x="768754" y="0"/>
                  </a:lnTo>
                </a:path>
                <a:path w="768985" h="423545">
                  <a:moveTo>
                    <a:pt x="683662" y="170119"/>
                  </a:moveTo>
                  <a:lnTo>
                    <a:pt x="768754" y="170119"/>
                  </a:lnTo>
                </a:path>
                <a:path w="768985" h="423545">
                  <a:moveTo>
                    <a:pt x="201431" y="423401"/>
                  </a:moveTo>
                  <a:lnTo>
                    <a:pt x="740396" y="423401"/>
                  </a:lnTo>
                </a:path>
                <a:path w="768985" h="423545">
                  <a:moveTo>
                    <a:pt x="740396" y="423401"/>
                  </a:moveTo>
                  <a:lnTo>
                    <a:pt x="740396" y="36670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4045670" y="3282418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1134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2996078" y="3395856"/>
              <a:ext cx="511175" cy="310515"/>
            </a:xfrm>
            <a:custGeom>
              <a:avLst/>
              <a:gdLst/>
              <a:ahLst/>
              <a:cxnLst/>
              <a:rect l="l" t="t" r="r" b="b"/>
              <a:pathLst>
                <a:path w="511175" h="310514">
                  <a:moveTo>
                    <a:pt x="170202" y="56681"/>
                  </a:moveTo>
                  <a:lnTo>
                    <a:pt x="0" y="56681"/>
                  </a:lnTo>
                </a:path>
                <a:path w="511175" h="310514">
                  <a:moveTo>
                    <a:pt x="0" y="56681"/>
                  </a:moveTo>
                  <a:lnTo>
                    <a:pt x="0" y="0"/>
                  </a:lnTo>
                </a:path>
                <a:path w="511175" h="310514">
                  <a:moveTo>
                    <a:pt x="425496" y="309964"/>
                  </a:moveTo>
                  <a:lnTo>
                    <a:pt x="425496" y="253264"/>
                  </a:lnTo>
                </a:path>
                <a:path w="511175" h="310514">
                  <a:moveTo>
                    <a:pt x="510626" y="309964"/>
                  </a:moveTo>
                  <a:lnTo>
                    <a:pt x="425496" y="309964"/>
                  </a:lnTo>
                </a:path>
                <a:path w="511175" h="310514">
                  <a:moveTo>
                    <a:pt x="425496" y="309964"/>
                  </a:moveTo>
                  <a:lnTo>
                    <a:pt x="0" y="309964"/>
                  </a:lnTo>
                </a:path>
                <a:path w="511175" h="310514">
                  <a:moveTo>
                    <a:pt x="0" y="309964"/>
                  </a:moveTo>
                  <a:lnTo>
                    <a:pt x="0" y="226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3418741" y="3702991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5667" y="0"/>
                  </a:moveTo>
                  <a:lnTo>
                    <a:pt x="0" y="0"/>
                  </a:lnTo>
                  <a:lnTo>
                    <a:pt x="0" y="1886"/>
                  </a:lnTo>
                  <a:lnTo>
                    <a:pt x="0" y="5658"/>
                  </a:lnTo>
                  <a:lnTo>
                    <a:pt x="3778" y="5658"/>
                  </a:lnTo>
                  <a:lnTo>
                    <a:pt x="5667" y="377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3418741" y="3702991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1886"/>
                  </a:moveTo>
                  <a:lnTo>
                    <a:pt x="0" y="3772"/>
                  </a:lnTo>
                  <a:lnTo>
                    <a:pt x="0" y="5658"/>
                  </a:lnTo>
                  <a:lnTo>
                    <a:pt x="1889" y="5658"/>
                  </a:lnTo>
                  <a:lnTo>
                    <a:pt x="3778" y="5658"/>
                  </a:lnTo>
                  <a:lnTo>
                    <a:pt x="5667" y="3772"/>
                  </a:lnTo>
                  <a:lnTo>
                    <a:pt x="5667" y="1886"/>
                  </a:lnTo>
                  <a:lnTo>
                    <a:pt x="5667" y="0"/>
                  </a:lnTo>
                  <a:lnTo>
                    <a:pt x="3778" y="0"/>
                  </a:lnTo>
                  <a:lnTo>
                    <a:pt x="1889" y="0"/>
                  </a:lnTo>
                  <a:lnTo>
                    <a:pt x="0" y="0"/>
                  </a:lnTo>
                  <a:lnTo>
                    <a:pt x="0" y="18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75467" y="3446878"/>
              <a:ext cx="113468" cy="9165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0173" y="3446878"/>
              <a:ext cx="141825" cy="91652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1834951" y="3310768"/>
              <a:ext cx="964565" cy="480695"/>
            </a:xfrm>
            <a:custGeom>
              <a:avLst/>
              <a:gdLst/>
              <a:ahLst/>
              <a:cxnLst/>
              <a:rect l="l" t="t" r="r" b="b"/>
              <a:pathLst>
                <a:path w="964564" h="480695">
                  <a:moveTo>
                    <a:pt x="340418" y="480083"/>
                  </a:moveTo>
                  <a:lnTo>
                    <a:pt x="0" y="480083"/>
                  </a:lnTo>
                </a:path>
                <a:path w="964564" h="480695">
                  <a:moveTo>
                    <a:pt x="0" y="480083"/>
                  </a:moveTo>
                  <a:lnTo>
                    <a:pt x="0" y="226819"/>
                  </a:lnTo>
                </a:path>
                <a:path w="964564" h="480695">
                  <a:moveTo>
                    <a:pt x="0" y="226819"/>
                  </a:moveTo>
                  <a:lnTo>
                    <a:pt x="28391" y="226819"/>
                  </a:lnTo>
                </a:path>
                <a:path w="964564" h="480695">
                  <a:moveTo>
                    <a:pt x="964475" y="226819"/>
                  </a:moveTo>
                  <a:lnTo>
                    <a:pt x="964475" y="480083"/>
                  </a:lnTo>
                </a:path>
                <a:path w="964564" h="480695">
                  <a:moveTo>
                    <a:pt x="453886" y="480083"/>
                  </a:moveTo>
                  <a:lnTo>
                    <a:pt x="964475" y="480083"/>
                  </a:lnTo>
                </a:path>
                <a:path w="964564" h="480695">
                  <a:moveTo>
                    <a:pt x="879383" y="226819"/>
                  </a:moveTo>
                  <a:lnTo>
                    <a:pt x="964475" y="226819"/>
                  </a:lnTo>
                </a:path>
                <a:path w="964564" h="480695">
                  <a:moveTo>
                    <a:pt x="453886" y="226819"/>
                  </a:moveTo>
                  <a:lnTo>
                    <a:pt x="822649" y="226819"/>
                  </a:lnTo>
                </a:path>
                <a:path w="964564" h="480695">
                  <a:moveTo>
                    <a:pt x="340418" y="226819"/>
                  </a:moveTo>
                  <a:lnTo>
                    <a:pt x="85086" y="226819"/>
                  </a:lnTo>
                </a:path>
                <a:path w="964564" h="480695">
                  <a:moveTo>
                    <a:pt x="340418" y="198469"/>
                  </a:moveTo>
                  <a:lnTo>
                    <a:pt x="170215" y="198469"/>
                  </a:lnTo>
                </a:path>
                <a:path w="964564" h="480695">
                  <a:moveTo>
                    <a:pt x="170215" y="198469"/>
                  </a:moveTo>
                  <a:lnTo>
                    <a:pt x="170215" y="0"/>
                  </a:lnTo>
                </a:path>
                <a:path w="964564" h="480695">
                  <a:moveTo>
                    <a:pt x="170215" y="0"/>
                  </a:moveTo>
                  <a:lnTo>
                    <a:pt x="198554" y="0"/>
                  </a:lnTo>
                </a:path>
                <a:path w="964564" h="480695">
                  <a:moveTo>
                    <a:pt x="340418" y="0"/>
                  </a:moveTo>
                  <a:lnTo>
                    <a:pt x="255288" y="0"/>
                  </a:lnTo>
                </a:path>
                <a:path w="964564" h="480695">
                  <a:moveTo>
                    <a:pt x="453886" y="0"/>
                  </a:moveTo>
                  <a:lnTo>
                    <a:pt x="567317" y="0"/>
                  </a:lnTo>
                </a:path>
                <a:path w="964564" h="480695">
                  <a:moveTo>
                    <a:pt x="453886" y="198469"/>
                  </a:moveTo>
                  <a:lnTo>
                    <a:pt x="737519" y="198469"/>
                  </a:lnTo>
                </a:path>
                <a:path w="964564" h="480695">
                  <a:moveTo>
                    <a:pt x="737519" y="198469"/>
                  </a:moveTo>
                  <a:lnTo>
                    <a:pt x="737519" y="0"/>
                  </a:lnTo>
                </a:path>
                <a:path w="964564" h="480695">
                  <a:moveTo>
                    <a:pt x="737519" y="0"/>
                  </a:moveTo>
                  <a:lnTo>
                    <a:pt x="624051" y="0"/>
                  </a:lnTo>
                </a:path>
              </a:pathLst>
            </a:custGeom>
            <a:ln w="3175">
              <a:solidFill>
                <a:srgbClr val="3195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46192" y="1085088"/>
              <a:ext cx="1371600" cy="771143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4248911" y="1877568"/>
              <a:ext cx="1621790" cy="262255"/>
            </a:xfrm>
            <a:custGeom>
              <a:avLst/>
              <a:gdLst/>
              <a:ahLst/>
              <a:cxnLst/>
              <a:rect l="l" t="t" r="r" b="b"/>
              <a:pathLst>
                <a:path w="1621789" h="262255">
                  <a:moveTo>
                    <a:pt x="162153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1621536" y="262127"/>
                  </a:lnTo>
                  <a:lnTo>
                    <a:pt x="1621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0" name="object 280"/>
          <p:cNvSpPr txBox="1"/>
          <p:nvPr/>
        </p:nvSpPr>
        <p:spPr>
          <a:xfrm>
            <a:off x="4694935" y="1905381"/>
            <a:ext cx="7283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嵌入式软件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1731264" y="4072140"/>
            <a:ext cx="2115820" cy="320040"/>
          </a:xfrm>
          <a:custGeom>
            <a:avLst/>
            <a:gdLst/>
            <a:ahLst/>
            <a:cxnLst/>
            <a:rect l="l" t="t" r="r" b="b"/>
            <a:pathLst>
              <a:path w="2115820" h="320039">
                <a:moveTo>
                  <a:pt x="2115312" y="0"/>
                </a:moveTo>
                <a:lnTo>
                  <a:pt x="975360" y="0"/>
                </a:lnTo>
                <a:lnTo>
                  <a:pt x="79248" y="0"/>
                </a:lnTo>
                <a:lnTo>
                  <a:pt x="0" y="0"/>
                </a:lnTo>
                <a:lnTo>
                  <a:pt x="0" y="320027"/>
                </a:lnTo>
                <a:lnTo>
                  <a:pt x="79248" y="320027"/>
                </a:lnTo>
                <a:lnTo>
                  <a:pt x="975360" y="320027"/>
                </a:lnTo>
                <a:lnTo>
                  <a:pt x="2115312" y="320027"/>
                </a:lnTo>
                <a:lnTo>
                  <a:pt x="2115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 txBox="1"/>
          <p:nvPr/>
        </p:nvSpPr>
        <p:spPr>
          <a:xfrm>
            <a:off x="2375661" y="4157217"/>
            <a:ext cx="906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控制逻辑</a:t>
            </a:r>
            <a:r>
              <a:rPr sz="1100" spc="5" dirty="0">
                <a:latin typeface="Arial" panose="020B0704020202020204"/>
                <a:cs typeface="Arial" panose="020B0704020202020204"/>
              </a:rPr>
              <a:t>/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电路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3429000" y="4072128"/>
            <a:ext cx="1917700" cy="1005840"/>
            <a:chOff x="3429000" y="4072128"/>
            <a:chExt cx="1917700" cy="1005840"/>
          </a:xfrm>
        </p:grpSpPr>
        <p:sp>
          <p:nvSpPr>
            <p:cNvPr id="284" name="object 284"/>
            <p:cNvSpPr/>
            <p:nvPr/>
          </p:nvSpPr>
          <p:spPr>
            <a:xfrm>
              <a:off x="3429000" y="4438523"/>
              <a:ext cx="1353820" cy="639445"/>
            </a:xfrm>
            <a:custGeom>
              <a:avLst/>
              <a:gdLst/>
              <a:ahLst/>
              <a:cxnLst/>
              <a:rect l="l" t="t" r="r" b="b"/>
              <a:pathLst>
                <a:path w="1353820" h="639445">
                  <a:moveTo>
                    <a:pt x="73108" y="25932"/>
                  </a:moveTo>
                  <a:lnTo>
                    <a:pt x="65055" y="43180"/>
                  </a:lnTo>
                  <a:lnTo>
                    <a:pt x="1345311" y="639063"/>
                  </a:lnTo>
                  <a:lnTo>
                    <a:pt x="1353312" y="621791"/>
                  </a:lnTo>
                  <a:lnTo>
                    <a:pt x="73108" y="25932"/>
                  </a:lnTo>
                  <a:close/>
                </a:path>
                <a:path w="1353820" h="639445">
                  <a:moveTo>
                    <a:pt x="85216" y="0"/>
                  </a:moveTo>
                  <a:lnTo>
                    <a:pt x="0" y="2412"/>
                  </a:lnTo>
                  <a:lnTo>
                    <a:pt x="52959" y="69087"/>
                  </a:lnTo>
                  <a:lnTo>
                    <a:pt x="65055" y="43180"/>
                  </a:lnTo>
                  <a:lnTo>
                    <a:pt x="53594" y="37845"/>
                  </a:lnTo>
                  <a:lnTo>
                    <a:pt x="61595" y="20574"/>
                  </a:lnTo>
                  <a:lnTo>
                    <a:pt x="75610" y="20574"/>
                  </a:lnTo>
                  <a:lnTo>
                    <a:pt x="85216" y="0"/>
                  </a:lnTo>
                  <a:close/>
                </a:path>
                <a:path w="1353820" h="639445">
                  <a:moveTo>
                    <a:pt x="61595" y="20574"/>
                  </a:moveTo>
                  <a:lnTo>
                    <a:pt x="53594" y="37845"/>
                  </a:lnTo>
                  <a:lnTo>
                    <a:pt x="65055" y="43180"/>
                  </a:lnTo>
                  <a:lnTo>
                    <a:pt x="73108" y="25932"/>
                  </a:lnTo>
                  <a:lnTo>
                    <a:pt x="61595" y="20574"/>
                  </a:lnTo>
                  <a:close/>
                </a:path>
                <a:path w="1353820" h="639445">
                  <a:moveTo>
                    <a:pt x="75610" y="20574"/>
                  </a:moveTo>
                  <a:lnTo>
                    <a:pt x="61595" y="20574"/>
                  </a:lnTo>
                  <a:lnTo>
                    <a:pt x="73108" y="25932"/>
                  </a:lnTo>
                  <a:lnTo>
                    <a:pt x="75610" y="20574"/>
                  </a:lnTo>
                  <a:close/>
                </a:path>
              </a:pathLst>
            </a:custGeom>
            <a:solidFill>
              <a:srgbClr val="D2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4230623" y="4072128"/>
              <a:ext cx="1115695" cy="320040"/>
            </a:xfrm>
            <a:custGeom>
              <a:avLst/>
              <a:gdLst/>
              <a:ahLst/>
              <a:cxnLst/>
              <a:rect l="l" t="t" r="r" b="b"/>
              <a:pathLst>
                <a:path w="1115695" h="320039">
                  <a:moveTo>
                    <a:pt x="1115568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1115568" y="320040"/>
                  </a:lnTo>
                  <a:lnTo>
                    <a:pt x="1115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6" name="object 286"/>
          <p:cNvSpPr txBox="1"/>
          <p:nvPr/>
        </p:nvSpPr>
        <p:spPr>
          <a:xfrm>
            <a:off x="4497704" y="4157217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电磁部件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4590796" y="4072128"/>
            <a:ext cx="2606040" cy="1008380"/>
            <a:chOff x="4590796" y="4072128"/>
            <a:chExt cx="2606040" cy="1008380"/>
          </a:xfrm>
        </p:grpSpPr>
        <p:sp>
          <p:nvSpPr>
            <p:cNvPr id="288" name="object 288"/>
            <p:cNvSpPr/>
            <p:nvPr/>
          </p:nvSpPr>
          <p:spPr>
            <a:xfrm>
              <a:off x="4590796" y="4322064"/>
              <a:ext cx="196215" cy="758825"/>
            </a:xfrm>
            <a:custGeom>
              <a:avLst/>
              <a:gdLst/>
              <a:ahLst/>
              <a:cxnLst/>
              <a:rect l="l" t="t" r="r" b="b"/>
              <a:pathLst>
                <a:path w="196214" h="758825">
                  <a:moveTo>
                    <a:pt x="46424" y="72409"/>
                  </a:moveTo>
                  <a:lnTo>
                    <a:pt x="27877" y="76460"/>
                  </a:lnTo>
                  <a:lnTo>
                    <a:pt x="177418" y="758317"/>
                  </a:lnTo>
                  <a:lnTo>
                    <a:pt x="196087" y="754253"/>
                  </a:lnTo>
                  <a:lnTo>
                    <a:pt x="46424" y="72409"/>
                  </a:lnTo>
                  <a:close/>
                </a:path>
                <a:path w="196214" h="758825">
                  <a:moveTo>
                    <a:pt x="20827" y="0"/>
                  </a:moveTo>
                  <a:lnTo>
                    <a:pt x="0" y="82550"/>
                  </a:lnTo>
                  <a:lnTo>
                    <a:pt x="27877" y="76460"/>
                  </a:lnTo>
                  <a:lnTo>
                    <a:pt x="25145" y="64008"/>
                  </a:lnTo>
                  <a:lnTo>
                    <a:pt x="43687" y="59943"/>
                  </a:lnTo>
                  <a:lnTo>
                    <a:pt x="69288" y="59943"/>
                  </a:lnTo>
                  <a:lnTo>
                    <a:pt x="20827" y="0"/>
                  </a:lnTo>
                  <a:close/>
                </a:path>
                <a:path w="196214" h="758825">
                  <a:moveTo>
                    <a:pt x="43687" y="59943"/>
                  </a:moveTo>
                  <a:lnTo>
                    <a:pt x="25145" y="64008"/>
                  </a:lnTo>
                  <a:lnTo>
                    <a:pt x="27877" y="76460"/>
                  </a:lnTo>
                  <a:lnTo>
                    <a:pt x="46424" y="72409"/>
                  </a:lnTo>
                  <a:lnTo>
                    <a:pt x="43687" y="59943"/>
                  </a:lnTo>
                  <a:close/>
                </a:path>
                <a:path w="196214" h="758825">
                  <a:moveTo>
                    <a:pt x="69288" y="59943"/>
                  </a:moveTo>
                  <a:lnTo>
                    <a:pt x="43687" y="59943"/>
                  </a:lnTo>
                  <a:lnTo>
                    <a:pt x="46424" y="72409"/>
                  </a:lnTo>
                  <a:lnTo>
                    <a:pt x="74421" y="66293"/>
                  </a:lnTo>
                  <a:lnTo>
                    <a:pt x="69288" y="59943"/>
                  </a:lnTo>
                  <a:close/>
                </a:path>
              </a:pathLst>
            </a:custGeom>
            <a:solidFill>
              <a:srgbClr val="D2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5803392" y="4072128"/>
              <a:ext cx="1393190" cy="320040"/>
            </a:xfrm>
            <a:custGeom>
              <a:avLst/>
              <a:gdLst/>
              <a:ahLst/>
              <a:cxnLst/>
              <a:rect l="l" t="t" r="r" b="b"/>
              <a:pathLst>
                <a:path w="1393190" h="320039">
                  <a:moveTo>
                    <a:pt x="1392936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1392936" y="320040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0" name="object 290"/>
          <p:cNvSpPr txBox="1"/>
          <p:nvPr/>
        </p:nvSpPr>
        <p:spPr>
          <a:xfrm>
            <a:off x="6046723" y="4157217"/>
            <a:ext cx="9067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液压</a:t>
            </a:r>
            <a:r>
              <a:rPr sz="1100" spc="5" dirty="0">
                <a:latin typeface="Arial" panose="020B0704020202020204"/>
                <a:cs typeface="Arial" panose="020B0704020202020204"/>
              </a:rPr>
              <a:t>/</a:t>
            </a: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气动模型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7860792" y="4072128"/>
            <a:ext cx="1390015" cy="320040"/>
          </a:xfrm>
          <a:custGeom>
            <a:avLst/>
            <a:gdLst/>
            <a:ahLst/>
            <a:cxnLst/>
            <a:rect l="l" t="t" r="r" b="b"/>
            <a:pathLst>
              <a:path w="1390015" h="320039">
                <a:moveTo>
                  <a:pt x="1389888" y="0"/>
                </a:moveTo>
                <a:lnTo>
                  <a:pt x="0" y="0"/>
                </a:lnTo>
                <a:lnTo>
                  <a:pt x="0" y="320040"/>
                </a:lnTo>
                <a:lnTo>
                  <a:pt x="1389888" y="320040"/>
                </a:lnTo>
                <a:lnTo>
                  <a:pt x="1389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 txBox="1"/>
          <p:nvPr/>
        </p:nvSpPr>
        <p:spPr>
          <a:xfrm>
            <a:off x="8194040" y="4157217"/>
            <a:ext cx="7264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动力学模型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7452359" y="1877567"/>
            <a:ext cx="1554480" cy="262255"/>
          </a:xfrm>
          <a:custGeom>
            <a:avLst/>
            <a:gdLst/>
            <a:ahLst/>
            <a:cxnLst/>
            <a:rect l="l" t="t" r="r" b="b"/>
            <a:pathLst>
              <a:path w="1554479" h="262255">
                <a:moveTo>
                  <a:pt x="1554479" y="0"/>
                </a:moveTo>
                <a:lnTo>
                  <a:pt x="0" y="0"/>
                </a:lnTo>
                <a:lnTo>
                  <a:pt x="0" y="262127"/>
                </a:lnTo>
                <a:lnTo>
                  <a:pt x="1554479" y="262127"/>
                </a:lnTo>
                <a:lnTo>
                  <a:pt x="1554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 txBox="1"/>
          <p:nvPr/>
        </p:nvSpPr>
        <p:spPr>
          <a:xfrm>
            <a:off x="7938007" y="1905381"/>
            <a:ext cx="586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微软雅黑" panose="020B0503020204020204" charset="-122"/>
                <a:cs typeface="微软雅黑" panose="020B0503020204020204" charset="-122"/>
              </a:rPr>
              <a:t>传递函数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5" name="object 295"/>
          <p:cNvGrpSpPr/>
          <p:nvPr/>
        </p:nvGrpSpPr>
        <p:grpSpPr>
          <a:xfrm>
            <a:off x="7897368" y="2868167"/>
            <a:ext cx="2557780" cy="2399030"/>
            <a:chOff x="7897368" y="2868167"/>
            <a:chExt cx="2557780" cy="2399030"/>
          </a:xfrm>
        </p:grpSpPr>
        <p:sp>
          <p:nvSpPr>
            <p:cNvPr id="296" name="object 296"/>
            <p:cNvSpPr/>
            <p:nvPr/>
          </p:nvSpPr>
          <p:spPr>
            <a:xfrm>
              <a:off x="9610344" y="3986783"/>
              <a:ext cx="725805" cy="1280160"/>
            </a:xfrm>
            <a:custGeom>
              <a:avLst/>
              <a:gdLst/>
              <a:ahLst/>
              <a:cxnLst/>
              <a:rect l="l" t="t" r="r" b="b"/>
              <a:pathLst>
                <a:path w="725804" h="1280160">
                  <a:moveTo>
                    <a:pt x="725424" y="0"/>
                  </a:moveTo>
                  <a:lnTo>
                    <a:pt x="0" y="0"/>
                  </a:lnTo>
                  <a:lnTo>
                    <a:pt x="0" y="1280159"/>
                  </a:lnTo>
                  <a:lnTo>
                    <a:pt x="725424" y="1280159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7" name="object 29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6712" y="4081271"/>
              <a:ext cx="947927" cy="1088136"/>
            </a:xfrm>
            <a:prstGeom prst="rect">
              <a:avLst/>
            </a:prstGeom>
          </p:spPr>
        </p:pic>
        <p:sp>
          <p:nvSpPr>
            <p:cNvPr id="298" name="object 298"/>
            <p:cNvSpPr/>
            <p:nvPr/>
          </p:nvSpPr>
          <p:spPr>
            <a:xfrm>
              <a:off x="7897368" y="2868167"/>
              <a:ext cx="966469" cy="1167765"/>
            </a:xfrm>
            <a:custGeom>
              <a:avLst/>
              <a:gdLst/>
              <a:ahLst/>
              <a:cxnLst/>
              <a:rect l="l" t="t" r="r" b="b"/>
              <a:pathLst>
                <a:path w="966470" h="1167764">
                  <a:moveTo>
                    <a:pt x="966216" y="0"/>
                  </a:moveTo>
                  <a:lnTo>
                    <a:pt x="0" y="0"/>
                  </a:lnTo>
                  <a:lnTo>
                    <a:pt x="0" y="1167384"/>
                  </a:lnTo>
                  <a:lnTo>
                    <a:pt x="966216" y="1167384"/>
                  </a:lnTo>
                  <a:lnTo>
                    <a:pt x="966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9" name="object 29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90104" y="3038855"/>
            <a:ext cx="1328927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108915"/>
            <a:ext cx="93211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800" b="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支持从概念设计到运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营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阶段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维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护全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02663" y="630936"/>
            <a:ext cx="1828800" cy="9204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88388" y="941654"/>
            <a:ext cx="16592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系统一维模型仿真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609344"/>
            <a:ext cx="414527" cy="3444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2011679"/>
            <a:ext cx="1828800" cy="9204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88388" y="2099031"/>
            <a:ext cx="1659255" cy="65341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系统一维与三维混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600" spc="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合模型仿真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9800" y="2990088"/>
            <a:ext cx="414527" cy="3474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2663" y="3395471"/>
            <a:ext cx="1828800" cy="9204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88388" y="3480163"/>
            <a:ext cx="1659255" cy="65468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系统模型用于虚拟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635" algn="ctr">
              <a:lnSpc>
                <a:spcPct val="100000"/>
              </a:lnSpc>
              <a:spcBef>
                <a:spcPts val="55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试验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9800" y="4373879"/>
            <a:ext cx="414527" cy="3444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2663" y="4776215"/>
            <a:ext cx="1828800" cy="9204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88388" y="4863948"/>
            <a:ext cx="1659255" cy="65341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虚拟模型用于设备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635" algn="ctr">
              <a:lnSpc>
                <a:spcPct val="100000"/>
              </a:lnSpc>
              <a:spcBef>
                <a:spcPts val="555"/>
              </a:spcBef>
            </a:pPr>
            <a:r>
              <a:rPr sz="1600" spc="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运营维护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52900" y="629412"/>
            <a:ext cx="6593205" cy="792480"/>
          </a:xfrm>
          <a:custGeom>
            <a:avLst/>
            <a:gdLst/>
            <a:ahLst/>
            <a:cxnLst/>
            <a:rect l="l" t="t" r="r" b="b"/>
            <a:pathLst>
              <a:path w="6593205" h="792480">
                <a:moveTo>
                  <a:pt x="6592824" y="0"/>
                </a:moveTo>
                <a:lnTo>
                  <a:pt x="0" y="0"/>
                </a:lnTo>
                <a:lnTo>
                  <a:pt x="0" y="792479"/>
                </a:lnTo>
                <a:lnTo>
                  <a:pt x="6592824" y="792479"/>
                </a:lnTo>
                <a:lnTo>
                  <a:pt x="6592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152900" y="629412"/>
            <a:ext cx="6593205" cy="7924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468630" indent="-287020">
              <a:lnSpc>
                <a:spcPct val="100000"/>
              </a:lnSpc>
              <a:spcBef>
                <a:spcPts val="1205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在系统设计的早期构建系统一维模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并验证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5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1400" spc="-45" dirty="0">
                <a:latin typeface="Arial" panose="020B0704020202020204"/>
                <a:cs typeface="Arial" panose="020B0704020202020204"/>
              </a:rPr>
              <a:t>M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ode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li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c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a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V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HD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L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-</a:t>
            </a:r>
            <a:r>
              <a:rPr sz="1400" spc="20" dirty="0">
                <a:latin typeface="Arial" panose="020B0704020202020204"/>
                <a:cs typeface="Arial" panose="020B0704020202020204"/>
              </a:rPr>
              <a:t>A</a:t>
            </a:r>
            <a:r>
              <a:rPr sz="1400" spc="-45" dirty="0">
                <a:latin typeface="Arial" panose="020B0704020202020204"/>
                <a:cs typeface="Arial" panose="020B0704020202020204"/>
              </a:rPr>
              <a:t>M</a:t>
            </a:r>
            <a:r>
              <a:rPr sz="1400" spc="20" dirty="0">
                <a:latin typeface="Arial" panose="020B0704020202020204"/>
                <a:cs typeface="Arial" panose="020B0704020202020204"/>
              </a:rPr>
              <a:t>S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等构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系统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52800" y="627887"/>
            <a:ext cx="798830" cy="791845"/>
          </a:xfrm>
          <a:custGeom>
            <a:avLst/>
            <a:gdLst/>
            <a:ahLst/>
            <a:cxnLst/>
            <a:rect l="l" t="t" r="r" b="b"/>
            <a:pathLst>
              <a:path w="798829" h="791844">
                <a:moveTo>
                  <a:pt x="0" y="430529"/>
                </a:moveTo>
                <a:lnTo>
                  <a:pt x="798449" y="0"/>
                </a:lnTo>
              </a:path>
              <a:path w="798829" h="791844">
                <a:moveTo>
                  <a:pt x="0" y="429767"/>
                </a:moveTo>
                <a:lnTo>
                  <a:pt x="798449" y="79184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52900" y="1973579"/>
            <a:ext cx="6593205" cy="789940"/>
          </a:xfrm>
          <a:custGeom>
            <a:avLst/>
            <a:gdLst/>
            <a:ahLst/>
            <a:cxnLst/>
            <a:rect l="l" t="t" r="r" b="b"/>
            <a:pathLst>
              <a:path w="6593205" h="789939">
                <a:moveTo>
                  <a:pt x="6592824" y="0"/>
                </a:moveTo>
                <a:lnTo>
                  <a:pt x="0" y="0"/>
                </a:lnTo>
                <a:lnTo>
                  <a:pt x="0" y="789432"/>
                </a:lnTo>
                <a:lnTo>
                  <a:pt x="6592824" y="789432"/>
                </a:lnTo>
                <a:lnTo>
                  <a:pt x="6592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152900" y="1973579"/>
            <a:ext cx="6593205" cy="7899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468630" indent="-287020">
              <a:lnSpc>
                <a:spcPct val="100000"/>
              </a:lnSpc>
              <a:spcBef>
                <a:spcPts val="120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通过特有的三维模型降阶技术把三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维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入系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仿真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通过因为三维模型构建精度更高的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统仿真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37559" y="1972055"/>
            <a:ext cx="814069" cy="798195"/>
          </a:xfrm>
          <a:custGeom>
            <a:avLst/>
            <a:gdLst/>
            <a:ahLst/>
            <a:cxnLst/>
            <a:rect l="l" t="t" r="r" b="b"/>
            <a:pathLst>
              <a:path w="814070" h="798194">
                <a:moveTo>
                  <a:pt x="0" y="416560"/>
                </a:moveTo>
                <a:lnTo>
                  <a:pt x="813688" y="0"/>
                </a:lnTo>
              </a:path>
              <a:path w="814070" h="798194">
                <a:moveTo>
                  <a:pt x="0" y="420624"/>
                </a:moveTo>
                <a:lnTo>
                  <a:pt x="813688" y="79819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52900" y="3070860"/>
            <a:ext cx="6593205" cy="1438910"/>
          </a:xfrm>
          <a:custGeom>
            <a:avLst/>
            <a:gdLst/>
            <a:ahLst/>
            <a:cxnLst/>
            <a:rect l="l" t="t" r="r" b="b"/>
            <a:pathLst>
              <a:path w="6593205" h="1438910">
                <a:moveTo>
                  <a:pt x="6592824" y="0"/>
                </a:moveTo>
                <a:lnTo>
                  <a:pt x="0" y="0"/>
                </a:lnTo>
                <a:lnTo>
                  <a:pt x="0" y="1438656"/>
                </a:lnTo>
                <a:lnTo>
                  <a:pt x="6592824" y="1438656"/>
                </a:lnTo>
                <a:lnTo>
                  <a:pt x="6592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152900" y="3070860"/>
            <a:ext cx="6593205" cy="143891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468630" indent="-287020">
              <a:lnSpc>
                <a:spcPct val="100000"/>
              </a:lnSpc>
              <a:spcBef>
                <a:spcPts val="1215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把系统模型部署到测试环境用于半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实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物试验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5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构建虚拟传感器观测不易通过传感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采集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场状态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进行现实难以模拟的恶劣工况测试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测试及优化系统运行性能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37559" y="3060192"/>
            <a:ext cx="814069" cy="1421765"/>
          </a:xfrm>
          <a:custGeom>
            <a:avLst/>
            <a:gdLst/>
            <a:ahLst/>
            <a:cxnLst/>
            <a:rect l="l" t="t" r="r" b="b"/>
            <a:pathLst>
              <a:path w="814070" h="1421764">
                <a:moveTo>
                  <a:pt x="0" y="746633"/>
                </a:moveTo>
                <a:lnTo>
                  <a:pt x="813688" y="0"/>
                </a:lnTo>
              </a:path>
              <a:path w="814070" h="1421764">
                <a:moveTo>
                  <a:pt x="0" y="762000"/>
                </a:moveTo>
                <a:lnTo>
                  <a:pt x="813688" y="142138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152900" y="4671059"/>
            <a:ext cx="6593205" cy="1435735"/>
          </a:xfrm>
          <a:custGeom>
            <a:avLst/>
            <a:gdLst/>
            <a:ahLst/>
            <a:cxnLst/>
            <a:rect l="l" t="t" r="r" b="b"/>
            <a:pathLst>
              <a:path w="6593205" h="1435735">
                <a:moveTo>
                  <a:pt x="6592824" y="0"/>
                </a:moveTo>
                <a:lnTo>
                  <a:pt x="0" y="0"/>
                </a:lnTo>
                <a:lnTo>
                  <a:pt x="0" y="1435608"/>
                </a:lnTo>
                <a:lnTo>
                  <a:pt x="6592824" y="1435608"/>
                </a:lnTo>
                <a:lnTo>
                  <a:pt x="6592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152900" y="4671059"/>
            <a:ext cx="6593205" cy="14357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468630" indent="-287020">
              <a:lnSpc>
                <a:spcPct val="100000"/>
              </a:lnSpc>
              <a:spcBef>
                <a:spcPts val="1215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把系统模型部署到运行环境提升运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营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维护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通过虚拟传感器观测不易通过传感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采集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场状态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对设备的寿命等进行预测性维护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68630" indent="-287020">
              <a:lnSpc>
                <a:spcPct val="100000"/>
              </a:lnSpc>
              <a:spcBef>
                <a:spcPts val="840"/>
              </a:spcBef>
              <a:buFont typeface="Arial" panose="020B0704020202020204"/>
              <a:buChar char="•"/>
              <a:tabLst>
                <a:tab pos="468630" algn="l"/>
                <a:tab pos="469265" algn="l"/>
              </a:tabLst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排故方案预演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37559" y="4669535"/>
            <a:ext cx="814069" cy="1420495"/>
          </a:xfrm>
          <a:custGeom>
            <a:avLst/>
            <a:gdLst/>
            <a:ahLst/>
            <a:cxnLst/>
            <a:rect l="l" t="t" r="r" b="b"/>
            <a:pathLst>
              <a:path w="814070" h="1420495">
                <a:moveTo>
                  <a:pt x="0" y="540765"/>
                </a:moveTo>
                <a:lnTo>
                  <a:pt x="813688" y="0"/>
                </a:lnTo>
              </a:path>
              <a:path w="814070" h="1420495">
                <a:moveTo>
                  <a:pt x="0" y="557783"/>
                </a:moveTo>
                <a:lnTo>
                  <a:pt x="813688" y="1420075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81" y="131063"/>
            <a:ext cx="8333740" cy="5916930"/>
            <a:chOff x="173481" y="131063"/>
            <a:chExt cx="8333740" cy="5916930"/>
          </a:xfrm>
        </p:grpSpPr>
        <p:sp>
          <p:nvSpPr>
            <p:cNvPr id="3" name="object 3"/>
            <p:cNvSpPr/>
            <p:nvPr/>
          </p:nvSpPr>
          <p:spPr>
            <a:xfrm>
              <a:off x="179831" y="637031"/>
              <a:ext cx="8321040" cy="5404485"/>
            </a:xfrm>
            <a:custGeom>
              <a:avLst/>
              <a:gdLst/>
              <a:ahLst/>
              <a:cxnLst/>
              <a:rect l="l" t="t" r="r" b="b"/>
              <a:pathLst>
                <a:path w="8321040" h="5404485">
                  <a:moveTo>
                    <a:pt x="7420356" y="0"/>
                  </a:moveTo>
                  <a:lnTo>
                    <a:pt x="900696" y="0"/>
                  </a:lnTo>
                  <a:lnTo>
                    <a:pt x="852862" y="1248"/>
                  </a:lnTo>
                  <a:lnTo>
                    <a:pt x="805678" y="4952"/>
                  </a:lnTo>
                  <a:lnTo>
                    <a:pt x="759206" y="11048"/>
                  </a:lnTo>
                  <a:lnTo>
                    <a:pt x="713509" y="19476"/>
                  </a:lnTo>
                  <a:lnTo>
                    <a:pt x="668649" y="30172"/>
                  </a:lnTo>
                  <a:lnTo>
                    <a:pt x="624688" y="43075"/>
                  </a:lnTo>
                  <a:lnTo>
                    <a:pt x="581689" y="58121"/>
                  </a:lnTo>
                  <a:lnTo>
                    <a:pt x="539713" y="75250"/>
                  </a:lnTo>
                  <a:lnTo>
                    <a:pt x="498823" y="94398"/>
                  </a:lnTo>
                  <a:lnTo>
                    <a:pt x="459082" y="115504"/>
                  </a:lnTo>
                  <a:lnTo>
                    <a:pt x="420551" y="138505"/>
                  </a:lnTo>
                  <a:lnTo>
                    <a:pt x="383293" y="163339"/>
                  </a:lnTo>
                  <a:lnTo>
                    <a:pt x="347369" y="189944"/>
                  </a:lnTo>
                  <a:lnTo>
                    <a:pt x="312843" y="218257"/>
                  </a:lnTo>
                  <a:lnTo>
                    <a:pt x="279777" y="248217"/>
                  </a:lnTo>
                  <a:lnTo>
                    <a:pt x="248232" y="279760"/>
                  </a:lnTo>
                  <a:lnTo>
                    <a:pt x="218271" y="312826"/>
                  </a:lnTo>
                  <a:lnTo>
                    <a:pt x="189957" y="347351"/>
                  </a:lnTo>
                  <a:lnTo>
                    <a:pt x="163350" y="383273"/>
                  </a:lnTo>
                  <a:lnTo>
                    <a:pt x="138515" y="420531"/>
                  </a:lnTo>
                  <a:lnTo>
                    <a:pt x="115513" y="459061"/>
                  </a:lnTo>
                  <a:lnTo>
                    <a:pt x="94406" y="498802"/>
                  </a:lnTo>
                  <a:lnTo>
                    <a:pt x="75256" y="539692"/>
                  </a:lnTo>
                  <a:lnTo>
                    <a:pt x="58126" y="581667"/>
                  </a:lnTo>
                  <a:lnTo>
                    <a:pt x="43078" y="624667"/>
                  </a:lnTo>
                  <a:lnTo>
                    <a:pt x="30175" y="668628"/>
                  </a:lnTo>
                  <a:lnTo>
                    <a:pt x="19478" y="713489"/>
                  </a:lnTo>
                  <a:lnTo>
                    <a:pt x="11049" y="759188"/>
                  </a:lnTo>
                  <a:lnTo>
                    <a:pt x="4952" y="805661"/>
                  </a:lnTo>
                  <a:lnTo>
                    <a:pt x="1248" y="852847"/>
                  </a:lnTo>
                  <a:lnTo>
                    <a:pt x="0" y="900683"/>
                  </a:lnTo>
                  <a:lnTo>
                    <a:pt x="0" y="4503420"/>
                  </a:lnTo>
                  <a:lnTo>
                    <a:pt x="1248" y="4551253"/>
                  </a:lnTo>
                  <a:lnTo>
                    <a:pt x="4952" y="4598436"/>
                  </a:lnTo>
                  <a:lnTo>
                    <a:pt x="11049" y="4644906"/>
                  </a:lnTo>
                  <a:lnTo>
                    <a:pt x="19478" y="4690602"/>
                  </a:lnTo>
                  <a:lnTo>
                    <a:pt x="30175" y="4735462"/>
                  </a:lnTo>
                  <a:lnTo>
                    <a:pt x="43078" y="4779422"/>
                  </a:lnTo>
                  <a:lnTo>
                    <a:pt x="58126" y="4822420"/>
                  </a:lnTo>
                  <a:lnTo>
                    <a:pt x="75256" y="4864395"/>
                  </a:lnTo>
                  <a:lnTo>
                    <a:pt x="94406" y="4905284"/>
                  </a:lnTo>
                  <a:lnTo>
                    <a:pt x="115513" y="4945025"/>
                  </a:lnTo>
                  <a:lnTo>
                    <a:pt x="138515" y="4983556"/>
                  </a:lnTo>
                  <a:lnTo>
                    <a:pt x="163350" y="5020813"/>
                  </a:lnTo>
                  <a:lnTo>
                    <a:pt x="189957" y="5056736"/>
                  </a:lnTo>
                  <a:lnTo>
                    <a:pt x="218271" y="5091262"/>
                  </a:lnTo>
                  <a:lnTo>
                    <a:pt x="248232" y="5124328"/>
                  </a:lnTo>
                  <a:lnTo>
                    <a:pt x="279777" y="5155872"/>
                  </a:lnTo>
                  <a:lnTo>
                    <a:pt x="312843" y="5185833"/>
                  </a:lnTo>
                  <a:lnTo>
                    <a:pt x="347369" y="5214147"/>
                  </a:lnTo>
                  <a:lnTo>
                    <a:pt x="383293" y="5240753"/>
                  </a:lnTo>
                  <a:lnTo>
                    <a:pt x="420551" y="5265588"/>
                  </a:lnTo>
                  <a:lnTo>
                    <a:pt x="459082" y="5288591"/>
                  </a:lnTo>
                  <a:lnTo>
                    <a:pt x="498823" y="5309698"/>
                  </a:lnTo>
                  <a:lnTo>
                    <a:pt x="539713" y="5328847"/>
                  </a:lnTo>
                  <a:lnTo>
                    <a:pt x="581689" y="5345977"/>
                  </a:lnTo>
                  <a:lnTo>
                    <a:pt x="624688" y="5361025"/>
                  </a:lnTo>
                  <a:lnTo>
                    <a:pt x="668649" y="5373928"/>
                  </a:lnTo>
                  <a:lnTo>
                    <a:pt x="713509" y="5384625"/>
                  </a:lnTo>
                  <a:lnTo>
                    <a:pt x="759206" y="5393054"/>
                  </a:lnTo>
                  <a:lnTo>
                    <a:pt x="805678" y="5399151"/>
                  </a:lnTo>
                  <a:lnTo>
                    <a:pt x="852862" y="5402855"/>
                  </a:lnTo>
                  <a:lnTo>
                    <a:pt x="900696" y="5404104"/>
                  </a:lnTo>
                  <a:lnTo>
                    <a:pt x="7420356" y="5404104"/>
                  </a:lnTo>
                  <a:lnTo>
                    <a:pt x="7468192" y="5402855"/>
                  </a:lnTo>
                  <a:lnTo>
                    <a:pt x="7515378" y="5399151"/>
                  </a:lnTo>
                  <a:lnTo>
                    <a:pt x="7561851" y="5393054"/>
                  </a:lnTo>
                  <a:lnTo>
                    <a:pt x="7607550" y="5384625"/>
                  </a:lnTo>
                  <a:lnTo>
                    <a:pt x="7652411" y="5373928"/>
                  </a:lnTo>
                  <a:lnTo>
                    <a:pt x="7696372" y="5361025"/>
                  </a:lnTo>
                  <a:lnTo>
                    <a:pt x="7739372" y="5345977"/>
                  </a:lnTo>
                  <a:lnTo>
                    <a:pt x="7781347" y="5328847"/>
                  </a:lnTo>
                  <a:lnTo>
                    <a:pt x="7822237" y="5309698"/>
                  </a:lnTo>
                  <a:lnTo>
                    <a:pt x="7861978" y="5288591"/>
                  </a:lnTo>
                  <a:lnTo>
                    <a:pt x="7900508" y="5265588"/>
                  </a:lnTo>
                  <a:lnTo>
                    <a:pt x="7937766" y="5240753"/>
                  </a:lnTo>
                  <a:lnTo>
                    <a:pt x="7973688" y="5214147"/>
                  </a:lnTo>
                  <a:lnTo>
                    <a:pt x="8008213" y="5185833"/>
                  </a:lnTo>
                  <a:lnTo>
                    <a:pt x="8041279" y="5155872"/>
                  </a:lnTo>
                  <a:lnTo>
                    <a:pt x="8072822" y="5124328"/>
                  </a:lnTo>
                  <a:lnTo>
                    <a:pt x="8102782" y="5091262"/>
                  </a:lnTo>
                  <a:lnTo>
                    <a:pt x="8131095" y="5056736"/>
                  </a:lnTo>
                  <a:lnTo>
                    <a:pt x="8157700" y="5020813"/>
                  </a:lnTo>
                  <a:lnTo>
                    <a:pt x="8182534" y="4983556"/>
                  </a:lnTo>
                  <a:lnTo>
                    <a:pt x="8205535" y="4945025"/>
                  </a:lnTo>
                  <a:lnTo>
                    <a:pt x="8226641" y="4905284"/>
                  </a:lnTo>
                  <a:lnTo>
                    <a:pt x="8245789" y="4864395"/>
                  </a:lnTo>
                  <a:lnTo>
                    <a:pt x="8262918" y="4822420"/>
                  </a:lnTo>
                  <a:lnTo>
                    <a:pt x="8277964" y="4779422"/>
                  </a:lnTo>
                  <a:lnTo>
                    <a:pt x="8290867" y="4735462"/>
                  </a:lnTo>
                  <a:lnTo>
                    <a:pt x="8301563" y="4690602"/>
                  </a:lnTo>
                  <a:lnTo>
                    <a:pt x="8309991" y="4644906"/>
                  </a:lnTo>
                  <a:lnTo>
                    <a:pt x="8316087" y="4598436"/>
                  </a:lnTo>
                  <a:lnTo>
                    <a:pt x="8319791" y="4551253"/>
                  </a:lnTo>
                  <a:lnTo>
                    <a:pt x="8321040" y="4503420"/>
                  </a:lnTo>
                  <a:lnTo>
                    <a:pt x="8321040" y="900683"/>
                  </a:lnTo>
                  <a:lnTo>
                    <a:pt x="8319791" y="852847"/>
                  </a:lnTo>
                  <a:lnTo>
                    <a:pt x="8316087" y="805661"/>
                  </a:lnTo>
                  <a:lnTo>
                    <a:pt x="8309991" y="759188"/>
                  </a:lnTo>
                  <a:lnTo>
                    <a:pt x="8301563" y="713489"/>
                  </a:lnTo>
                  <a:lnTo>
                    <a:pt x="8290867" y="668628"/>
                  </a:lnTo>
                  <a:lnTo>
                    <a:pt x="8277964" y="624667"/>
                  </a:lnTo>
                  <a:lnTo>
                    <a:pt x="8262918" y="581667"/>
                  </a:lnTo>
                  <a:lnTo>
                    <a:pt x="8245789" y="539692"/>
                  </a:lnTo>
                  <a:lnTo>
                    <a:pt x="8226641" y="498802"/>
                  </a:lnTo>
                  <a:lnTo>
                    <a:pt x="8205535" y="459061"/>
                  </a:lnTo>
                  <a:lnTo>
                    <a:pt x="8182534" y="420531"/>
                  </a:lnTo>
                  <a:lnTo>
                    <a:pt x="8157700" y="383273"/>
                  </a:lnTo>
                  <a:lnTo>
                    <a:pt x="8131095" y="347351"/>
                  </a:lnTo>
                  <a:lnTo>
                    <a:pt x="8102782" y="312826"/>
                  </a:lnTo>
                  <a:lnTo>
                    <a:pt x="8072822" y="279760"/>
                  </a:lnTo>
                  <a:lnTo>
                    <a:pt x="8041279" y="248217"/>
                  </a:lnTo>
                  <a:lnTo>
                    <a:pt x="8008213" y="218257"/>
                  </a:lnTo>
                  <a:lnTo>
                    <a:pt x="7973688" y="189944"/>
                  </a:lnTo>
                  <a:lnTo>
                    <a:pt x="7937766" y="163339"/>
                  </a:lnTo>
                  <a:lnTo>
                    <a:pt x="7900508" y="138505"/>
                  </a:lnTo>
                  <a:lnTo>
                    <a:pt x="7861978" y="115504"/>
                  </a:lnTo>
                  <a:lnTo>
                    <a:pt x="7822237" y="94398"/>
                  </a:lnTo>
                  <a:lnTo>
                    <a:pt x="7781347" y="75250"/>
                  </a:lnTo>
                  <a:lnTo>
                    <a:pt x="7739372" y="58121"/>
                  </a:lnTo>
                  <a:lnTo>
                    <a:pt x="7696372" y="43075"/>
                  </a:lnTo>
                  <a:lnTo>
                    <a:pt x="7652411" y="30172"/>
                  </a:lnTo>
                  <a:lnTo>
                    <a:pt x="7607550" y="19476"/>
                  </a:lnTo>
                  <a:lnTo>
                    <a:pt x="7561851" y="11048"/>
                  </a:lnTo>
                  <a:lnTo>
                    <a:pt x="7515378" y="4952"/>
                  </a:lnTo>
                  <a:lnTo>
                    <a:pt x="7468192" y="1248"/>
                  </a:lnTo>
                  <a:lnTo>
                    <a:pt x="7420356" y="0"/>
                  </a:lnTo>
                  <a:close/>
                </a:path>
              </a:pathLst>
            </a:custGeom>
            <a:solidFill>
              <a:srgbClr val="D9D7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9831" y="637031"/>
              <a:ext cx="8321040" cy="5404485"/>
            </a:xfrm>
            <a:custGeom>
              <a:avLst/>
              <a:gdLst/>
              <a:ahLst/>
              <a:cxnLst/>
              <a:rect l="l" t="t" r="r" b="b"/>
              <a:pathLst>
                <a:path w="8321040" h="5404485">
                  <a:moveTo>
                    <a:pt x="0" y="900683"/>
                  </a:moveTo>
                  <a:lnTo>
                    <a:pt x="1248" y="852847"/>
                  </a:lnTo>
                  <a:lnTo>
                    <a:pt x="4952" y="805661"/>
                  </a:lnTo>
                  <a:lnTo>
                    <a:pt x="11049" y="759188"/>
                  </a:lnTo>
                  <a:lnTo>
                    <a:pt x="19478" y="713489"/>
                  </a:lnTo>
                  <a:lnTo>
                    <a:pt x="30175" y="668628"/>
                  </a:lnTo>
                  <a:lnTo>
                    <a:pt x="43078" y="624667"/>
                  </a:lnTo>
                  <a:lnTo>
                    <a:pt x="58126" y="581667"/>
                  </a:lnTo>
                  <a:lnTo>
                    <a:pt x="75256" y="539692"/>
                  </a:lnTo>
                  <a:lnTo>
                    <a:pt x="94406" y="498802"/>
                  </a:lnTo>
                  <a:lnTo>
                    <a:pt x="115513" y="459061"/>
                  </a:lnTo>
                  <a:lnTo>
                    <a:pt x="138515" y="420531"/>
                  </a:lnTo>
                  <a:lnTo>
                    <a:pt x="163350" y="383273"/>
                  </a:lnTo>
                  <a:lnTo>
                    <a:pt x="189957" y="347351"/>
                  </a:lnTo>
                  <a:lnTo>
                    <a:pt x="218271" y="312826"/>
                  </a:lnTo>
                  <a:lnTo>
                    <a:pt x="248232" y="279760"/>
                  </a:lnTo>
                  <a:lnTo>
                    <a:pt x="279777" y="248217"/>
                  </a:lnTo>
                  <a:lnTo>
                    <a:pt x="312843" y="218257"/>
                  </a:lnTo>
                  <a:lnTo>
                    <a:pt x="347369" y="189944"/>
                  </a:lnTo>
                  <a:lnTo>
                    <a:pt x="383293" y="163339"/>
                  </a:lnTo>
                  <a:lnTo>
                    <a:pt x="420551" y="138505"/>
                  </a:lnTo>
                  <a:lnTo>
                    <a:pt x="459082" y="115504"/>
                  </a:lnTo>
                  <a:lnTo>
                    <a:pt x="498823" y="94398"/>
                  </a:lnTo>
                  <a:lnTo>
                    <a:pt x="539713" y="75250"/>
                  </a:lnTo>
                  <a:lnTo>
                    <a:pt x="581689" y="58121"/>
                  </a:lnTo>
                  <a:lnTo>
                    <a:pt x="624688" y="43075"/>
                  </a:lnTo>
                  <a:lnTo>
                    <a:pt x="668649" y="30172"/>
                  </a:lnTo>
                  <a:lnTo>
                    <a:pt x="713509" y="19476"/>
                  </a:lnTo>
                  <a:lnTo>
                    <a:pt x="759206" y="11048"/>
                  </a:lnTo>
                  <a:lnTo>
                    <a:pt x="805678" y="4952"/>
                  </a:lnTo>
                  <a:lnTo>
                    <a:pt x="852862" y="1248"/>
                  </a:lnTo>
                  <a:lnTo>
                    <a:pt x="900696" y="0"/>
                  </a:lnTo>
                  <a:lnTo>
                    <a:pt x="7420356" y="0"/>
                  </a:lnTo>
                  <a:lnTo>
                    <a:pt x="7468192" y="1248"/>
                  </a:lnTo>
                  <a:lnTo>
                    <a:pt x="7515378" y="4952"/>
                  </a:lnTo>
                  <a:lnTo>
                    <a:pt x="7561851" y="11048"/>
                  </a:lnTo>
                  <a:lnTo>
                    <a:pt x="7607550" y="19476"/>
                  </a:lnTo>
                  <a:lnTo>
                    <a:pt x="7652411" y="30172"/>
                  </a:lnTo>
                  <a:lnTo>
                    <a:pt x="7696372" y="43075"/>
                  </a:lnTo>
                  <a:lnTo>
                    <a:pt x="7739372" y="58121"/>
                  </a:lnTo>
                  <a:lnTo>
                    <a:pt x="7781347" y="75250"/>
                  </a:lnTo>
                  <a:lnTo>
                    <a:pt x="7822237" y="94398"/>
                  </a:lnTo>
                  <a:lnTo>
                    <a:pt x="7861978" y="115504"/>
                  </a:lnTo>
                  <a:lnTo>
                    <a:pt x="7900508" y="138505"/>
                  </a:lnTo>
                  <a:lnTo>
                    <a:pt x="7937766" y="163339"/>
                  </a:lnTo>
                  <a:lnTo>
                    <a:pt x="7973688" y="189944"/>
                  </a:lnTo>
                  <a:lnTo>
                    <a:pt x="8008213" y="218257"/>
                  </a:lnTo>
                  <a:lnTo>
                    <a:pt x="8041279" y="248217"/>
                  </a:lnTo>
                  <a:lnTo>
                    <a:pt x="8072822" y="279760"/>
                  </a:lnTo>
                  <a:lnTo>
                    <a:pt x="8102782" y="312826"/>
                  </a:lnTo>
                  <a:lnTo>
                    <a:pt x="8131095" y="347351"/>
                  </a:lnTo>
                  <a:lnTo>
                    <a:pt x="8157700" y="383273"/>
                  </a:lnTo>
                  <a:lnTo>
                    <a:pt x="8182534" y="420531"/>
                  </a:lnTo>
                  <a:lnTo>
                    <a:pt x="8205535" y="459061"/>
                  </a:lnTo>
                  <a:lnTo>
                    <a:pt x="8226641" y="498802"/>
                  </a:lnTo>
                  <a:lnTo>
                    <a:pt x="8245789" y="539692"/>
                  </a:lnTo>
                  <a:lnTo>
                    <a:pt x="8262918" y="581667"/>
                  </a:lnTo>
                  <a:lnTo>
                    <a:pt x="8277964" y="624667"/>
                  </a:lnTo>
                  <a:lnTo>
                    <a:pt x="8290867" y="668628"/>
                  </a:lnTo>
                  <a:lnTo>
                    <a:pt x="8301563" y="713489"/>
                  </a:lnTo>
                  <a:lnTo>
                    <a:pt x="8309991" y="759188"/>
                  </a:lnTo>
                  <a:lnTo>
                    <a:pt x="8316087" y="805661"/>
                  </a:lnTo>
                  <a:lnTo>
                    <a:pt x="8319791" y="852847"/>
                  </a:lnTo>
                  <a:lnTo>
                    <a:pt x="8321040" y="900683"/>
                  </a:lnTo>
                  <a:lnTo>
                    <a:pt x="8321040" y="4503420"/>
                  </a:lnTo>
                  <a:lnTo>
                    <a:pt x="8319791" y="4551253"/>
                  </a:lnTo>
                  <a:lnTo>
                    <a:pt x="8316087" y="4598436"/>
                  </a:lnTo>
                  <a:lnTo>
                    <a:pt x="8309991" y="4644906"/>
                  </a:lnTo>
                  <a:lnTo>
                    <a:pt x="8301563" y="4690602"/>
                  </a:lnTo>
                  <a:lnTo>
                    <a:pt x="8290867" y="4735462"/>
                  </a:lnTo>
                  <a:lnTo>
                    <a:pt x="8277964" y="4779422"/>
                  </a:lnTo>
                  <a:lnTo>
                    <a:pt x="8262918" y="4822420"/>
                  </a:lnTo>
                  <a:lnTo>
                    <a:pt x="8245789" y="4864395"/>
                  </a:lnTo>
                  <a:lnTo>
                    <a:pt x="8226641" y="4905284"/>
                  </a:lnTo>
                  <a:lnTo>
                    <a:pt x="8205535" y="4945025"/>
                  </a:lnTo>
                  <a:lnTo>
                    <a:pt x="8182534" y="4983556"/>
                  </a:lnTo>
                  <a:lnTo>
                    <a:pt x="8157700" y="5020813"/>
                  </a:lnTo>
                  <a:lnTo>
                    <a:pt x="8131095" y="5056736"/>
                  </a:lnTo>
                  <a:lnTo>
                    <a:pt x="8102782" y="5091262"/>
                  </a:lnTo>
                  <a:lnTo>
                    <a:pt x="8072822" y="5124328"/>
                  </a:lnTo>
                  <a:lnTo>
                    <a:pt x="8041279" y="5155872"/>
                  </a:lnTo>
                  <a:lnTo>
                    <a:pt x="8008213" y="5185833"/>
                  </a:lnTo>
                  <a:lnTo>
                    <a:pt x="7973688" y="5214147"/>
                  </a:lnTo>
                  <a:lnTo>
                    <a:pt x="7937766" y="5240753"/>
                  </a:lnTo>
                  <a:lnTo>
                    <a:pt x="7900508" y="5265588"/>
                  </a:lnTo>
                  <a:lnTo>
                    <a:pt x="7861978" y="5288591"/>
                  </a:lnTo>
                  <a:lnTo>
                    <a:pt x="7822237" y="5309698"/>
                  </a:lnTo>
                  <a:lnTo>
                    <a:pt x="7781347" y="5328847"/>
                  </a:lnTo>
                  <a:lnTo>
                    <a:pt x="7739372" y="5345977"/>
                  </a:lnTo>
                  <a:lnTo>
                    <a:pt x="7696372" y="5361025"/>
                  </a:lnTo>
                  <a:lnTo>
                    <a:pt x="7652411" y="5373928"/>
                  </a:lnTo>
                  <a:lnTo>
                    <a:pt x="7607550" y="5384625"/>
                  </a:lnTo>
                  <a:lnTo>
                    <a:pt x="7561851" y="5393054"/>
                  </a:lnTo>
                  <a:lnTo>
                    <a:pt x="7515378" y="5399151"/>
                  </a:lnTo>
                  <a:lnTo>
                    <a:pt x="7468192" y="5402855"/>
                  </a:lnTo>
                  <a:lnTo>
                    <a:pt x="7420356" y="5404104"/>
                  </a:lnTo>
                  <a:lnTo>
                    <a:pt x="900696" y="5404104"/>
                  </a:lnTo>
                  <a:lnTo>
                    <a:pt x="852862" y="5402855"/>
                  </a:lnTo>
                  <a:lnTo>
                    <a:pt x="805678" y="5399151"/>
                  </a:lnTo>
                  <a:lnTo>
                    <a:pt x="759206" y="5393054"/>
                  </a:lnTo>
                  <a:lnTo>
                    <a:pt x="713509" y="5384625"/>
                  </a:lnTo>
                  <a:lnTo>
                    <a:pt x="668649" y="5373928"/>
                  </a:lnTo>
                  <a:lnTo>
                    <a:pt x="624688" y="5361025"/>
                  </a:lnTo>
                  <a:lnTo>
                    <a:pt x="581689" y="5345977"/>
                  </a:lnTo>
                  <a:lnTo>
                    <a:pt x="539713" y="5328847"/>
                  </a:lnTo>
                  <a:lnTo>
                    <a:pt x="498823" y="5309698"/>
                  </a:lnTo>
                  <a:lnTo>
                    <a:pt x="459082" y="5288591"/>
                  </a:lnTo>
                  <a:lnTo>
                    <a:pt x="420551" y="5265588"/>
                  </a:lnTo>
                  <a:lnTo>
                    <a:pt x="383293" y="5240753"/>
                  </a:lnTo>
                  <a:lnTo>
                    <a:pt x="347369" y="5214147"/>
                  </a:lnTo>
                  <a:lnTo>
                    <a:pt x="312843" y="5185833"/>
                  </a:lnTo>
                  <a:lnTo>
                    <a:pt x="279777" y="5155872"/>
                  </a:lnTo>
                  <a:lnTo>
                    <a:pt x="248232" y="5124328"/>
                  </a:lnTo>
                  <a:lnTo>
                    <a:pt x="218271" y="5091262"/>
                  </a:lnTo>
                  <a:lnTo>
                    <a:pt x="189957" y="5056736"/>
                  </a:lnTo>
                  <a:lnTo>
                    <a:pt x="163350" y="5020813"/>
                  </a:lnTo>
                  <a:lnTo>
                    <a:pt x="138515" y="4983556"/>
                  </a:lnTo>
                  <a:lnTo>
                    <a:pt x="115513" y="4945025"/>
                  </a:lnTo>
                  <a:lnTo>
                    <a:pt x="94406" y="4905284"/>
                  </a:lnTo>
                  <a:lnTo>
                    <a:pt x="75256" y="4864395"/>
                  </a:lnTo>
                  <a:lnTo>
                    <a:pt x="58126" y="4822420"/>
                  </a:lnTo>
                  <a:lnTo>
                    <a:pt x="43078" y="4779422"/>
                  </a:lnTo>
                  <a:lnTo>
                    <a:pt x="30175" y="4735462"/>
                  </a:lnTo>
                  <a:lnTo>
                    <a:pt x="19478" y="4690602"/>
                  </a:lnTo>
                  <a:lnTo>
                    <a:pt x="11049" y="4644906"/>
                  </a:lnTo>
                  <a:lnTo>
                    <a:pt x="4952" y="4598436"/>
                  </a:lnTo>
                  <a:lnTo>
                    <a:pt x="1248" y="4551253"/>
                  </a:lnTo>
                  <a:lnTo>
                    <a:pt x="0" y="4503420"/>
                  </a:lnTo>
                  <a:lnTo>
                    <a:pt x="0" y="900683"/>
                  </a:lnTo>
                  <a:close/>
                </a:path>
              </a:pathLst>
            </a:custGeom>
            <a:ln w="12700">
              <a:solidFill>
                <a:srgbClr val="9F9E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9184" y="1731263"/>
              <a:ext cx="7924800" cy="2712720"/>
            </a:xfrm>
            <a:custGeom>
              <a:avLst/>
              <a:gdLst/>
              <a:ahLst/>
              <a:cxnLst/>
              <a:rect l="l" t="t" r="r" b="b"/>
              <a:pathLst>
                <a:path w="7924800" h="2712720">
                  <a:moveTo>
                    <a:pt x="7924800" y="0"/>
                  </a:moveTo>
                  <a:lnTo>
                    <a:pt x="0" y="0"/>
                  </a:lnTo>
                  <a:lnTo>
                    <a:pt x="0" y="2712720"/>
                  </a:lnTo>
                  <a:lnTo>
                    <a:pt x="7924800" y="271272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D9D9D9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9184" y="1731263"/>
              <a:ext cx="7924800" cy="2712720"/>
            </a:xfrm>
            <a:custGeom>
              <a:avLst/>
              <a:gdLst/>
              <a:ahLst/>
              <a:cxnLst/>
              <a:rect l="l" t="t" r="r" b="b"/>
              <a:pathLst>
                <a:path w="7924800" h="2712720">
                  <a:moveTo>
                    <a:pt x="0" y="2712720"/>
                  </a:moveTo>
                  <a:lnTo>
                    <a:pt x="7924800" y="271272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712720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6992" y="4273296"/>
              <a:ext cx="7937500" cy="335280"/>
            </a:xfrm>
            <a:custGeom>
              <a:avLst/>
              <a:gdLst/>
              <a:ahLst/>
              <a:cxnLst/>
              <a:rect l="l" t="t" r="r" b="b"/>
              <a:pathLst>
                <a:path w="7937500" h="335279">
                  <a:moveTo>
                    <a:pt x="7881111" y="0"/>
                  </a:moveTo>
                  <a:lnTo>
                    <a:pt x="55879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279399"/>
                  </a:lnTo>
                  <a:lnTo>
                    <a:pt x="4391" y="301150"/>
                  </a:lnTo>
                  <a:lnTo>
                    <a:pt x="16367" y="318912"/>
                  </a:lnTo>
                  <a:lnTo>
                    <a:pt x="34129" y="330888"/>
                  </a:lnTo>
                  <a:lnTo>
                    <a:pt x="55879" y="335279"/>
                  </a:lnTo>
                  <a:lnTo>
                    <a:pt x="7881111" y="335279"/>
                  </a:lnTo>
                  <a:lnTo>
                    <a:pt x="7902862" y="330888"/>
                  </a:lnTo>
                  <a:lnTo>
                    <a:pt x="7920624" y="318912"/>
                  </a:lnTo>
                  <a:lnTo>
                    <a:pt x="7932600" y="301150"/>
                  </a:lnTo>
                  <a:lnTo>
                    <a:pt x="7936991" y="279399"/>
                  </a:lnTo>
                  <a:lnTo>
                    <a:pt x="7936991" y="55879"/>
                  </a:lnTo>
                  <a:lnTo>
                    <a:pt x="7932600" y="34129"/>
                  </a:lnTo>
                  <a:lnTo>
                    <a:pt x="7920624" y="16367"/>
                  </a:lnTo>
                  <a:lnTo>
                    <a:pt x="7902862" y="4391"/>
                  </a:lnTo>
                  <a:lnTo>
                    <a:pt x="78811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6992" y="4273296"/>
              <a:ext cx="7937500" cy="335280"/>
            </a:xfrm>
            <a:custGeom>
              <a:avLst/>
              <a:gdLst/>
              <a:ahLst/>
              <a:cxnLst/>
              <a:rect l="l" t="t" r="r" b="b"/>
              <a:pathLst>
                <a:path w="7937500" h="335279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79" y="0"/>
                  </a:lnTo>
                  <a:lnTo>
                    <a:pt x="7881111" y="0"/>
                  </a:lnTo>
                  <a:lnTo>
                    <a:pt x="7902862" y="4391"/>
                  </a:lnTo>
                  <a:lnTo>
                    <a:pt x="7920624" y="16367"/>
                  </a:lnTo>
                  <a:lnTo>
                    <a:pt x="7932600" y="34129"/>
                  </a:lnTo>
                  <a:lnTo>
                    <a:pt x="7936991" y="55879"/>
                  </a:lnTo>
                  <a:lnTo>
                    <a:pt x="7936991" y="279399"/>
                  </a:lnTo>
                  <a:lnTo>
                    <a:pt x="7932600" y="301150"/>
                  </a:lnTo>
                  <a:lnTo>
                    <a:pt x="7920624" y="318912"/>
                  </a:lnTo>
                  <a:lnTo>
                    <a:pt x="7902862" y="330888"/>
                  </a:lnTo>
                  <a:lnTo>
                    <a:pt x="7881111" y="335279"/>
                  </a:lnTo>
                  <a:lnTo>
                    <a:pt x="55879" y="335279"/>
                  </a:lnTo>
                  <a:lnTo>
                    <a:pt x="34129" y="330888"/>
                  </a:lnTo>
                  <a:lnTo>
                    <a:pt x="16367" y="318912"/>
                  </a:lnTo>
                  <a:lnTo>
                    <a:pt x="4391" y="301150"/>
                  </a:lnTo>
                  <a:lnTo>
                    <a:pt x="0" y="279399"/>
                  </a:lnTo>
                  <a:lnTo>
                    <a:pt x="0" y="558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87551" y="1844040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1371599" y="0"/>
                  </a:moveTo>
                  <a:lnTo>
                    <a:pt x="274319" y="0"/>
                  </a:ln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0" y="1554480"/>
                  </a:lnTo>
                  <a:lnTo>
                    <a:pt x="4419" y="1603791"/>
                  </a:lnTo>
                  <a:lnTo>
                    <a:pt x="17162" y="1650202"/>
                  </a:lnTo>
                  <a:lnTo>
                    <a:pt x="37453" y="1692938"/>
                  </a:lnTo>
                  <a:lnTo>
                    <a:pt x="64518" y="1731224"/>
                  </a:lnTo>
                  <a:lnTo>
                    <a:pt x="97580" y="1764286"/>
                  </a:lnTo>
                  <a:lnTo>
                    <a:pt x="135867" y="1791349"/>
                  </a:lnTo>
                  <a:lnTo>
                    <a:pt x="178602" y="1811638"/>
                  </a:lnTo>
                  <a:lnTo>
                    <a:pt x="225011" y="1824380"/>
                  </a:lnTo>
                  <a:lnTo>
                    <a:pt x="274319" y="1828800"/>
                  </a:lnTo>
                  <a:lnTo>
                    <a:pt x="1371599" y="1828800"/>
                  </a:lnTo>
                  <a:lnTo>
                    <a:pt x="1420911" y="1824380"/>
                  </a:lnTo>
                  <a:lnTo>
                    <a:pt x="1467322" y="1811638"/>
                  </a:lnTo>
                  <a:lnTo>
                    <a:pt x="1510058" y="1791349"/>
                  </a:lnTo>
                  <a:lnTo>
                    <a:pt x="1548344" y="1764286"/>
                  </a:lnTo>
                  <a:lnTo>
                    <a:pt x="1581406" y="1731224"/>
                  </a:lnTo>
                  <a:lnTo>
                    <a:pt x="1608469" y="1692938"/>
                  </a:lnTo>
                  <a:lnTo>
                    <a:pt x="1628758" y="1650202"/>
                  </a:lnTo>
                  <a:lnTo>
                    <a:pt x="1641500" y="1603791"/>
                  </a:lnTo>
                  <a:lnTo>
                    <a:pt x="1645920" y="1554480"/>
                  </a:lnTo>
                  <a:lnTo>
                    <a:pt x="1645920" y="274320"/>
                  </a:lnTo>
                  <a:lnTo>
                    <a:pt x="1641500" y="225008"/>
                  </a:lnTo>
                  <a:lnTo>
                    <a:pt x="1628758" y="178597"/>
                  </a:lnTo>
                  <a:lnTo>
                    <a:pt x="1608469" y="135861"/>
                  </a:lnTo>
                  <a:lnTo>
                    <a:pt x="1581406" y="97575"/>
                  </a:lnTo>
                  <a:lnTo>
                    <a:pt x="1548344" y="64513"/>
                  </a:lnTo>
                  <a:lnTo>
                    <a:pt x="1510058" y="37450"/>
                  </a:lnTo>
                  <a:lnTo>
                    <a:pt x="1467322" y="17161"/>
                  </a:lnTo>
                  <a:lnTo>
                    <a:pt x="1420911" y="4419"/>
                  </a:lnTo>
                  <a:lnTo>
                    <a:pt x="1371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7551" y="1844040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0" y="274320"/>
                  </a:move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1371599" y="0"/>
                  </a:lnTo>
                  <a:lnTo>
                    <a:pt x="1420911" y="4419"/>
                  </a:lnTo>
                  <a:lnTo>
                    <a:pt x="1467322" y="17161"/>
                  </a:lnTo>
                  <a:lnTo>
                    <a:pt x="1510058" y="37450"/>
                  </a:lnTo>
                  <a:lnTo>
                    <a:pt x="1548344" y="64513"/>
                  </a:lnTo>
                  <a:lnTo>
                    <a:pt x="1581406" y="97575"/>
                  </a:lnTo>
                  <a:lnTo>
                    <a:pt x="1608469" y="135861"/>
                  </a:lnTo>
                  <a:lnTo>
                    <a:pt x="1628758" y="178597"/>
                  </a:lnTo>
                  <a:lnTo>
                    <a:pt x="1641500" y="225008"/>
                  </a:lnTo>
                  <a:lnTo>
                    <a:pt x="1645920" y="274320"/>
                  </a:lnTo>
                  <a:lnTo>
                    <a:pt x="1645920" y="1554480"/>
                  </a:lnTo>
                  <a:lnTo>
                    <a:pt x="1641500" y="1603791"/>
                  </a:lnTo>
                  <a:lnTo>
                    <a:pt x="1628758" y="1650202"/>
                  </a:lnTo>
                  <a:lnTo>
                    <a:pt x="1608469" y="1692938"/>
                  </a:lnTo>
                  <a:lnTo>
                    <a:pt x="1581406" y="1731224"/>
                  </a:lnTo>
                  <a:lnTo>
                    <a:pt x="1548344" y="1764286"/>
                  </a:lnTo>
                  <a:lnTo>
                    <a:pt x="1510058" y="1791349"/>
                  </a:lnTo>
                  <a:lnTo>
                    <a:pt x="1467322" y="1811638"/>
                  </a:lnTo>
                  <a:lnTo>
                    <a:pt x="1420911" y="1824380"/>
                  </a:lnTo>
                  <a:lnTo>
                    <a:pt x="1371599" y="1828800"/>
                  </a:lnTo>
                  <a:lnTo>
                    <a:pt x="274319" y="1828800"/>
                  </a:lnTo>
                  <a:lnTo>
                    <a:pt x="225011" y="1824380"/>
                  </a:lnTo>
                  <a:lnTo>
                    <a:pt x="178602" y="1811638"/>
                  </a:lnTo>
                  <a:lnTo>
                    <a:pt x="135867" y="1791349"/>
                  </a:lnTo>
                  <a:lnTo>
                    <a:pt x="97580" y="1764286"/>
                  </a:lnTo>
                  <a:lnTo>
                    <a:pt x="64518" y="1731224"/>
                  </a:lnTo>
                  <a:lnTo>
                    <a:pt x="37453" y="1692938"/>
                  </a:lnTo>
                  <a:lnTo>
                    <a:pt x="17162" y="1650202"/>
                  </a:lnTo>
                  <a:lnTo>
                    <a:pt x="4419" y="1603791"/>
                  </a:lnTo>
                  <a:lnTo>
                    <a:pt x="0" y="1554480"/>
                  </a:lnTo>
                  <a:lnTo>
                    <a:pt x="0" y="274320"/>
                  </a:lnTo>
                  <a:close/>
                </a:path>
              </a:pathLst>
            </a:custGeom>
            <a:ln w="12700">
              <a:solidFill>
                <a:srgbClr val="0079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6799" y="1959863"/>
              <a:ext cx="847344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1" y="1999487"/>
              <a:ext cx="365760" cy="4023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2478024"/>
              <a:ext cx="457200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559" y="2438399"/>
              <a:ext cx="804672" cy="59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40" y="3121152"/>
              <a:ext cx="1005840" cy="4907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9560" y="4776216"/>
              <a:ext cx="3014980" cy="988060"/>
            </a:xfrm>
            <a:custGeom>
              <a:avLst/>
              <a:gdLst/>
              <a:ahLst/>
              <a:cxnLst/>
              <a:rect l="l" t="t" r="r" b="b"/>
              <a:pathLst>
                <a:path w="3014979" h="988060">
                  <a:moveTo>
                    <a:pt x="0" y="987551"/>
                  </a:moveTo>
                  <a:lnTo>
                    <a:pt x="3014472" y="98755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987551"/>
                  </a:lnTo>
                  <a:close/>
                </a:path>
              </a:pathLst>
            </a:custGeom>
            <a:solidFill>
              <a:srgbClr val="FFF0D1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9560" y="4776216"/>
              <a:ext cx="3014980" cy="1079500"/>
            </a:xfrm>
            <a:custGeom>
              <a:avLst/>
              <a:gdLst/>
              <a:ahLst/>
              <a:cxnLst/>
              <a:rect l="l" t="t" r="r" b="b"/>
              <a:pathLst>
                <a:path w="3014979" h="1079500">
                  <a:moveTo>
                    <a:pt x="0" y="1078991"/>
                  </a:moveTo>
                  <a:lnTo>
                    <a:pt x="3014472" y="107899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1078991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47035" y="1007109"/>
            <a:ext cx="990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latin typeface="Arial" panose="020B0704020202020204"/>
                <a:cs typeface="Arial" panose="020B0704020202020204"/>
              </a:rPr>
              <a:t>o</a:t>
            </a:r>
            <a:r>
              <a:rPr sz="1800" dirty="0">
                <a:latin typeface="Arial" panose="020B0704020202020204"/>
                <a:cs typeface="Arial" panose="020B0704020202020204"/>
              </a:rPr>
              <a:t>f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t</a:t>
            </a:r>
            <a:r>
              <a:rPr sz="1800" spc="-35" dirty="0">
                <a:latin typeface="Arial" panose="020B0704020202020204"/>
                <a:cs typeface="Arial" panose="020B0704020202020204"/>
              </a:rPr>
              <a:t>w</a:t>
            </a:r>
            <a:r>
              <a:rPr sz="1800" dirty="0">
                <a:latin typeface="Arial" panose="020B0704020202020204"/>
                <a:cs typeface="Arial" panose="020B0704020202020204"/>
              </a:rPr>
              <a:t>a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e</a:t>
            </a:r>
            <a:r>
              <a:rPr sz="1800" dirty="0">
                <a:latin typeface="Arial" panose="020B0704020202020204"/>
                <a:cs typeface="Arial" panose="020B0704020202020204"/>
              </a:rPr>
              <a:t>,  </a:t>
            </a:r>
            <a:r>
              <a:rPr sz="1800" dirty="0">
                <a:latin typeface="Arial" panose="020B0704020202020204"/>
                <a:cs typeface="Arial" panose="020B0704020202020204"/>
              </a:rPr>
              <a:t>Control 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11041" y="1956561"/>
            <a:ext cx="4606290" cy="1475740"/>
            <a:chOff x="3511041" y="1956561"/>
            <a:chExt cx="4606290" cy="1475740"/>
          </a:xfrm>
        </p:grpSpPr>
        <p:sp>
          <p:nvSpPr>
            <p:cNvPr id="20" name="object 20"/>
            <p:cNvSpPr/>
            <p:nvPr/>
          </p:nvSpPr>
          <p:spPr>
            <a:xfrm>
              <a:off x="3517391" y="1962911"/>
              <a:ext cx="4593590" cy="1463040"/>
            </a:xfrm>
            <a:custGeom>
              <a:avLst/>
              <a:gdLst/>
              <a:ahLst/>
              <a:cxnLst/>
              <a:rect l="l" t="t" r="r" b="b"/>
              <a:pathLst>
                <a:path w="4593590" h="1463039">
                  <a:moveTo>
                    <a:pt x="4349496" y="0"/>
                  </a:moveTo>
                  <a:lnTo>
                    <a:pt x="243840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200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40" y="1463039"/>
                  </a:lnTo>
                  <a:lnTo>
                    <a:pt x="4349496" y="1463039"/>
                  </a:lnTo>
                  <a:lnTo>
                    <a:pt x="4398624" y="1458084"/>
                  </a:lnTo>
                  <a:lnTo>
                    <a:pt x="4444388" y="1443870"/>
                  </a:lnTo>
                  <a:lnTo>
                    <a:pt x="4485807" y="1421383"/>
                  </a:lnTo>
                  <a:lnTo>
                    <a:pt x="4521898" y="1391602"/>
                  </a:lnTo>
                  <a:lnTo>
                    <a:pt x="4551679" y="1355511"/>
                  </a:lnTo>
                  <a:lnTo>
                    <a:pt x="4574166" y="1314092"/>
                  </a:lnTo>
                  <a:lnTo>
                    <a:pt x="4588380" y="1268328"/>
                  </a:lnTo>
                  <a:lnTo>
                    <a:pt x="4593336" y="1219200"/>
                  </a:lnTo>
                  <a:lnTo>
                    <a:pt x="4593336" y="243839"/>
                  </a:lnTo>
                  <a:lnTo>
                    <a:pt x="4588380" y="194711"/>
                  </a:lnTo>
                  <a:lnTo>
                    <a:pt x="4574166" y="148947"/>
                  </a:lnTo>
                  <a:lnTo>
                    <a:pt x="4551679" y="107528"/>
                  </a:lnTo>
                  <a:lnTo>
                    <a:pt x="4521898" y="71437"/>
                  </a:lnTo>
                  <a:lnTo>
                    <a:pt x="4485807" y="41656"/>
                  </a:lnTo>
                  <a:lnTo>
                    <a:pt x="4444388" y="19169"/>
                  </a:lnTo>
                  <a:lnTo>
                    <a:pt x="4398624" y="4955"/>
                  </a:lnTo>
                  <a:lnTo>
                    <a:pt x="4349496" y="0"/>
                  </a:lnTo>
                  <a:close/>
                </a:path>
              </a:pathLst>
            </a:custGeom>
            <a:solidFill>
              <a:srgbClr val="D291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17391" y="1962911"/>
              <a:ext cx="4593590" cy="1463040"/>
            </a:xfrm>
            <a:custGeom>
              <a:avLst/>
              <a:gdLst/>
              <a:ahLst/>
              <a:cxnLst/>
              <a:rect l="l" t="t" r="r" b="b"/>
              <a:pathLst>
                <a:path w="4593590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40" y="0"/>
                  </a:lnTo>
                  <a:lnTo>
                    <a:pt x="4349496" y="0"/>
                  </a:lnTo>
                  <a:lnTo>
                    <a:pt x="4398624" y="4955"/>
                  </a:lnTo>
                  <a:lnTo>
                    <a:pt x="4444388" y="19169"/>
                  </a:lnTo>
                  <a:lnTo>
                    <a:pt x="4485807" y="41656"/>
                  </a:lnTo>
                  <a:lnTo>
                    <a:pt x="4521898" y="71437"/>
                  </a:lnTo>
                  <a:lnTo>
                    <a:pt x="4551679" y="107528"/>
                  </a:lnTo>
                  <a:lnTo>
                    <a:pt x="4574166" y="148947"/>
                  </a:lnTo>
                  <a:lnTo>
                    <a:pt x="4588380" y="194711"/>
                  </a:lnTo>
                  <a:lnTo>
                    <a:pt x="4593336" y="243839"/>
                  </a:lnTo>
                  <a:lnTo>
                    <a:pt x="4593336" y="1219200"/>
                  </a:lnTo>
                  <a:lnTo>
                    <a:pt x="4588380" y="1268328"/>
                  </a:lnTo>
                  <a:lnTo>
                    <a:pt x="4574166" y="1314092"/>
                  </a:lnTo>
                  <a:lnTo>
                    <a:pt x="4551679" y="1355511"/>
                  </a:lnTo>
                  <a:lnTo>
                    <a:pt x="4521898" y="1391602"/>
                  </a:lnTo>
                  <a:lnTo>
                    <a:pt x="4485807" y="1421383"/>
                  </a:lnTo>
                  <a:lnTo>
                    <a:pt x="4444388" y="1443870"/>
                  </a:lnTo>
                  <a:lnTo>
                    <a:pt x="4398624" y="1458084"/>
                  </a:lnTo>
                  <a:lnTo>
                    <a:pt x="4349496" y="1463039"/>
                  </a:lnTo>
                  <a:lnTo>
                    <a:pt x="243840" y="1463039"/>
                  </a:lnTo>
                  <a:lnTo>
                    <a:pt x="194711" y="1458084"/>
                  </a:lnTo>
                  <a:lnTo>
                    <a:pt x="148947" y="1443870"/>
                  </a:lnTo>
                  <a:lnTo>
                    <a:pt x="107528" y="1421383"/>
                  </a:lnTo>
                  <a:lnTo>
                    <a:pt x="71437" y="1391602"/>
                  </a:lnTo>
                  <a:lnTo>
                    <a:pt x="41656" y="1355511"/>
                  </a:lnTo>
                  <a:lnTo>
                    <a:pt x="19169" y="1314092"/>
                  </a:lnTo>
                  <a:lnTo>
                    <a:pt x="4955" y="1268328"/>
                  </a:lnTo>
                  <a:lnTo>
                    <a:pt x="0" y="1219200"/>
                  </a:lnTo>
                  <a:lnTo>
                    <a:pt x="0" y="243839"/>
                  </a:lnTo>
                  <a:close/>
                </a:path>
              </a:pathLst>
            </a:custGeom>
            <a:ln w="12699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764785" y="2298649"/>
            <a:ext cx="2095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5930" algn="l"/>
              </a:tabLst>
            </a:pP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+</a:t>
            </a: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	</a:t>
            </a: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+</a:t>
            </a:r>
            <a:endParaRPr sz="4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9559" y="4192523"/>
            <a:ext cx="5646420" cy="2217420"/>
            <a:chOff x="289559" y="4192523"/>
            <a:chExt cx="5646420" cy="2217420"/>
          </a:xfrm>
        </p:grpSpPr>
        <p:sp>
          <p:nvSpPr>
            <p:cNvPr id="24" name="object 24"/>
            <p:cNvSpPr/>
            <p:nvPr/>
          </p:nvSpPr>
          <p:spPr>
            <a:xfrm>
              <a:off x="3326892" y="4192523"/>
              <a:ext cx="2608580" cy="962660"/>
            </a:xfrm>
            <a:custGeom>
              <a:avLst/>
              <a:gdLst/>
              <a:ahLst/>
              <a:cxnLst/>
              <a:rect l="l" t="t" r="r" b="b"/>
              <a:pathLst>
                <a:path w="2608579" h="962660">
                  <a:moveTo>
                    <a:pt x="2519769" y="918209"/>
                  </a:moveTo>
                  <a:lnTo>
                    <a:pt x="0" y="918209"/>
                  </a:lnTo>
                  <a:lnTo>
                    <a:pt x="0" y="962659"/>
                  </a:lnTo>
                  <a:lnTo>
                    <a:pt x="2564257" y="962659"/>
                  </a:lnTo>
                  <a:lnTo>
                    <a:pt x="2564220" y="940562"/>
                  </a:lnTo>
                  <a:lnTo>
                    <a:pt x="2519807" y="940562"/>
                  </a:lnTo>
                  <a:lnTo>
                    <a:pt x="2519769" y="918209"/>
                  </a:lnTo>
                  <a:close/>
                </a:path>
                <a:path w="2608579" h="962660">
                  <a:moveTo>
                    <a:pt x="2562894" y="131821"/>
                  </a:moveTo>
                  <a:lnTo>
                    <a:pt x="2518449" y="134536"/>
                  </a:lnTo>
                  <a:lnTo>
                    <a:pt x="2519807" y="940562"/>
                  </a:lnTo>
                  <a:lnTo>
                    <a:pt x="2542032" y="918209"/>
                  </a:lnTo>
                  <a:lnTo>
                    <a:pt x="2564184" y="918209"/>
                  </a:lnTo>
                  <a:lnTo>
                    <a:pt x="2562894" y="131821"/>
                  </a:lnTo>
                  <a:close/>
                </a:path>
                <a:path w="2608579" h="962660">
                  <a:moveTo>
                    <a:pt x="2564184" y="918209"/>
                  </a:moveTo>
                  <a:lnTo>
                    <a:pt x="2542032" y="918209"/>
                  </a:lnTo>
                  <a:lnTo>
                    <a:pt x="2519807" y="940562"/>
                  </a:lnTo>
                  <a:lnTo>
                    <a:pt x="2564220" y="940562"/>
                  </a:lnTo>
                  <a:lnTo>
                    <a:pt x="2564184" y="918209"/>
                  </a:lnTo>
                  <a:close/>
                </a:path>
                <a:path w="2608579" h="962660">
                  <a:moveTo>
                    <a:pt x="2533777" y="0"/>
                  </a:moveTo>
                  <a:lnTo>
                    <a:pt x="2475484" y="137159"/>
                  </a:lnTo>
                  <a:lnTo>
                    <a:pt x="2518449" y="134536"/>
                  </a:lnTo>
                  <a:lnTo>
                    <a:pt x="2518410" y="110998"/>
                  </a:lnTo>
                  <a:lnTo>
                    <a:pt x="2598051" y="110870"/>
                  </a:lnTo>
                  <a:lnTo>
                    <a:pt x="2533777" y="0"/>
                  </a:lnTo>
                  <a:close/>
                </a:path>
                <a:path w="2608579" h="962660">
                  <a:moveTo>
                    <a:pt x="2562860" y="110870"/>
                  </a:moveTo>
                  <a:lnTo>
                    <a:pt x="2518410" y="110998"/>
                  </a:lnTo>
                  <a:lnTo>
                    <a:pt x="2518449" y="134536"/>
                  </a:lnTo>
                  <a:lnTo>
                    <a:pt x="2562894" y="131821"/>
                  </a:lnTo>
                  <a:lnTo>
                    <a:pt x="2562860" y="110870"/>
                  </a:lnTo>
                  <a:close/>
                </a:path>
                <a:path w="2608579" h="962660">
                  <a:moveTo>
                    <a:pt x="2598051" y="110870"/>
                  </a:moveTo>
                  <a:lnTo>
                    <a:pt x="2562860" y="110870"/>
                  </a:lnTo>
                  <a:lnTo>
                    <a:pt x="2562894" y="131821"/>
                  </a:lnTo>
                  <a:lnTo>
                    <a:pt x="2608580" y="129031"/>
                  </a:lnTo>
                  <a:lnTo>
                    <a:pt x="2598051" y="110870"/>
                  </a:lnTo>
                  <a:close/>
                </a:path>
              </a:pathLst>
            </a:custGeom>
            <a:solidFill>
              <a:srgbClr val="8D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9559" y="5763767"/>
              <a:ext cx="3014980" cy="646430"/>
            </a:xfrm>
            <a:custGeom>
              <a:avLst/>
              <a:gdLst/>
              <a:ahLst/>
              <a:cxnLst/>
              <a:rect l="l" t="t" r="r" b="b"/>
              <a:pathLst>
                <a:path w="3014979" h="646429">
                  <a:moveTo>
                    <a:pt x="3014472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3014472" y="646175"/>
                  </a:lnTo>
                  <a:lnTo>
                    <a:pt x="30144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89559" y="5794044"/>
            <a:ext cx="301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50" marR="432435" indent="-70485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Validated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1800" spc="-114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Physics  </a:t>
            </a: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41609" y="4701032"/>
            <a:ext cx="134556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600" spc="-30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Model </a:t>
            </a:r>
            <a:r>
              <a:rPr sz="1600" dirty="0">
                <a:latin typeface="Arial" panose="020B0704020202020204"/>
                <a:cs typeface="Arial" panose="020B0704020202020204"/>
              </a:rPr>
              <a:t>for  cloud/edge  deployment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34995" y="1647444"/>
            <a:ext cx="8107680" cy="1706245"/>
            <a:chOff x="2634995" y="1647444"/>
            <a:chExt cx="8107680" cy="1706245"/>
          </a:xfrm>
        </p:grpSpPr>
        <p:sp>
          <p:nvSpPr>
            <p:cNvPr id="29" name="object 29"/>
            <p:cNvSpPr/>
            <p:nvPr/>
          </p:nvSpPr>
          <p:spPr>
            <a:xfrm>
              <a:off x="2634996" y="1647443"/>
              <a:ext cx="1737360" cy="1283335"/>
            </a:xfrm>
            <a:custGeom>
              <a:avLst/>
              <a:gdLst/>
              <a:ahLst/>
              <a:cxnLst/>
              <a:rect l="l" t="t" r="r" b="b"/>
              <a:pathLst>
                <a:path w="1737360" h="1283335">
                  <a:moveTo>
                    <a:pt x="1210056" y="1216152"/>
                  </a:moveTo>
                  <a:lnTo>
                    <a:pt x="1165606" y="1193927"/>
                  </a:lnTo>
                  <a:lnTo>
                    <a:pt x="1076706" y="1149477"/>
                  </a:lnTo>
                  <a:lnTo>
                    <a:pt x="1076706" y="1193927"/>
                  </a:lnTo>
                  <a:lnTo>
                    <a:pt x="0" y="1193927"/>
                  </a:lnTo>
                  <a:lnTo>
                    <a:pt x="0" y="1238377"/>
                  </a:lnTo>
                  <a:lnTo>
                    <a:pt x="1076706" y="1238377"/>
                  </a:lnTo>
                  <a:lnTo>
                    <a:pt x="1076706" y="1282827"/>
                  </a:lnTo>
                  <a:lnTo>
                    <a:pt x="1165606" y="1238377"/>
                  </a:lnTo>
                  <a:lnTo>
                    <a:pt x="1210056" y="1216152"/>
                  </a:lnTo>
                  <a:close/>
                </a:path>
                <a:path w="1737360" h="1283335">
                  <a:moveTo>
                    <a:pt x="1736979" y="663067"/>
                  </a:moveTo>
                  <a:lnTo>
                    <a:pt x="1692529" y="663067"/>
                  </a:lnTo>
                  <a:lnTo>
                    <a:pt x="1692529" y="0"/>
                  </a:lnTo>
                  <a:lnTo>
                    <a:pt x="1648079" y="0"/>
                  </a:lnTo>
                  <a:lnTo>
                    <a:pt x="1648079" y="663067"/>
                  </a:lnTo>
                  <a:lnTo>
                    <a:pt x="1603629" y="663067"/>
                  </a:lnTo>
                  <a:lnTo>
                    <a:pt x="1670304" y="796417"/>
                  </a:lnTo>
                  <a:lnTo>
                    <a:pt x="1725866" y="685292"/>
                  </a:lnTo>
                  <a:lnTo>
                    <a:pt x="1736979" y="663067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199" y="2410968"/>
              <a:ext cx="942594" cy="9425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9727" y="2444495"/>
              <a:ext cx="822960" cy="8229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19727" y="2444495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80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80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28988" y="2853182"/>
              <a:ext cx="1313815" cy="133350"/>
            </a:xfrm>
            <a:custGeom>
              <a:avLst/>
              <a:gdLst/>
              <a:ahLst/>
              <a:cxnLst/>
              <a:rect l="l" t="t" r="r" b="b"/>
              <a:pathLst>
                <a:path w="1313815" h="133350">
                  <a:moveTo>
                    <a:pt x="1180168" y="88998"/>
                  </a:moveTo>
                  <a:lnTo>
                    <a:pt x="1180083" y="133350"/>
                  </a:lnTo>
                  <a:lnTo>
                    <a:pt x="1269153" y="89026"/>
                  </a:lnTo>
                  <a:lnTo>
                    <a:pt x="1202435" y="89026"/>
                  </a:lnTo>
                  <a:lnTo>
                    <a:pt x="1180168" y="88998"/>
                  </a:lnTo>
                  <a:close/>
                </a:path>
                <a:path w="1313815" h="133350">
                  <a:moveTo>
                    <a:pt x="1180253" y="44548"/>
                  </a:moveTo>
                  <a:lnTo>
                    <a:pt x="1180168" y="88998"/>
                  </a:lnTo>
                  <a:lnTo>
                    <a:pt x="1202435" y="89026"/>
                  </a:lnTo>
                  <a:lnTo>
                    <a:pt x="1202435" y="44576"/>
                  </a:lnTo>
                  <a:lnTo>
                    <a:pt x="1180253" y="44548"/>
                  </a:lnTo>
                  <a:close/>
                </a:path>
                <a:path w="1313815" h="133350">
                  <a:moveTo>
                    <a:pt x="1180337" y="0"/>
                  </a:moveTo>
                  <a:lnTo>
                    <a:pt x="1180253" y="44548"/>
                  </a:lnTo>
                  <a:lnTo>
                    <a:pt x="1202435" y="44576"/>
                  </a:lnTo>
                  <a:lnTo>
                    <a:pt x="1202435" y="89026"/>
                  </a:lnTo>
                  <a:lnTo>
                    <a:pt x="1269153" y="89026"/>
                  </a:lnTo>
                  <a:lnTo>
                    <a:pt x="1313560" y="66928"/>
                  </a:lnTo>
                  <a:lnTo>
                    <a:pt x="1180337" y="0"/>
                  </a:lnTo>
                  <a:close/>
                </a:path>
                <a:path w="1313815" h="133350">
                  <a:moveTo>
                    <a:pt x="0" y="43052"/>
                  </a:moveTo>
                  <a:lnTo>
                    <a:pt x="0" y="87502"/>
                  </a:lnTo>
                  <a:lnTo>
                    <a:pt x="1180168" y="88998"/>
                  </a:lnTo>
                  <a:lnTo>
                    <a:pt x="1180253" y="44548"/>
                  </a:lnTo>
                  <a:lnTo>
                    <a:pt x="0" y="43052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574281" y="1952371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y</a:t>
            </a:r>
            <a:r>
              <a:rPr sz="1800" spc="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74281" y="2226690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ode</a:t>
            </a: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l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2803" y="3767708"/>
            <a:ext cx="90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System  </a:t>
            </a:r>
            <a:r>
              <a:rPr sz="1800" dirty="0">
                <a:latin typeface="Arial" panose="020B0704020202020204"/>
                <a:cs typeface="Arial" panose="020B0704020202020204"/>
              </a:rPr>
              <a:t>L</a:t>
            </a:r>
            <a:r>
              <a:rPr sz="1800" dirty="0">
                <a:latin typeface="Arial" panose="020B0704020202020204"/>
                <a:cs typeface="Arial" panose="020B0704020202020204"/>
              </a:rPr>
              <a:t>i</a:t>
            </a:r>
            <a:r>
              <a:rPr sz="1800" dirty="0">
                <a:latin typeface="Arial" panose="020B0704020202020204"/>
                <a:cs typeface="Arial" panose="020B0704020202020204"/>
              </a:rPr>
              <a:t>b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a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ie</a:t>
            </a:r>
            <a:r>
              <a:rPr sz="1800" dirty="0">
                <a:latin typeface="Arial" panose="020B0704020202020204"/>
                <a:cs typeface="Arial" panose="020B0704020202020204"/>
              </a:rPr>
              <a:t>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90032" y="2365120"/>
            <a:ext cx="579120" cy="854075"/>
            <a:chOff x="5590032" y="2365120"/>
            <a:chExt cx="579120" cy="85407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2808" y="2673095"/>
              <a:ext cx="335279" cy="3352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90032" y="2365120"/>
              <a:ext cx="579120" cy="854075"/>
            </a:xfrm>
            <a:custGeom>
              <a:avLst/>
              <a:gdLst/>
              <a:ahLst/>
              <a:cxnLst/>
              <a:rect l="l" t="t" r="r" b="b"/>
              <a:pathLst>
                <a:path w="579120" h="854075">
                  <a:moveTo>
                    <a:pt x="579120" y="713867"/>
                  </a:moveTo>
                  <a:lnTo>
                    <a:pt x="576910" y="702970"/>
                  </a:lnTo>
                  <a:lnTo>
                    <a:pt x="575691" y="701179"/>
                  </a:lnTo>
                  <a:lnTo>
                    <a:pt x="575691" y="208534"/>
                  </a:lnTo>
                  <a:lnTo>
                    <a:pt x="565327" y="199136"/>
                  </a:lnTo>
                  <a:lnTo>
                    <a:pt x="520573" y="158546"/>
                  </a:lnTo>
                  <a:lnTo>
                    <a:pt x="520573" y="256032"/>
                  </a:lnTo>
                  <a:lnTo>
                    <a:pt x="520573" y="685927"/>
                  </a:lnTo>
                  <a:lnTo>
                    <a:pt x="60960" y="685927"/>
                  </a:lnTo>
                  <a:lnTo>
                    <a:pt x="60960" y="56896"/>
                  </a:lnTo>
                  <a:lnTo>
                    <a:pt x="290703" y="56896"/>
                  </a:lnTo>
                  <a:lnTo>
                    <a:pt x="290703" y="256032"/>
                  </a:lnTo>
                  <a:lnTo>
                    <a:pt x="520573" y="256032"/>
                  </a:lnTo>
                  <a:lnTo>
                    <a:pt x="520573" y="158546"/>
                  </a:lnTo>
                  <a:lnTo>
                    <a:pt x="460756" y="104279"/>
                  </a:lnTo>
                  <a:lnTo>
                    <a:pt x="460756" y="199136"/>
                  </a:lnTo>
                  <a:lnTo>
                    <a:pt x="345821" y="199136"/>
                  </a:lnTo>
                  <a:lnTo>
                    <a:pt x="345821" y="80518"/>
                  </a:lnTo>
                  <a:lnTo>
                    <a:pt x="460756" y="199136"/>
                  </a:lnTo>
                  <a:lnTo>
                    <a:pt x="460756" y="104279"/>
                  </a:lnTo>
                  <a:lnTo>
                    <a:pt x="434568" y="80518"/>
                  </a:lnTo>
                  <a:lnTo>
                    <a:pt x="408533" y="56896"/>
                  </a:lnTo>
                  <a:lnTo>
                    <a:pt x="345821" y="0"/>
                  </a:lnTo>
                  <a:lnTo>
                    <a:pt x="5715" y="0"/>
                  </a:lnTo>
                  <a:lnTo>
                    <a:pt x="5715" y="697725"/>
                  </a:lnTo>
                  <a:lnTo>
                    <a:pt x="2184" y="702970"/>
                  </a:lnTo>
                  <a:lnTo>
                    <a:pt x="0" y="713867"/>
                  </a:lnTo>
                  <a:lnTo>
                    <a:pt x="0" y="825627"/>
                  </a:lnTo>
                  <a:lnTo>
                    <a:pt x="2184" y="836485"/>
                  </a:lnTo>
                  <a:lnTo>
                    <a:pt x="8153" y="845362"/>
                  </a:lnTo>
                  <a:lnTo>
                    <a:pt x="17030" y="851369"/>
                  </a:lnTo>
                  <a:lnTo>
                    <a:pt x="27940" y="853567"/>
                  </a:lnTo>
                  <a:lnTo>
                    <a:pt x="551180" y="853567"/>
                  </a:lnTo>
                  <a:lnTo>
                    <a:pt x="562025" y="851369"/>
                  </a:lnTo>
                  <a:lnTo>
                    <a:pt x="570903" y="845362"/>
                  </a:lnTo>
                  <a:lnTo>
                    <a:pt x="576910" y="836485"/>
                  </a:lnTo>
                  <a:lnTo>
                    <a:pt x="579120" y="825627"/>
                  </a:lnTo>
                  <a:lnTo>
                    <a:pt x="579120" y="713867"/>
                  </a:lnTo>
                  <a:close/>
                </a:path>
              </a:pathLst>
            </a:custGeom>
            <a:solidFill>
              <a:srgbClr val="1C74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690361" y="3029203"/>
            <a:ext cx="381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ROM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73240" y="2487167"/>
            <a:ext cx="607060" cy="710565"/>
            <a:chOff x="6873240" y="2487167"/>
            <a:chExt cx="607060" cy="71056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2488" y="2487167"/>
              <a:ext cx="509016" cy="50901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73240" y="3023615"/>
              <a:ext cx="607060" cy="173990"/>
            </a:xfrm>
            <a:custGeom>
              <a:avLst/>
              <a:gdLst/>
              <a:ahLst/>
              <a:cxnLst/>
              <a:rect l="l" t="t" r="r" b="b"/>
              <a:pathLst>
                <a:path w="607059" h="173989">
                  <a:moveTo>
                    <a:pt x="577595" y="0"/>
                  </a:moveTo>
                  <a:lnTo>
                    <a:pt x="28955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0" y="144780"/>
                  </a:lnTo>
                  <a:lnTo>
                    <a:pt x="2274" y="156055"/>
                  </a:lnTo>
                  <a:lnTo>
                    <a:pt x="8477" y="165258"/>
                  </a:lnTo>
                  <a:lnTo>
                    <a:pt x="17680" y="171461"/>
                  </a:lnTo>
                  <a:lnTo>
                    <a:pt x="28955" y="173736"/>
                  </a:lnTo>
                  <a:lnTo>
                    <a:pt x="577595" y="173736"/>
                  </a:lnTo>
                  <a:lnTo>
                    <a:pt x="588871" y="171461"/>
                  </a:lnTo>
                  <a:lnTo>
                    <a:pt x="598074" y="165258"/>
                  </a:lnTo>
                  <a:lnTo>
                    <a:pt x="604277" y="156055"/>
                  </a:lnTo>
                  <a:lnTo>
                    <a:pt x="606551" y="144780"/>
                  </a:lnTo>
                  <a:lnTo>
                    <a:pt x="606551" y="28956"/>
                  </a:lnTo>
                  <a:lnTo>
                    <a:pt x="604277" y="17680"/>
                  </a:lnTo>
                  <a:lnTo>
                    <a:pt x="598074" y="8477"/>
                  </a:lnTo>
                  <a:lnTo>
                    <a:pt x="588871" y="2274"/>
                  </a:lnTo>
                  <a:lnTo>
                    <a:pt x="577595" y="0"/>
                  </a:lnTo>
                  <a:close/>
                </a:path>
              </a:pathLst>
            </a:custGeom>
            <a:solidFill>
              <a:srgbClr val="1C74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946772" y="3004565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1200" spc="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ve</a:t>
            </a: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53928" y="2609088"/>
            <a:ext cx="618744" cy="6187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9289668" y="3493642"/>
            <a:ext cx="1452880" cy="871855"/>
          </a:xfrm>
          <a:custGeom>
            <a:avLst/>
            <a:gdLst/>
            <a:ahLst/>
            <a:cxnLst/>
            <a:rect l="l" t="t" r="r" b="b"/>
            <a:pathLst>
              <a:path w="1452879" h="871854">
                <a:moveTo>
                  <a:pt x="1326291" y="822936"/>
                </a:moveTo>
                <a:lnTo>
                  <a:pt x="1303654" y="861187"/>
                </a:lnTo>
                <a:lnTo>
                  <a:pt x="1452372" y="871728"/>
                </a:lnTo>
                <a:lnTo>
                  <a:pt x="1428230" y="834263"/>
                </a:lnTo>
                <a:lnTo>
                  <a:pt x="1345437" y="834263"/>
                </a:lnTo>
                <a:lnTo>
                  <a:pt x="1326291" y="822936"/>
                </a:lnTo>
                <a:close/>
              </a:path>
              <a:path w="1452879" h="871854">
                <a:moveTo>
                  <a:pt x="1348911" y="784716"/>
                </a:moveTo>
                <a:lnTo>
                  <a:pt x="1326291" y="822936"/>
                </a:lnTo>
                <a:lnTo>
                  <a:pt x="1345437" y="834263"/>
                </a:lnTo>
                <a:lnTo>
                  <a:pt x="1368044" y="796036"/>
                </a:lnTo>
                <a:lnTo>
                  <a:pt x="1348911" y="784716"/>
                </a:lnTo>
                <a:close/>
              </a:path>
              <a:path w="1452879" h="871854">
                <a:moveTo>
                  <a:pt x="1371600" y="746379"/>
                </a:moveTo>
                <a:lnTo>
                  <a:pt x="1348911" y="784716"/>
                </a:lnTo>
                <a:lnTo>
                  <a:pt x="1368044" y="796036"/>
                </a:lnTo>
                <a:lnTo>
                  <a:pt x="1345437" y="834263"/>
                </a:lnTo>
                <a:lnTo>
                  <a:pt x="1428230" y="834263"/>
                </a:lnTo>
                <a:lnTo>
                  <a:pt x="1371600" y="746379"/>
                </a:lnTo>
                <a:close/>
              </a:path>
              <a:path w="1452879" h="871854">
                <a:moveTo>
                  <a:pt x="22605" y="0"/>
                </a:moveTo>
                <a:lnTo>
                  <a:pt x="0" y="38354"/>
                </a:lnTo>
                <a:lnTo>
                  <a:pt x="1326291" y="822936"/>
                </a:lnTo>
                <a:lnTo>
                  <a:pt x="1348911" y="784716"/>
                </a:lnTo>
                <a:lnTo>
                  <a:pt x="22605" y="0"/>
                </a:lnTo>
                <a:close/>
              </a:path>
            </a:pathLst>
          </a:custGeom>
          <a:solidFill>
            <a:srgbClr val="7E6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6495" y="4026408"/>
            <a:ext cx="615696" cy="61874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249027" y="3248609"/>
            <a:ext cx="177165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 panose="020B0704020202020204"/>
                <a:cs typeface="Arial" panose="020B0704020202020204"/>
              </a:rPr>
              <a:t>FMU </a:t>
            </a:r>
            <a:r>
              <a:rPr sz="1600" dirty="0">
                <a:latin typeface="Arial" panose="020B0704020202020204"/>
                <a:cs typeface="Arial" panose="020B0704020202020204"/>
              </a:rPr>
              <a:t>for</a:t>
            </a:r>
            <a:r>
              <a:rPr sz="160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Simulation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" algn="ctr">
              <a:lnSpc>
                <a:spcPct val="100000"/>
              </a:lnSpc>
            </a:pPr>
            <a:r>
              <a:rPr sz="1600" spc="-10" dirty="0">
                <a:latin typeface="Arial" panose="020B0704020202020204"/>
                <a:cs typeface="Arial" panose="020B0704020202020204"/>
              </a:rPr>
              <a:t>workflows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84194" y="3517138"/>
            <a:ext cx="4508500" cy="680720"/>
            <a:chOff x="3584194" y="3517138"/>
            <a:chExt cx="4508500" cy="680720"/>
          </a:xfrm>
        </p:grpSpPr>
        <p:sp>
          <p:nvSpPr>
            <p:cNvPr id="50" name="object 50"/>
            <p:cNvSpPr/>
            <p:nvPr/>
          </p:nvSpPr>
          <p:spPr>
            <a:xfrm>
              <a:off x="3590544" y="3523488"/>
              <a:ext cx="4495800" cy="668020"/>
            </a:xfrm>
            <a:custGeom>
              <a:avLst/>
              <a:gdLst/>
              <a:ahLst/>
              <a:cxnLst/>
              <a:rect l="l" t="t" r="r" b="b"/>
              <a:pathLst>
                <a:path w="4495800" h="668020">
                  <a:moveTo>
                    <a:pt x="4384548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4384548" y="667512"/>
                  </a:lnTo>
                  <a:lnTo>
                    <a:pt x="4427862" y="658772"/>
                  </a:lnTo>
                  <a:lnTo>
                    <a:pt x="4463224" y="634936"/>
                  </a:lnTo>
                  <a:lnTo>
                    <a:pt x="4487060" y="599574"/>
                  </a:lnTo>
                  <a:lnTo>
                    <a:pt x="4495800" y="556260"/>
                  </a:lnTo>
                  <a:lnTo>
                    <a:pt x="4495800" y="111251"/>
                  </a:lnTo>
                  <a:lnTo>
                    <a:pt x="4487060" y="67937"/>
                  </a:lnTo>
                  <a:lnTo>
                    <a:pt x="4463224" y="32575"/>
                  </a:lnTo>
                  <a:lnTo>
                    <a:pt x="4427862" y="8739"/>
                  </a:lnTo>
                  <a:lnTo>
                    <a:pt x="4384548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590544" y="3523488"/>
              <a:ext cx="4495800" cy="668020"/>
            </a:xfrm>
            <a:custGeom>
              <a:avLst/>
              <a:gdLst/>
              <a:ahLst/>
              <a:cxnLst/>
              <a:rect l="l" t="t" r="r" b="b"/>
              <a:pathLst>
                <a:path w="4495800" h="668020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4384548" y="0"/>
                  </a:lnTo>
                  <a:lnTo>
                    <a:pt x="4427862" y="8739"/>
                  </a:lnTo>
                  <a:lnTo>
                    <a:pt x="4463224" y="32575"/>
                  </a:lnTo>
                  <a:lnTo>
                    <a:pt x="4487060" y="67937"/>
                  </a:lnTo>
                  <a:lnTo>
                    <a:pt x="4495800" y="111251"/>
                  </a:lnTo>
                  <a:lnTo>
                    <a:pt x="4495800" y="556260"/>
                  </a:lnTo>
                  <a:lnTo>
                    <a:pt x="4487060" y="599574"/>
                  </a:lnTo>
                  <a:lnTo>
                    <a:pt x="4463224" y="634936"/>
                  </a:lnTo>
                  <a:lnTo>
                    <a:pt x="4427862" y="658772"/>
                  </a:lnTo>
                  <a:lnTo>
                    <a:pt x="4384548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583679" y="3560064"/>
              <a:ext cx="1393190" cy="299085"/>
            </a:xfrm>
            <a:custGeom>
              <a:avLst/>
              <a:gdLst/>
              <a:ahLst/>
              <a:cxnLst/>
              <a:rect l="l" t="t" r="r" b="b"/>
              <a:pathLst>
                <a:path w="1393190" h="299085">
                  <a:moveTo>
                    <a:pt x="1343152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5" y="14604"/>
                  </a:lnTo>
                  <a:lnTo>
                    <a:pt x="3921" y="30432"/>
                  </a:lnTo>
                  <a:lnTo>
                    <a:pt x="0" y="49784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9"/>
                  </a:lnTo>
                  <a:lnTo>
                    <a:pt x="30432" y="294782"/>
                  </a:lnTo>
                  <a:lnTo>
                    <a:pt x="49784" y="298704"/>
                  </a:lnTo>
                  <a:lnTo>
                    <a:pt x="1343152" y="298704"/>
                  </a:lnTo>
                  <a:lnTo>
                    <a:pt x="1362503" y="294782"/>
                  </a:lnTo>
                  <a:lnTo>
                    <a:pt x="1378330" y="284099"/>
                  </a:lnTo>
                  <a:lnTo>
                    <a:pt x="1389014" y="268271"/>
                  </a:lnTo>
                  <a:lnTo>
                    <a:pt x="1392936" y="248919"/>
                  </a:lnTo>
                  <a:lnTo>
                    <a:pt x="1392936" y="49784"/>
                  </a:lnTo>
                  <a:lnTo>
                    <a:pt x="1389014" y="30432"/>
                  </a:lnTo>
                  <a:lnTo>
                    <a:pt x="1378331" y="14604"/>
                  </a:lnTo>
                  <a:lnTo>
                    <a:pt x="1362503" y="3921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583679" y="3560064"/>
              <a:ext cx="1393190" cy="299085"/>
            </a:xfrm>
            <a:custGeom>
              <a:avLst/>
              <a:gdLst/>
              <a:ahLst/>
              <a:cxnLst/>
              <a:rect l="l" t="t" r="r" b="b"/>
              <a:pathLst>
                <a:path w="1393190" h="299085">
                  <a:moveTo>
                    <a:pt x="0" y="49784"/>
                  </a:moveTo>
                  <a:lnTo>
                    <a:pt x="3921" y="30432"/>
                  </a:lnTo>
                  <a:lnTo>
                    <a:pt x="14605" y="14604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343152" y="0"/>
                  </a:lnTo>
                  <a:lnTo>
                    <a:pt x="1362503" y="3921"/>
                  </a:lnTo>
                  <a:lnTo>
                    <a:pt x="1378331" y="14604"/>
                  </a:lnTo>
                  <a:lnTo>
                    <a:pt x="1389014" y="30432"/>
                  </a:lnTo>
                  <a:lnTo>
                    <a:pt x="1392936" y="49784"/>
                  </a:lnTo>
                  <a:lnTo>
                    <a:pt x="1392936" y="248919"/>
                  </a:lnTo>
                  <a:lnTo>
                    <a:pt x="1389014" y="268271"/>
                  </a:lnTo>
                  <a:lnTo>
                    <a:pt x="1378330" y="284099"/>
                  </a:lnTo>
                  <a:lnTo>
                    <a:pt x="1362503" y="294782"/>
                  </a:lnTo>
                  <a:lnTo>
                    <a:pt x="1343152" y="298704"/>
                  </a:lnTo>
                  <a:lnTo>
                    <a:pt x="49784" y="298704"/>
                  </a:lnTo>
                  <a:lnTo>
                    <a:pt x="30432" y="294782"/>
                  </a:lnTo>
                  <a:lnTo>
                    <a:pt x="14604" y="284099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257800" y="3563112"/>
              <a:ext cx="1252855" cy="299085"/>
            </a:xfrm>
            <a:custGeom>
              <a:avLst/>
              <a:gdLst/>
              <a:ahLst/>
              <a:cxnLst/>
              <a:rect l="l" t="t" r="r" b="b"/>
              <a:pathLst>
                <a:path w="1252854" h="299085">
                  <a:moveTo>
                    <a:pt x="1202944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4" y="14605"/>
                  </a:lnTo>
                  <a:lnTo>
                    <a:pt x="3921" y="30432"/>
                  </a:lnTo>
                  <a:lnTo>
                    <a:pt x="0" y="49783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9"/>
                  </a:lnTo>
                  <a:lnTo>
                    <a:pt x="30432" y="294782"/>
                  </a:lnTo>
                  <a:lnTo>
                    <a:pt x="49784" y="298704"/>
                  </a:lnTo>
                  <a:lnTo>
                    <a:pt x="1202944" y="298704"/>
                  </a:lnTo>
                  <a:lnTo>
                    <a:pt x="1222295" y="294782"/>
                  </a:lnTo>
                  <a:lnTo>
                    <a:pt x="1238122" y="284099"/>
                  </a:lnTo>
                  <a:lnTo>
                    <a:pt x="1248806" y="268271"/>
                  </a:lnTo>
                  <a:lnTo>
                    <a:pt x="1252727" y="248919"/>
                  </a:lnTo>
                  <a:lnTo>
                    <a:pt x="1252727" y="49783"/>
                  </a:lnTo>
                  <a:lnTo>
                    <a:pt x="1248806" y="30432"/>
                  </a:lnTo>
                  <a:lnTo>
                    <a:pt x="1238123" y="14604"/>
                  </a:lnTo>
                  <a:lnTo>
                    <a:pt x="1222295" y="3921"/>
                  </a:lnTo>
                  <a:lnTo>
                    <a:pt x="120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257800" y="3563112"/>
              <a:ext cx="1252855" cy="299085"/>
            </a:xfrm>
            <a:custGeom>
              <a:avLst/>
              <a:gdLst/>
              <a:ahLst/>
              <a:cxnLst/>
              <a:rect l="l" t="t" r="r" b="b"/>
              <a:pathLst>
                <a:path w="1252854" h="299085">
                  <a:moveTo>
                    <a:pt x="0" y="49783"/>
                  </a:moveTo>
                  <a:lnTo>
                    <a:pt x="3921" y="30432"/>
                  </a:lnTo>
                  <a:lnTo>
                    <a:pt x="14604" y="14605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202944" y="0"/>
                  </a:lnTo>
                  <a:lnTo>
                    <a:pt x="1222295" y="3921"/>
                  </a:lnTo>
                  <a:lnTo>
                    <a:pt x="1238123" y="14604"/>
                  </a:lnTo>
                  <a:lnTo>
                    <a:pt x="1248806" y="30432"/>
                  </a:lnTo>
                  <a:lnTo>
                    <a:pt x="1252727" y="49783"/>
                  </a:lnTo>
                  <a:lnTo>
                    <a:pt x="1252727" y="248919"/>
                  </a:lnTo>
                  <a:lnTo>
                    <a:pt x="1248806" y="268271"/>
                  </a:lnTo>
                  <a:lnTo>
                    <a:pt x="1238122" y="284099"/>
                  </a:lnTo>
                  <a:lnTo>
                    <a:pt x="1222295" y="294782"/>
                  </a:lnTo>
                  <a:lnTo>
                    <a:pt x="1202944" y="298704"/>
                  </a:lnTo>
                  <a:lnTo>
                    <a:pt x="49784" y="298704"/>
                  </a:lnTo>
                  <a:lnTo>
                    <a:pt x="30432" y="294782"/>
                  </a:lnTo>
                  <a:lnTo>
                    <a:pt x="14604" y="284099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3"/>
                  </a:lnTo>
                  <a:close/>
                </a:path>
              </a:pathLst>
            </a:custGeom>
            <a:ln w="12699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657600" y="3569208"/>
              <a:ext cx="1511935" cy="299085"/>
            </a:xfrm>
            <a:custGeom>
              <a:avLst/>
              <a:gdLst/>
              <a:ahLst/>
              <a:cxnLst/>
              <a:rect l="l" t="t" r="r" b="b"/>
              <a:pathLst>
                <a:path w="1511935" h="299085">
                  <a:moveTo>
                    <a:pt x="1462024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4" y="14605"/>
                  </a:lnTo>
                  <a:lnTo>
                    <a:pt x="3921" y="30432"/>
                  </a:lnTo>
                  <a:lnTo>
                    <a:pt x="0" y="49783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8"/>
                  </a:lnTo>
                  <a:lnTo>
                    <a:pt x="30432" y="294782"/>
                  </a:lnTo>
                  <a:lnTo>
                    <a:pt x="49784" y="298703"/>
                  </a:lnTo>
                  <a:lnTo>
                    <a:pt x="1462024" y="298703"/>
                  </a:lnTo>
                  <a:lnTo>
                    <a:pt x="1481375" y="294782"/>
                  </a:lnTo>
                  <a:lnTo>
                    <a:pt x="1497202" y="284098"/>
                  </a:lnTo>
                  <a:lnTo>
                    <a:pt x="1507886" y="268271"/>
                  </a:lnTo>
                  <a:lnTo>
                    <a:pt x="1511808" y="248919"/>
                  </a:lnTo>
                  <a:lnTo>
                    <a:pt x="1511808" y="49783"/>
                  </a:lnTo>
                  <a:lnTo>
                    <a:pt x="1507886" y="30432"/>
                  </a:lnTo>
                  <a:lnTo>
                    <a:pt x="1497203" y="14604"/>
                  </a:lnTo>
                  <a:lnTo>
                    <a:pt x="1481375" y="3921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57600" y="3569208"/>
              <a:ext cx="1511935" cy="299085"/>
            </a:xfrm>
            <a:custGeom>
              <a:avLst/>
              <a:gdLst/>
              <a:ahLst/>
              <a:cxnLst/>
              <a:rect l="l" t="t" r="r" b="b"/>
              <a:pathLst>
                <a:path w="1511935" h="299085">
                  <a:moveTo>
                    <a:pt x="0" y="49783"/>
                  </a:moveTo>
                  <a:lnTo>
                    <a:pt x="3921" y="30432"/>
                  </a:lnTo>
                  <a:lnTo>
                    <a:pt x="14604" y="14605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462024" y="0"/>
                  </a:lnTo>
                  <a:lnTo>
                    <a:pt x="1481375" y="3921"/>
                  </a:lnTo>
                  <a:lnTo>
                    <a:pt x="1497203" y="14604"/>
                  </a:lnTo>
                  <a:lnTo>
                    <a:pt x="1507886" y="30432"/>
                  </a:lnTo>
                  <a:lnTo>
                    <a:pt x="1511808" y="49783"/>
                  </a:lnTo>
                  <a:lnTo>
                    <a:pt x="1511808" y="248919"/>
                  </a:lnTo>
                  <a:lnTo>
                    <a:pt x="1507886" y="268271"/>
                  </a:lnTo>
                  <a:lnTo>
                    <a:pt x="1497202" y="284098"/>
                  </a:lnTo>
                  <a:lnTo>
                    <a:pt x="1481375" y="294782"/>
                  </a:lnTo>
                  <a:lnTo>
                    <a:pt x="1462024" y="298703"/>
                  </a:lnTo>
                  <a:lnTo>
                    <a:pt x="49784" y="298703"/>
                  </a:lnTo>
                  <a:lnTo>
                    <a:pt x="30432" y="294782"/>
                  </a:lnTo>
                  <a:lnTo>
                    <a:pt x="14604" y="284098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3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671252" y="3566860"/>
            <a:ext cx="4291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810" marR="277495" indent="-606425">
              <a:lnSpc>
                <a:spcPct val="106000"/>
              </a:lnSpc>
              <a:spcBef>
                <a:spcPts val="100"/>
              </a:spcBef>
              <a:tabLst>
                <a:tab pos="1954530" algn="l"/>
                <a:tab pos="3212465" algn="l"/>
              </a:tabLst>
            </a:pPr>
            <a:r>
              <a:rPr sz="1600" spc="-125" dirty="0">
                <a:latin typeface="Arial" panose="020B0704020202020204"/>
                <a:cs typeface="Arial" panose="020B0704020202020204"/>
              </a:rPr>
              <a:t>L</a:t>
            </a:r>
            <a:r>
              <a:rPr sz="1600" dirty="0">
                <a:latin typeface="Arial" panose="020B0704020202020204"/>
                <a:cs typeface="Arial" panose="020B0704020202020204"/>
              </a:rPr>
              <a:t>TI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L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PV</a:t>
            </a:r>
            <a:r>
              <a:rPr sz="1600" dirty="0">
                <a:latin typeface="Arial" panose="020B0704020202020204"/>
                <a:cs typeface="Arial" panose="020B0704020202020204"/>
              </a:rPr>
              <a:t>	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S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t</a:t>
            </a:r>
            <a:r>
              <a:rPr sz="2400" spc="-7" baseline="2000" dirty="0">
                <a:latin typeface="Arial" panose="020B0704020202020204"/>
                <a:cs typeface="Arial" panose="020B0704020202020204"/>
              </a:rPr>
              <a:t>a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t</a:t>
            </a:r>
            <a:r>
              <a:rPr sz="2400" baseline="2000" dirty="0">
                <a:latin typeface="Arial" panose="020B0704020202020204"/>
                <a:cs typeface="Arial" panose="020B0704020202020204"/>
              </a:rPr>
              <a:t>ic</a:t>
            </a:r>
            <a:r>
              <a:rPr sz="2400" baseline="2000" dirty="0">
                <a:latin typeface="Arial" panose="020B0704020202020204"/>
                <a:cs typeface="Arial" panose="020B0704020202020204"/>
              </a:rPr>
              <a:t>	</a:t>
            </a:r>
            <a:r>
              <a:rPr sz="2400" spc="-7" baseline="3000" dirty="0">
                <a:latin typeface="Arial" panose="020B0704020202020204"/>
                <a:cs typeface="Arial" panose="020B0704020202020204"/>
              </a:rPr>
              <a:t>D</a:t>
            </a:r>
            <a:r>
              <a:rPr sz="2400" spc="-22" baseline="3000" dirty="0">
                <a:latin typeface="Arial" panose="020B0704020202020204"/>
                <a:cs typeface="Arial" panose="020B0704020202020204"/>
              </a:rPr>
              <a:t>y</a:t>
            </a:r>
            <a:r>
              <a:rPr sz="2400" spc="-15" baseline="3000" dirty="0">
                <a:latin typeface="Arial" panose="020B0704020202020204"/>
                <a:cs typeface="Arial" panose="020B0704020202020204"/>
              </a:rPr>
              <a:t>na</a:t>
            </a:r>
            <a:r>
              <a:rPr sz="2400" spc="44" baseline="3000" dirty="0">
                <a:latin typeface="Arial" panose="020B0704020202020204"/>
                <a:cs typeface="Arial" panose="020B0704020202020204"/>
              </a:rPr>
              <a:t>m</a:t>
            </a:r>
            <a:r>
              <a:rPr sz="2400" baseline="3000" dirty="0">
                <a:latin typeface="Arial" panose="020B0704020202020204"/>
                <a:cs typeface="Arial" panose="020B0704020202020204"/>
              </a:rPr>
              <a:t>ic  </a:t>
            </a:r>
            <a:r>
              <a:rPr sz="1600" dirty="0">
                <a:latin typeface="Arial" panose="020B0704020202020204"/>
                <a:cs typeface="Arial" panose="020B0704020202020204"/>
              </a:rPr>
              <a:t>ROM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Extraction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Capabilities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68721" y="1595627"/>
            <a:ext cx="180975" cy="1969135"/>
          </a:xfrm>
          <a:custGeom>
            <a:avLst/>
            <a:gdLst/>
            <a:ahLst/>
            <a:cxnLst/>
            <a:rect l="l" t="t" r="r" b="b"/>
            <a:pathLst>
              <a:path w="180975" h="1969135">
                <a:moveTo>
                  <a:pt x="133350" y="663067"/>
                </a:moveTo>
                <a:lnTo>
                  <a:pt x="88900" y="663067"/>
                </a:lnTo>
                <a:lnTo>
                  <a:pt x="88900" y="0"/>
                </a:lnTo>
                <a:lnTo>
                  <a:pt x="44450" y="0"/>
                </a:lnTo>
                <a:lnTo>
                  <a:pt x="44450" y="663067"/>
                </a:lnTo>
                <a:lnTo>
                  <a:pt x="0" y="663067"/>
                </a:lnTo>
                <a:lnTo>
                  <a:pt x="66675" y="796417"/>
                </a:lnTo>
                <a:lnTo>
                  <a:pt x="122237" y="685292"/>
                </a:lnTo>
                <a:lnTo>
                  <a:pt x="133350" y="663067"/>
                </a:lnTo>
                <a:close/>
              </a:path>
              <a:path w="180975" h="1969135">
                <a:moveTo>
                  <a:pt x="180594" y="1757172"/>
                </a:moveTo>
                <a:lnTo>
                  <a:pt x="169418" y="1735455"/>
                </a:lnTo>
                <a:lnTo>
                  <a:pt x="112395" y="1624584"/>
                </a:lnTo>
                <a:lnTo>
                  <a:pt x="47244" y="1758696"/>
                </a:lnTo>
                <a:lnTo>
                  <a:pt x="91694" y="1758188"/>
                </a:lnTo>
                <a:lnTo>
                  <a:pt x="94234" y="1969008"/>
                </a:lnTo>
                <a:lnTo>
                  <a:pt x="138684" y="1968500"/>
                </a:lnTo>
                <a:lnTo>
                  <a:pt x="136144" y="1757680"/>
                </a:lnTo>
                <a:lnTo>
                  <a:pt x="180594" y="1757172"/>
                </a:lnTo>
                <a:close/>
              </a:path>
            </a:pathLst>
          </a:custGeom>
          <a:solidFill>
            <a:srgbClr val="7E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967728" y="1002791"/>
            <a:ext cx="1435735" cy="368935"/>
          </a:xfrm>
          <a:prstGeom prst="rect">
            <a:avLst/>
          </a:prstGeom>
          <a:solidFill>
            <a:srgbClr val="E7E8E8"/>
          </a:solidFill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315"/>
              </a:spcBef>
            </a:pPr>
            <a:r>
              <a:rPr sz="1800" spc="-50" dirty="0">
                <a:latin typeface="Arial" panose="020B0704020202020204"/>
                <a:cs typeface="Arial" panose="020B0704020202020204"/>
              </a:rPr>
              <a:t>Test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Data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60566" y="801693"/>
            <a:ext cx="10216515" cy="4898390"/>
            <a:chOff x="360566" y="801693"/>
            <a:chExt cx="10216515" cy="4898390"/>
          </a:xfrm>
        </p:grpSpPr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566" y="4936881"/>
              <a:ext cx="2931486" cy="76297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750049" y="801693"/>
              <a:ext cx="1270000" cy="836294"/>
            </a:xfrm>
            <a:custGeom>
              <a:avLst/>
              <a:gdLst/>
              <a:ahLst/>
              <a:cxnLst/>
              <a:rect l="l" t="t" r="r" b="b"/>
              <a:pathLst>
                <a:path w="1270000" h="836294">
                  <a:moveTo>
                    <a:pt x="1269651" y="0"/>
                  </a:moveTo>
                  <a:lnTo>
                    <a:pt x="345783" y="0"/>
                  </a:lnTo>
                  <a:lnTo>
                    <a:pt x="0" y="835924"/>
                  </a:lnTo>
                  <a:lnTo>
                    <a:pt x="922792" y="835925"/>
                  </a:lnTo>
                  <a:lnTo>
                    <a:pt x="1269651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9288" y="1165208"/>
              <a:ext cx="279864" cy="14775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88523" y="939774"/>
              <a:ext cx="603250" cy="601345"/>
            </a:xfrm>
            <a:custGeom>
              <a:avLst/>
              <a:gdLst/>
              <a:ahLst/>
              <a:cxnLst/>
              <a:rect l="l" t="t" r="r" b="b"/>
              <a:pathLst>
                <a:path w="603250" h="601344">
                  <a:moveTo>
                    <a:pt x="454647" y="299847"/>
                  </a:moveTo>
                  <a:lnTo>
                    <a:pt x="451408" y="283197"/>
                  </a:lnTo>
                  <a:lnTo>
                    <a:pt x="441960" y="269011"/>
                  </a:lnTo>
                  <a:lnTo>
                    <a:pt x="441960" y="299974"/>
                  </a:lnTo>
                  <a:lnTo>
                    <a:pt x="439724" y="311797"/>
                  </a:lnTo>
                  <a:lnTo>
                    <a:pt x="433031" y="322491"/>
                  </a:lnTo>
                  <a:lnTo>
                    <a:pt x="323926" y="431444"/>
                  </a:lnTo>
                  <a:lnTo>
                    <a:pt x="317423" y="436829"/>
                  </a:lnTo>
                  <a:lnTo>
                    <a:pt x="309841" y="440067"/>
                  </a:lnTo>
                  <a:lnTo>
                    <a:pt x="293649" y="440067"/>
                  </a:lnTo>
                  <a:lnTo>
                    <a:pt x="170459" y="322491"/>
                  </a:lnTo>
                  <a:lnTo>
                    <a:pt x="161544" y="299974"/>
                  </a:lnTo>
                  <a:lnTo>
                    <a:pt x="163766" y="288366"/>
                  </a:lnTo>
                  <a:lnTo>
                    <a:pt x="170459" y="278257"/>
                  </a:lnTo>
                  <a:lnTo>
                    <a:pt x="286105" y="162864"/>
                  </a:lnTo>
                  <a:lnTo>
                    <a:pt x="293649" y="159626"/>
                  </a:lnTo>
                  <a:lnTo>
                    <a:pt x="309841" y="159626"/>
                  </a:lnTo>
                  <a:lnTo>
                    <a:pt x="317423" y="162864"/>
                  </a:lnTo>
                  <a:lnTo>
                    <a:pt x="433031" y="278257"/>
                  </a:lnTo>
                  <a:lnTo>
                    <a:pt x="439724" y="288366"/>
                  </a:lnTo>
                  <a:lnTo>
                    <a:pt x="441960" y="299974"/>
                  </a:lnTo>
                  <a:lnTo>
                    <a:pt x="441960" y="269011"/>
                  </a:lnTo>
                  <a:lnTo>
                    <a:pt x="332562" y="159626"/>
                  </a:lnTo>
                  <a:lnTo>
                    <a:pt x="301205" y="146697"/>
                  </a:lnTo>
                  <a:lnTo>
                    <a:pt x="292519" y="147662"/>
                  </a:lnTo>
                  <a:lnTo>
                    <a:pt x="160756" y="268579"/>
                  </a:lnTo>
                  <a:lnTo>
                    <a:pt x="148590" y="299847"/>
                  </a:lnTo>
                  <a:lnTo>
                    <a:pt x="151625" y="316496"/>
                  </a:lnTo>
                  <a:lnTo>
                    <a:pt x="269875" y="440067"/>
                  </a:lnTo>
                  <a:lnTo>
                    <a:pt x="301205" y="453009"/>
                  </a:lnTo>
                  <a:lnTo>
                    <a:pt x="309905" y="452196"/>
                  </a:lnTo>
                  <a:lnTo>
                    <a:pt x="441680" y="331114"/>
                  </a:lnTo>
                  <a:lnTo>
                    <a:pt x="451408" y="316496"/>
                  </a:lnTo>
                  <a:lnTo>
                    <a:pt x="454647" y="299847"/>
                  </a:lnTo>
                  <a:close/>
                </a:path>
                <a:path w="603250" h="601344">
                  <a:moveTo>
                    <a:pt x="533552" y="299847"/>
                  </a:moveTo>
                  <a:lnTo>
                    <a:pt x="532345" y="288569"/>
                  </a:lnTo>
                  <a:lnTo>
                    <a:pt x="528815" y="277596"/>
                  </a:lnTo>
                  <a:lnTo>
                    <a:pt x="523049" y="267233"/>
                  </a:lnTo>
                  <a:lnTo>
                    <a:pt x="520306" y="263956"/>
                  </a:lnTo>
                  <a:lnTo>
                    <a:pt x="520306" y="300393"/>
                  </a:lnTo>
                  <a:lnTo>
                    <a:pt x="516864" y="317855"/>
                  </a:lnTo>
                  <a:lnTo>
                    <a:pt x="334721" y="504786"/>
                  </a:lnTo>
                  <a:lnTo>
                    <a:pt x="301205" y="518807"/>
                  </a:lnTo>
                  <a:lnTo>
                    <a:pt x="292341" y="517829"/>
                  </a:lnTo>
                  <a:lnTo>
                    <a:pt x="96977" y="333298"/>
                  </a:lnTo>
                  <a:lnTo>
                    <a:pt x="83210" y="300393"/>
                  </a:lnTo>
                  <a:lnTo>
                    <a:pt x="86652" y="282930"/>
                  </a:lnTo>
                  <a:lnTo>
                    <a:pt x="268820" y="95999"/>
                  </a:lnTo>
                  <a:lnTo>
                    <a:pt x="301205" y="81978"/>
                  </a:lnTo>
                  <a:lnTo>
                    <a:pt x="310083" y="82804"/>
                  </a:lnTo>
                  <a:lnTo>
                    <a:pt x="506526" y="267487"/>
                  </a:lnTo>
                  <a:lnTo>
                    <a:pt x="520306" y="300393"/>
                  </a:lnTo>
                  <a:lnTo>
                    <a:pt x="520306" y="263956"/>
                  </a:lnTo>
                  <a:lnTo>
                    <a:pt x="515162" y="257797"/>
                  </a:lnTo>
                  <a:lnTo>
                    <a:pt x="343357" y="86271"/>
                  </a:lnTo>
                  <a:lnTo>
                    <a:pt x="338099" y="81978"/>
                  </a:lnTo>
                  <a:lnTo>
                    <a:pt x="334505" y="79032"/>
                  </a:lnTo>
                  <a:lnTo>
                    <a:pt x="324319" y="73609"/>
                  </a:lnTo>
                  <a:lnTo>
                    <a:pt x="313118" y="70205"/>
                  </a:lnTo>
                  <a:lnTo>
                    <a:pt x="301205" y="69024"/>
                  </a:lnTo>
                  <a:lnTo>
                    <a:pt x="289915" y="70205"/>
                  </a:lnTo>
                  <a:lnTo>
                    <a:pt x="87274" y="257797"/>
                  </a:lnTo>
                  <a:lnTo>
                    <a:pt x="69989" y="299847"/>
                  </a:lnTo>
                  <a:lnTo>
                    <a:pt x="71158" y="311734"/>
                  </a:lnTo>
                  <a:lnTo>
                    <a:pt x="259080" y="513410"/>
                  </a:lnTo>
                  <a:lnTo>
                    <a:pt x="301205" y="531749"/>
                  </a:lnTo>
                  <a:lnTo>
                    <a:pt x="313118" y="530555"/>
                  </a:lnTo>
                  <a:lnTo>
                    <a:pt x="324319" y="527024"/>
                  </a:lnTo>
                  <a:lnTo>
                    <a:pt x="334505" y="521284"/>
                  </a:lnTo>
                  <a:lnTo>
                    <a:pt x="337286" y="518807"/>
                  </a:lnTo>
                  <a:lnTo>
                    <a:pt x="343357" y="513410"/>
                  </a:lnTo>
                  <a:lnTo>
                    <a:pt x="515162" y="341909"/>
                  </a:lnTo>
                  <a:lnTo>
                    <a:pt x="523049" y="333070"/>
                  </a:lnTo>
                  <a:lnTo>
                    <a:pt x="528815" y="322910"/>
                  </a:lnTo>
                  <a:lnTo>
                    <a:pt x="532345" y="311734"/>
                  </a:lnTo>
                  <a:lnTo>
                    <a:pt x="533552" y="299847"/>
                  </a:lnTo>
                  <a:close/>
                </a:path>
                <a:path w="603250" h="601344">
                  <a:moveTo>
                    <a:pt x="602691" y="300393"/>
                  </a:moveTo>
                  <a:lnTo>
                    <a:pt x="596214" y="266280"/>
                  </a:lnTo>
                  <a:lnTo>
                    <a:pt x="589724" y="256260"/>
                  </a:lnTo>
                  <a:lnTo>
                    <a:pt x="589724" y="300253"/>
                  </a:lnTo>
                  <a:lnTo>
                    <a:pt x="584047" y="329336"/>
                  </a:lnTo>
                  <a:lnTo>
                    <a:pt x="356336" y="565188"/>
                  </a:lnTo>
                  <a:lnTo>
                    <a:pt x="316344" y="586422"/>
                  </a:lnTo>
                  <a:lnTo>
                    <a:pt x="301205" y="587832"/>
                  </a:lnTo>
                  <a:lnTo>
                    <a:pt x="286524" y="586422"/>
                  </a:lnTo>
                  <a:lnTo>
                    <a:pt x="246100" y="565188"/>
                  </a:lnTo>
                  <a:lnTo>
                    <a:pt x="36474" y="354863"/>
                  </a:lnTo>
                  <a:lnTo>
                    <a:pt x="13779" y="300253"/>
                  </a:lnTo>
                  <a:lnTo>
                    <a:pt x="19456" y="270979"/>
                  </a:lnTo>
                  <a:lnTo>
                    <a:pt x="246100" y="35598"/>
                  </a:lnTo>
                  <a:lnTo>
                    <a:pt x="286524" y="14376"/>
                  </a:lnTo>
                  <a:lnTo>
                    <a:pt x="301205" y="12954"/>
                  </a:lnTo>
                  <a:lnTo>
                    <a:pt x="316344" y="14376"/>
                  </a:lnTo>
                  <a:lnTo>
                    <a:pt x="356336" y="35598"/>
                  </a:lnTo>
                  <a:lnTo>
                    <a:pt x="567029" y="244843"/>
                  </a:lnTo>
                  <a:lnTo>
                    <a:pt x="589724" y="300253"/>
                  </a:lnTo>
                  <a:lnTo>
                    <a:pt x="589724" y="256260"/>
                  </a:lnTo>
                  <a:lnTo>
                    <a:pt x="366039" y="25882"/>
                  </a:lnTo>
                  <a:lnTo>
                    <a:pt x="319392" y="1612"/>
                  </a:lnTo>
                  <a:lnTo>
                    <a:pt x="301205" y="0"/>
                  </a:lnTo>
                  <a:lnTo>
                    <a:pt x="283654" y="1612"/>
                  </a:lnTo>
                  <a:lnTo>
                    <a:pt x="237451" y="25882"/>
                  </a:lnTo>
                  <a:lnTo>
                    <a:pt x="26733" y="236220"/>
                  </a:lnTo>
                  <a:lnTo>
                    <a:pt x="0" y="300393"/>
                  </a:lnTo>
                  <a:lnTo>
                    <a:pt x="6680" y="334505"/>
                  </a:lnTo>
                  <a:lnTo>
                    <a:pt x="237451" y="574890"/>
                  </a:lnTo>
                  <a:lnTo>
                    <a:pt x="283654" y="599008"/>
                  </a:lnTo>
                  <a:lnTo>
                    <a:pt x="301205" y="600773"/>
                  </a:lnTo>
                  <a:lnTo>
                    <a:pt x="319392" y="599008"/>
                  </a:lnTo>
                  <a:lnTo>
                    <a:pt x="336461" y="593902"/>
                  </a:lnTo>
                  <a:lnTo>
                    <a:pt x="348132" y="587832"/>
                  </a:lnTo>
                  <a:lnTo>
                    <a:pt x="352120" y="585762"/>
                  </a:lnTo>
                  <a:lnTo>
                    <a:pt x="366039" y="574890"/>
                  </a:lnTo>
                  <a:lnTo>
                    <a:pt x="576757" y="364566"/>
                  </a:lnTo>
                  <a:lnTo>
                    <a:pt x="596214" y="334505"/>
                  </a:lnTo>
                  <a:lnTo>
                    <a:pt x="602691" y="300393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26124" y="1120901"/>
              <a:ext cx="4251325" cy="1517015"/>
            </a:xfrm>
            <a:custGeom>
              <a:avLst/>
              <a:gdLst/>
              <a:ahLst/>
              <a:cxnLst/>
              <a:rect l="l" t="t" r="r" b="b"/>
              <a:pathLst>
                <a:path w="4251325" h="1517014">
                  <a:moveTo>
                    <a:pt x="644906" y="45720"/>
                  </a:moveTo>
                  <a:lnTo>
                    <a:pt x="133388" y="44386"/>
                  </a:lnTo>
                  <a:lnTo>
                    <a:pt x="133477" y="0"/>
                  </a:lnTo>
                  <a:lnTo>
                    <a:pt x="0" y="66294"/>
                  </a:lnTo>
                  <a:lnTo>
                    <a:pt x="133223" y="133350"/>
                  </a:lnTo>
                  <a:lnTo>
                    <a:pt x="133299" y="88836"/>
                  </a:lnTo>
                  <a:lnTo>
                    <a:pt x="644779" y="90170"/>
                  </a:lnTo>
                  <a:lnTo>
                    <a:pt x="644906" y="45720"/>
                  </a:lnTo>
                  <a:close/>
                </a:path>
                <a:path w="4251325" h="1517014">
                  <a:moveTo>
                    <a:pt x="4250944" y="456438"/>
                  </a:moveTo>
                  <a:lnTo>
                    <a:pt x="4105656" y="489712"/>
                  </a:lnTo>
                  <a:lnTo>
                    <a:pt x="4133862" y="524014"/>
                  </a:lnTo>
                  <a:lnTo>
                    <a:pt x="2969895" y="1482725"/>
                  </a:lnTo>
                  <a:lnTo>
                    <a:pt x="2998089" y="1517015"/>
                  </a:lnTo>
                  <a:lnTo>
                    <a:pt x="4162107" y="558368"/>
                  </a:lnTo>
                  <a:lnTo>
                    <a:pt x="4190365" y="592709"/>
                  </a:lnTo>
                  <a:lnTo>
                    <a:pt x="4227169" y="509905"/>
                  </a:lnTo>
                  <a:lnTo>
                    <a:pt x="4250944" y="456438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7" name="object 6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41735" y="1018032"/>
            <a:ext cx="618744" cy="618744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0408157" y="1731721"/>
            <a:ext cx="149479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sz="1600" spc="-30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Model</a:t>
            </a:r>
            <a:r>
              <a:rPr sz="1600" dirty="0">
                <a:latin typeface="Arial" panose="020B0704020202020204"/>
                <a:cs typeface="Arial" panose="020B0704020202020204"/>
              </a:rPr>
              <a:t> for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 panose="020B0704020202020204"/>
                <a:cs typeface="Arial" panose="020B0704020202020204"/>
              </a:rPr>
              <a:t>Offline</a:t>
            </a:r>
            <a:r>
              <a:rPr sz="1600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Compute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30952" y="801623"/>
            <a:ext cx="914400" cy="822960"/>
          </a:xfrm>
          <a:prstGeom prst="rect">
            <a:avLst/>
          </a:prstGeom>
          <a:solidFill>
            <a:srgbClr val="FFB71B"/>
          </a:solidFill>
          <a:ln w="12700">
            <a:solidFill>
              <a:srgbClr val="BB851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44780" marR="135255" indent="33020" algn="just">
              <a:lnSpc>
                <a:spcPts val="2160"/>
              </a:lnSpc>
              <a:spcBef>
                <a:spcPts val="3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Data-  </a:t>
            </a:r>
            <a:r>
              <a:rPr sz="1800" dirty="0">
                <a:latin typeface="Arial" panose="020B0704020202020204"/>
                <a:cs typeface="Arial" panose="020B0704020202020204"/>
              </a:rPr>
              <a:t>ba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latin typeface="Arial" panose="020B0704020202020204"/>
                <a:cs typeface="Arial" panose="020B0704020202020204"/>
              </a:rPr>
              <a:t>ed 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ROM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607170" y="5348859"/>
            <a:ext cx="3582670" cy="866775"/>
            <a:chOff x="8607170" y="5348859"/>
            <a:chExt cx="3582670" cy="866775"/>
          </a:xfrm>
        </p:grpSpPr>
        <p:sp>
          <p:nvSpPr>
            <p:cNvPr id="71" name="object 71"/>
            <p:cNvSpPr/>
            <p:nvPr/>
          </p:nvSpPr>
          <p:spPr>
            <a:xfrm>
              <a:off x="8616695" y="5358384"/>
              <a:ext cx="3563620" cy="521334"/>
            </a:xfrm>
            <a:custGeom>
              <a:avLst/>
              <a:gdLst/>
              <a:ahLst/>
              <a:cxnLst/>
              <a:rect l="l" t="t" r="r" b="b"/>
              <a:pathLst>
                <a:path w="3563620" h="521335">
                  <a:moveTo>
                    <a:pt x="0" y="521207"/>
                  </a:moveTo>
                  <a:lnTo>
                    <a:pt x="3563111" y="521207"/>
                  </a:lnTo>
                  <a:lnTo>
                    <a:pt x="3563111" y="0"/>
                  </a:lnTo>
                  <a:lnTo>
                    <a:pt x="0" y="0"/>
                  </a:lnTo>
                  <a:lnTo>
                    <a:pt x="0" y="521207"/>
                  </a:lnTo>
                  <a:close/>
                </a:path>
              </a:pathLst>
            </a:custGeom>
            <a:solidFill>
              <a:srgbClr val="FFF5CC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616695" y="5358384"/>
              <a:ext cx="3563620" cy="847725"/>
            </a:xfrm>
            <a:custGeom>
              <a:avLst/>
              <a:gdLst/>
              <a:ahLst/>
              <a:cxnLst/>
              <a:rect l="l" t="t" r="r" b="b"/>
              <a:pathLst>
                <a:path w="3563620" h="847725">
                  <a:moveTo>
                    <a:pt x="0" y="847343"/>
                  </a:moveTo>
                  <a:lnTo>
                    <a:pt x="3563111" y="847343"/>
                  </a:lnTo>
                  <a:lnTo>
                    <a:pt x="3563111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9050">
              <a:solidFill>
                <a:srgbClr val="FFD37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5887" y="5489448"/>
              <a:ext cx="807720" cy="3139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1799" y="5471160"/>
              <a:ext cx="658368" cy="3352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58983" y="5449824"/>
              <a:ext cx="332231" cy="37490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626220" y="5879591"/>
            <a:ext cx="3544570" cy="338455"/>
          </a:xfrm>
          <a:prstGeom prst="rect">
            <a:avLst/>
          </a:prstGeom>
          <a:solidFill>
            <a:srgbClr val="6F6C68"/>
          </a:solidFill>
        </p:spPr>
        <p:txBody>
          <a:bodyPr vert="horz" wrap="square" lIns="0" tIns="27940" rIns="0" bIns="0" rtlCol="0">
            <a:spAutoFit/>
          </a:bodyPr>
          <a:lstStyle/>
          <a:p>
            <a:pPr marL="72771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Digital </a:t>
            </a:r>
            <a:r>
              <a:rPr sz="1800" spc="-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1800" spc="-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Partners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26423" y="5498591"/>
            <a:ext cx="1331976" cy="298703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341375" y="2615183"/>
            <a:ext cx="9070975" cy="1640205"/>
            <a:chOff x="341375" y="2615183"/>
            <a:chExt cx="9070975" cy="1640205"/>
          </a:xfrm>
        </p:grpSpPr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375" y="3587495"/>
              <a:ext cx="667512" cy="66751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3856" y="2615183"/>
              <a:ext cx="658368" cy="618744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8551544" y="3186810"/>
            <a:ext cx="129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Digital</a:t>
            </a:r>
            <a:r>
              <a:rPr sz="1800" b="1" spc="-8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spc="-30" dirty="0">
                <a:latin typeface="Arial" panose="020B0704020202020204"/>
                <a:cs typeface="Arial" panose="020B0704020202020204"/>
              </a:rPr>
              <a:t>Twin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825740" y="234814"/>
            <a:ext cx="2660015" cy="4157979"/>
            <a:chOff x="7825740" y="234814"/>
            <a:chExt cx="2660015" cy="4157979"/>
          </a:xfrm>
        </p:grpSpPr>
        <p:sp>
          <p:nvSpPr>
            <p:cNvPr id="83" name="object 83"/>
            <p:cNvSpPr/>
            <p:nvPr/>
          </p:nvSpPr>
          <p:spPr>
            <a:xfrm>
              <a:off x="7825740" y="2882518"/>
              <a:ext cx="914400" cy="133350"/>
            </a:xfrm>
            <a:custGeom>
              <a:avLst/>
              <a:gdLst/>
              <a:ahLst/>
              <a:cxnLst/>
              <a:rect l="l" t="t" r="r" b="b"/>
              <a:pathLst>
                <a:path w="914400" h="133350">
                  <a:moveTo>
                    <a:pt x="870247" y="44450"/>
                  </a:moveTo>
                  <a:lnTo>
                    <a:pt x="803275" y="44450"/>
                  </a:lnTo>
                  <a:lnTo>
                    <a:pt x="803275" y="88900"/>
                  </a:lnTo>
                  <a:lnTo>
                    <a:pt x="781092" y="88949"/>
                  </a:lnTo>
                  <a:lnTo>
                    <a:pt x="781176" y="133350"/>
                  </a:lnTo>
                  <a:lnTo>
                    <a:pt x="914400" y="66420"/>
                  </a:lnTo>
                  <a:lnTo>
                    <a:pt x="870247" y="44450"/>
                  </a:lnTo>
                  <a:close/>
                </a:path>
                <a:path w="914400" h="133350">
                  <a:moveTo>
                    <a:pt x="781007" y="44499"/>
                  </a:moveTo>
                  <a:lnTo>
                    <a:pt x="0" y="46227"/>
                  </a:lnTo>
                  <a:lnTo>
                    <a:pt x="0" y="90677"/>
                  </a:lnTo>
                  <a:lnTo>
                    <a:pt x="781092" y="88949"/>
                  </a:lnTo>
                  <a:lnTo>
                    <a:pt x="781007" y="44499"/>
                  </a:lnTo>
                  <a:close/>
                </a:path>
                <a:path w="914400" h="133350">
                  <a:moveTo>
                    <a:pt x="803275" y="44450"/>
                  </a:moveTo>
                  <a:lnTo>
                    <a:pt x="781007" y="44499"/>
                  </a:lnTo>
                  <a:lnTo>
                    <a:pt x="781092" y="88949"/>
                  </a:lnTo>
                  <a:lnTo>
                    <a:pt x="803275" y="88900"/>
                  </a:lnTo>
                  <a:lnTo>
                    <a:pt x="803275" y="44450"/>
                  </a:lnTo>
                  <a:close/>
                </a:path>
                <a:path w="914400" h="133350">
                  <a:moveTo>
                    <a:pt x="780923" y="0"/>
                  </a:moveTo>
                  <a:lnTo>
                    <a:pt x="781007" y="44499"/>
                  </a:lnTo>
                  <a:lnTo>
                    <a:pt x="870247" y="44450"/>
                  </a:lnTo>
                  <a:lnTo>
                    <a:pt x="780923" y="0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543288" y="3920997"/>
              <a:ext cx="683260" cy="471170"/>
            </a:xfrm>
            <a:custGeom>
              <a:avLst/>
              <a:gdLst/>
              <a:ahLst/>
              <a:cxnLst/>
              <a:rect l="l" t="t" r="r" b="b"/>
              <a:pathLst>
                <a:path w="683259" h="471170">
                  <a:moveTo>
                    <a:pt x="500379" y="441959"/>
                  </a:moveTo>
                  <a:lnTo>
                    <a:pt x="489965" y="458469"/>
                  </a:lnTo>
                  <a:lnTo>
                    <a:pt x="493013" y="461009"/>
                  </a:lnTo>
                  <a:lnTo>
                    <a:pt x="496569" y="464819"/>
                  </a:lnTo>
                  <a:lnTo>
                    <a:pt x="500633" y="466089"/>
                  </a:lnTo>
                  <a:lnTo>
                    <a:pt x="507110" y="469900"/>
                  </a:lnTo>
                  <a:lnTo>
                    <a:pt x="513841" y="471169"/>
                  </a:lnTo>
                  <a:lnTo>
                    <a:pt x="520826" y="471169"/>
                  </a:lnTo>
                  <a:lnTo>
                    <a:pt x="526613" y="469900"/>
                  </a:lnTo>
                  <a:lnTo>
                    <a:pt x="533495" y="467359"/>
                  </a:lnTo>
                  <a:lnTo>
                    <a:pt x="541472" y="463550"/>
                  </a:lnTo>
                  <a:lnTo>
                    <a:pt x="550544" y="458469"/>
                  </a:lnTo>
                  <a:lnTo>
                    <a:pt x="561037" y="452119"/>
                  </a:lnTo>
                  <a:lnTo>
                    <a:pt x="513587" y="452119"/>
                  </a:lnTo>
                  <a:lnTo>
                    <a:pt x="510031" y="449580"/>
                  </a:lnTo>
                  <a:lnTo>
                    <a:pt x="506602" y="447039"/>
                  </a:lnTo>
                  <a:lnTo>
                    <a:pt x="503427" y="445769"/>
                  </a:lnTo>
                  <a:lnTo>
                    <a:pt x="500379" y="441959"/>
                  </a:lnTo>
                  <a:close/>
                </a:path>
                <a:path w="683259" h="471170">
                  <a:moveTo>
                    <a:pt x="589406" y="325119"/>
                  </a:moveTo>
                  <a:lnTo>
                    <a:pt x="547623" y="438150"/>
                  </a:lnTo>
                  <a:lnTo>
                    <a:pt x="529589" y="449580"/>
                  </a:lnTo>
                  <a:lnTo>
                    <a:pt x="524128" y="452119"/>
                  </a:lnTo>
                  <a:lnTo>
                    <a:pt x="561037" y="452119"/>
                  </a:lnTo>
                  <a:lnTo>
                    <a:pt x="605106" y="425450"/>
                  </a:lnTo>
                  <a:lnTo>
                    <a:pt x="571118" y="425450"/>
                  </a:lnTo>
                  <a:lnTo>
                    <a:pt x="574617" y="416559"/>
                  </a:lnTo>
                  <a:lnTo>
                    <a:pt x="578056" y="408939"/>
                  </a:lnTo>
                  <a:lnTo>
                    <a:pt x="581423" y="400050"/>
                  </a:lnTo>
                  <a:lnTo>
                    <a:pt x="584707" y="391159"/>
                  </a:lnTo>
                  <a:lnTo>
                    <a:pt x="606678" y="335280"/>
                  </a:lnTo>
                  <a:lnTo>
                    <a:pt x="589406" y="325119"/>
                  </a:lnTo>
                  <a:close/>
                </a:path>
                <a:path w="683259" h="471170">
                  <a:moveTo>
                    <a:pt x="664463" y="368300"/>
                  </a:moveTo>
                  <a:lnTo>
                    <a:pt x="571118" y="425450"/>
                  </a:lnTo>
                  <a:lnTo>
                    <a:pt x="605106" y="425450"/>
                  </a:lnTo>
                  <a:lnTo>
                    <a:pt x="682751" y="378459"/>
                  </a:lnTo>
                  <a:lnTo>
                    <a:pt x="664463" y="368300"/>
                  </a:lnTo>
                  <a:close/>
                </a:path>
                <a:path w="683259" h="471170">
                  <a:moveTo>
                    <a:pt x="503586" y="279400"/>
                  </a:moveTo>
                  <a:lnTo>
                    <a:pt x="491656" y="279400"/>
                  </a:lnTo>
                  <a:lnTo>
                    <a:pt x="479678" y="281939"/>
                  </a:lnTo>
                  <a:lnTo>
                    <a:pt x="442781" y="307339"/>
                  </a:lnTo>
                  <a:lnTo>
                    <a:pt x="426211" y="345439"/>
                  </a:lnTo>
                  <a:lnTo>
                    <a:pt x="426084" y="354330"/>
                  </a:lnTo>
                  <a:lnTo>
                    <a:pt x="428370" y="361950"/>
                  </a:lnTo>
                  <a:lnTo>
                    <a:pt x="432942" y="369569"/>
                  </a:lnTo>
                  <a:lnTo>
                    <a:pt x="436703" y="374650"/>
                  </a:lnTo>
                  <a:lnTo>
                    <a:pt x="441118" y="378459"/>
                  </a:lnTo>
                  <a:lnTo>
                    <a:pt x="446176" y="383539"/>
                  </a:lnTo>
                  <a:lnTo>
                    <a:pt x="451865" y="386080"/>
                  </a:lnTo>
                  <a:lnTo>
                    <a:pt x="459392" y="389889"/>
                  </a:lnTo>
                  <a:lnTo>
                    <a:pt x="467312" y="392430"/>
                  </a:lnTo>
                  <a:lnTo>
                    <a:pt x="484377" y="394969"/>
                  </a:lnTo>
                  <a:lnTo>
                    <a:pt x="493210" y="393700"/>
                  </a:lnTo>
                  <a:lnTo>
                    <a:pt x="501792" y="391159"/>
                  </a:lnTo>
                  <a:lnTo>
                    <a:pt x="510113" y="387350"/>
                  </a:lnTo>
                  <a:lnTo>
                    <a:pt x="518159" y="382269"/>
                  </a:lnTo>
                  <a:lnTo>
                    <a:pt x="525728" y="377189"/>
                  </a:lnTo>
                  <a:lnTo>
                    <a:pt x="467740" y="377189"/>
                  </a:lnTo>
                  <a:lnTo>
                    <a:pt x="463550" y="375919"/>
                  </a:lnTo>
                  <a:lnTo>
                    <a:pt x="459866" y="373380"/>
                  </a:lnTo>
                  <a:lnTo>
                    <a:pt x="452627" y="369569"/>
                  </a:lnTo>
                  <a:lnTo>
                    <a:pt x="448182" y="363219"/>
                  </a:lnTo>
                  <a:lnTo>
                    <a:pt x="446404" y="355600"/>
                  </a:lnTo>
                  <a:lnTo>
                    <a:pt x="445742" y="349250"/>
                  </a:lnTo>
                  <a:lnTo>
                    <a:pt x="446436" y="342900"/>
                  </a:lnTo>
                  <a:lnTo>
                    <a:pt x="470280" y="307339"/>
                  </a:lnTo>
                  <a:lnTo>
                    <a:pt x="495680" y="295909"/>
                  </a:lnTo>
                  <a:lnTo>
                    <a:pt x="538441" y="295909"/>
                  </a:lnTo>
                  <a:lnTo>
                    <a:pt x="535759" y="293369"/>
                  </a:lnTo>
                  <a:lnTo>
                    <a:pt x="527303" y="287019"/>
                  </a:lnTo>
                  <a:lnTo>
                    <a:pt x="515469" y="281939"/>
                  </a:lnTo>
                  <a:lnTo>
                    <a:pt x="503586" y="279400"/>
                  </a:lnTo>
                  <a:close/>
                </a:path>
                <a:path w="683259" h="471170">
                  <a:moveTo>
                    <a:pt x="538441" y="295909"/>
                  </a:moveTo>
                  <a:lnTo>
                    <a:pt x="507745" y="295909"/>
                  </a:lnTo>
                  <a:lnTo>
                    <a:pt x="513460" y="297180"/>
                  </a:lnTo>
                  <a:lnTo>
                    <a:pt x="518921" y="299719"/>
                  </a:lnTo>
                  <a:lnTo>
                    <a:pt x="526033" y="304800"/>
                  </a:lnTo>
                  <a:lnTo>
                    <a:pt x="530478" y="309880"/>
                  </a:lnTo>
                  <a:lnTo>
                    <a:pt x="532256" y="317500"/>
                  </a:lnTo>
                  <a:lnTo>
                    <a:pt x="532923" y="323850"/>
                  </a:lnTo>
                  <a:lnTo>
                    <a:pt x="532256" y="330200"/>
                  </a:lnTo>
                  <a:lnTo>
                    <a:pt x="513333" y="360680"/>
                  </a:lnTo>
                  <a:lnTo>
                    <a:pt x="509396" y="364489"/>
                  </a:lnTo>
                  <a:lnTo>
                    <a:pt x="505205" y="367030"/>
                  </a:lnTo>
                  <a:lnTo>
                    <a:pt x="500633" y="369569"/>
                  </a:lnTo>
                  <a:lnTo>
                    <a:pt x="496188" y="373380"/>
                  </a:lnTo>
                  <a:lnTo>
                    <a:pt x="491489" y="374650"/>
                  </a:lnTo>
                  <a:lnTo>
                    <a:pt x="481583" y="377189"/>
                  </a:lnTo>
                  <a:lnTo>
                    <a:pt x="525728" y="377189"/>
                  </a:lnTo>
                  <a:lnTo>
                    <a:pt x="548814" y="344169"/>
                  </a:lnTo>
                  <a:lnTo>
                    <a:pt x="552053" y="325119"/>
                  </a:lnTo>
                  <a:lnTo>
                    <a:pt x="550671" y="316230"/>
                  </a:lnTo>
                  <a:lnTo>
                    <a:pt x="547431" y="307339"/>
                  </a:lnTo>
                  <a:lnTo>
                    <a:pt x="542464" y="299719"/>
                  </a:lnTo>
                  <a:lnTo>
                    <a:pt x="538441" y="295909"/>
                  </a:lnTo>
                  <a:close/>
                </a:path>
                <a:path w="683259" h="471170">
                  <a:moveTo>
                    <a:pt x="472439" y="207009"/>
                  </a:moveTo>
                  <a:lnTo>
                    <a:pt x="361695" y="331469"/>
                  </a:lnTo>
                  <a:lnTo>
                    <a:pt x="379221" y="341630"/>
                  </a:lnTo>
                  <a:lnTo>
                    <a:pt x="489965" y="217169"/>
                  </a:lnTo>
                  <a:lnTo>
                    <a:pt x="472439" y="207009"/>
                  </a:lnTo>
                  <a:close/>
                </a:path>
                <a:path w="683259" h="471170">
                  <a:moveTo>
                    <a:pt x="331723" y="179069"/>
                  </a:moveTo>
                  <a:lnTo>
                    <a:pt x="220725" y="303530"/>
                  </a:lnTo>
                  <a:lnTo>
                    <a:pt x="238251" y="313689"/>
                  </a:lnTo>
                  <a:lnTo>
                    <a:pt x="281812" y="264159"/>
                  </a:lnTo>
                  <a:lnTo>
                    <a:pt x="293623" y="264159"/>
                  </a:lnTo>
                  <a:lnTo>
                    <a:pt x="294512" y="259080"/>
                  </a:lnTo>
                  <a:lnTo>
                    <a:pt x="295020" y="255269"/>
                  </a:lnTo>
                  <a:lnTo>
                    <a:pt x="297560" y="250189"/>
                  </a:lnTo>
                  <a:lnTo>
                    <a:pt x="302005" y="242569"/>
                  </a:lnTo>
                  <a:lnTo>
                    <a:pt x="304800" y="237489"/>
                  </a:lnTo>
                  <a:lnTo>
                    <a:pt x="309244" y="231139"/>
                  </a:lnTo>
                  <a:lnTo>
                    <a:pt x="315213" y="226059"/>
                  </a:lnTo>
                  <a:lnTo>
                    <a:pt x="321309" y="220980"/>
                  </a:lnTo>
                  <a:lnTo>
                    <a:pt x="327278" y="215900"/>
                  </a:lnTo>
                  <a:lnTo>
                    <a:pt x="339089" y="210819"/>
                  </a:lnTo>
                  <a:lnTo>
                    <a:pt x="344677" y="209550"/>
                  </a:lnTo>
                  <a:lnTo>
                    <a:pt x="349884" y="209550"/>
                  </a:lnTo>
                  <a:lnTo>
                    <a:pt x="354964" y="208280"/>
                  </a:lnTo>
                  <a:lnTo>
                    <a:pt x="386273" y="208280"/>
                  </a:lnTo>
                  <a:lnTo>
                    <a:pt x="384159" y="205739"/>
                  </a:lnTo>
                  <a:lnTo>
                    <a:pt x="377443" y="201930"/>
                  </a:lnTo>
                  <a:lnTo>
                    <a:pt x="375708" y="200659"/>
                  </a:lnTo>
                  <a:lnTo>
                    <a:pt x="336803" y="200659"/>
                  </a:lnTo>
                  <a:lnTo>
                    <a:pt x="347979" y="187959"/>
                  </a:lnTo>
                  <a:lnTo>
                    <a:pt x="331723" y="179069"/>
                  </a:lnTo>
                  <a:close/>
                </a:path>
                <a:path w="683259" h="471170">
                  <a:moveTo>
                    <a:pt x="293623" y="264159"/>
                  </a:moveTo>
                  <a:lnTo>
                    <a:pt x="281812" y="264159"/>
                  </a:lnTo>
                  <a:lnTo>
                    <a:pt x="282717" y="275589"/>
                  </a:lnTo>
                  <a:lnTo>
                    <a:pt x="311530" y="304800"/>
                  </a:lnTo>
                  <a:lnTo>
                    <a:pt x="324992" y="306069"/>
                  </a:lnTo>
                  <a:lnTo>
                    <a:pt x="332485" y="304800"/>
                  </a:lnTo>
                  <a:lnTo>
                    <a:pt x="340613" y="302259"/>
                  </a:lnTo>
                  <a:lnTo>
                    <a:pt x="353107" y="297180"/>
                  </a:lnTo>
                  <a:lnTo>
                    <a:pt x="359455" y="293369"/>
                  </a:lnTo>
                  <a:lnTo>
                    <a:pt x="365886" y="288289"/>
                  </a:lnTo>
                  <a:lnTo>
                    <a:pt x="314997" y="288289"/>
                  </a:lnTo>
                  <a:lnTo>
                    <a:pt x="307212" y="284480"/>
                  </a:lnTo>
                  <a:lnTo>
                    <a:pt x="302386" y="281939"/>
                  </a:lnTo>
                  <a:lnTo>
                    <a:pt x="298830" y="278130"/>
                  </a:lnTo>
                  <a:lnTo>
                    <a:pt x="296544" y="274319"/>
                  </a:lnTo>
                  <a:lnTo>
                    <a:pt x="294385" y="269239"/>
                  </a:lnTo>
                  <a:lnTo>
                    <a:pt x="293623" y="264159"/>
                  </a:lnTo>
                  <a:close/>
                </a:path>
                <a:path w="683259" h="471170">
                  <a:moveTo>
                    <a:pt x="386273" y="208280"/>
                  </a:moveTo>
                  <a:lnTo>
                    <a:pt x="354964" y="208280"/>
                  </a:lnTo>
                  <a:lnTo>
                    <a:pt x="359790" y="210819"/>
                  </a:lnTo>
                  <a:lnTo>
                    <a:pt x="364235" y="212089"/>
                  </a:lnTo>
                  <a:lnTo>
                    <a:pt x="370458" y="215900"/>
                  </a:lnTo>
                  <a:lnTo>
                    <a:pt x="374268" y="220980"/>
                  </a:lnTo>
                  <a:lnTo>
                    <a:pt x="375792" y="228600"/>
                  </a:lnTo>
                  <a:lnTo>
                    <a:pt x="377189" y="236219"/>
                  </a:lnTo>
                  <a:lnTo>
                    <a:pt x="375411" y="243839"/>
                  </a:lnTo>
                  <a:lnTo>
                    <a:pt x="350277" y="275589"/>
                  </a:lnTo>
                  <a:lnTo>
                    <a:pt x="323294" y="288289"/>
                  </a:lnTo>
                  <a:lnTo>
                    <a:pt x="365886" y="288289"/>
                  </a:lnTo>
                  <a:lnTo>
                    <a:pt x="392749" y="252730"/>
                  </a:lnTo>
                  <a:lnTo>
                    <a:pt x="396611" y="234950"/>
                  </a:lnTo>
                  <a:lnTo>
                    <a:pt x="395731" y="226059"/>
                  </a:lnTo>
                  <a:lnTo>
                    <a:pt x="393303" y="218439"/>
                  </a:lnTo>
                  <a:lnTo>
                    <a:pt x="389445" y="212089"/>
                  </a:lnTo>
                  <a:lnTo>
                    <a:pt x="386273" y="208280"/>
                  </a:lnTo>
                  <a:close/>
                </a:path>
                <a:path w="683259" h="471170">
                  <a:moveTo>
                    <a:pt x="228091" y="125730"/>
                  </a:moveTo>
                  <a:lnTo>
                    <a:pt x="186432" y="144780"/>
                  </a:lnTo>
                  <a:lnTo>
                    <a:pt x="162210" y="179069"/>
                  </a:lnTo>
                  <a:lnTo>
                    <a:pt x="159257" y="200659"/>
                  </a:lnTo>
                  <a:lnTo>
                    <a:pt x="161289" y="209550"/>
                  </a:lnTo>
                  <a:lnTo>
                    <a:pt x="192754" y="237489"/>
                  </a:lnTo>
                  <a:lnTo>
                    <a:pt x="211804" y="241300"/>
                  </a:lnTo>
                  <a:lnTo>
                    <a:pt x="221614" y="240030"/>
                  </a:lnTo>
                  <a:lnTo>
                    <a:pt x="230953" y="237489"/>
                  </a:lnTo>
                  <a:lnTo>
                    <a:pt x="239172" y="234950"/>
                  </a:lnTo>
                  <a:lnTo>
                    <a:pt x="246296" y="229869"/>
                  </a:lnTo>
                  <a:lnTo>
                    <a:pt x="252348" y="226059"/>
                  </a:lnTo>
                  <a:lnTo>
                    <a:pt x="249123" y="223519"/>
                  </a:lnTo>
                  <a:lnTo>
                    <a:pt x="204850" y="223519"/>
                  </a:lnTo>
                  <a:lnTo>
                    <a:pt x="197865" y="222250"/>
                  </a:lnTo>
                  <a:lnTo>
                    <a:pt x="191896" y="218439"/>
                  </a:lnTo>
                  <a:lnTo>
                    <a:pt x="185419" y="215900"/>
                  </a:lnTo>
                  <a:lnTo>
                    <a:pt x="181482" y="209550"/>
                  </a:lnTo>
                  <a:lnTo>
                    <a:pt x="179958" y="201930"/>
                  </a:lnTo>
                  <a:lnTo>
                    <a:pt x="179462" y="196850"/>
                  </a:lnTo>
                  <a:lnTo>
                    <a:pt x="180276" y="190500"/>
                  </a:lnTo>
                  <a:lnTo>
                    <a:pt x="182423" y="182880"/>
                  </a:lnTo>
                  <a:lnTo>
                    <a:pt x="185927" y="176530"/>
                  </a:lnTo>
                  <a:lnTo>
                    <a:pt x="186816" y="175259"/>
                  </a:lnTo>
                  <a:lnTo>
                    <a:pt x="187959" y="172719"/>
                  </a:lnTo>
                  <a:lnTo>
                    <a:pt x="189356" y="171450"/>
                  </a:lnTo>
                  <a:lnTo>
                    <a:pt x="220573" y="171450"/>
                  </a:lnTo>
                  <a:lnTo>
                    <a:pt x="199770" y="160019"/>
                  </a:lnTo>
                  <a:lnTo>
                    <a:pt x="206535" y="153669"/>
                  </a:lnTo>
                  <a:lnTo>
                    <a:pt x="213312" y="148589"/>
                  </a:lnTo>
                  <a:lnTo>
                    <a:pt x="226948" y="143509"/>
                  </a:lnTo>
                  <a:lnTo>
                    <a:pt x="271649" y="143509"/>
                  </a:lnTo>
                  <a:lnTo>
                    <a:pt x="267692" y="139700"/>
                  </a:lnTo>
                  <a:lnTo>
                    <a:pt x="259333" y="134619"/>
                  </a:lnTo>
                  <a:lnTo>
                    <a:pt x="251952" y="130809"/>
                  </a:lnTo>
                  <a:lnTo>
                    <a:pt x="244284" y="128269"/>
                  </a:lnTo>
                  <a:lnTo>
                    <a:pt x="228091" y="125730"/>
                  </a:lnTo>
                  <a:close/>
                </a:path>
                <a:path w="683259" h="471170">
                  <a:moveTo>
                    <a:pt x="236219" y="213359"/>
                  </a:moveTo>
                  <a:lnTo>
                    <a:pt x="228853" y="219709"/>
                  </a:lnTo>
                  <a:lnTo>
                    <a:pt x="220979" y="222250"/>
                  </a:lnTo>
                  <a:lnTo>
                    <a:pt x="212978" y="223519"/>
                  </a:lnTo>
                  <a:lnTo>
                    <a:pt x="249123" y="223519"/>
                  </a:lnTo>
                  <a:lnTo>
                    <a:pt x="236219" y="213359"/>
                  </a:lnTo>
                  <a:close/>
                </a:path>
                <a:path w="683259" h="471170">
                  <a:moveTo>
                    <a:pt x="220573" y="171450"/>
                  </a:moveTo>
                  <a:lnTo>
                    <a:pt x="189356" y="171450"/>
                  </a:lnTo>
                  <a:lnTo>
                    <a:pt x="265175" y="214630"/>
                  </a:lnTo>
                  <a:lnTo>
                    <a:pt x="269112" y="209550"/>
                  </a:lnTo>
                  <a:lnTo>
                    <a:pt x="272541" y="204469"/>
                  </a:lnTo>
                  <a:lnTo>
                    <a:pt x="275462" y="199389"/>
                  </a:lnTo>
                  <a:lnTo>
                    <a:pt x="279441" y="191769"/>
                  </a:lnTo>
                  <a:lnTo>
                    <a:pt x="257555" y="191769"/>
                  </a:lnTo>
                  <a:lnTo>
                    <a:pt x="220573" y="171450"/>
                  </a:lnTo>
                  <a:close/>
                </a:path>
                <a:path w="683259" h="471170">
                  <a:moveTo>
                    <a:pt x="354202" y="195580"/>
                  </a:moveTo>
                  <a:lnTo>
                    <a:pt x="346328" y="198119"/>
                  </a:lnTo>
                  <a:lnTo>
                    <a:pt x="336803" y="200659"/>
                  </a:lnTo>
                  <a:lnTo>
                    <a:pt x="375708" y="200659"/>
                  </a:lnTo>
                  <a:lnTo>
                    <a:pt x="372236" y="198119"/>
                  </a:lnTo>
                  <a:lnTo>
                    <a:pt x="366521" y="196850"/>
                  </a:lnTo>
                  <a:lnTo>
                    <a:pt x="354202" y="195580"/>
                  </a:lnTo>
                  <a:close/>
                </a:path>
                <a:path w="683259" h="471170">
                  <a:moveTo>
                    <a:pt x="271649" y="143509"/>
                  </a:moveTo>
                  <a:lnTo>
                    <a:pt x="240077" y="143509"/>
                  </a:lnTo>
                  <a:lnTo>
                    <a:pt x="246183" y="144780"/>
                  </a:lnTo>
                  <a:lnTo>
                    <a:pt x="251967" y="147319"/>
                  </a:lnTo>
                  <a:lnTo>
                    <a:pt x="258825" y="152400"/>
                  </a:lnTo>
                  <a:lnTo>
                    <a:pt x="263143" y="157480"/>
                  </a:lnTo>
                  <a:lnTo>
                    <a:pt x="264921" y="165100"/>
                  </a:lnTo>
                  <a:lnTo>
                    <a:pt x="266572" y="171450"/>
                  </a:lnTo>
                  <a:lnTo>
                    <a:pt x="264921" y="180339"/>
                  </a:lnTo>
                  <a:lnTo>
                    <a:pt x="259968" y="187959"/>
                  </a:lnTo>
                  <a:lnTo>
                    <a:pt x="259460" y="189230"/>
                  </a:lnTo>
                  <a:lnTo>
                    <a:pt x="258698" y="190500"/>
                  </a:lnTo>
                  <a:lnTo>
                    <a:pt x="257555" y="191769"/>
                  </a:lnTo>
                  <a:lnTo>
                    <a:pt x="279441" y="191769"/>
                  </a:lnTo>
                  <a:lnTo>
                    <a:pt x="280104" y="190500"/>
                  </a:lnTo>
                  <a:lnTo>
                    <a:pt x="282781" y="180339"/>
                  </a:lnTo>
                  <a:lnTo>
                    <a:pt x="283481" y="171450"/>
                  </a:lnTo>
                  <a:lnTo>
                    <a:pt x="282193" y="162559"/>
                  </a:lnTo>
                  <a:lnTo>
                    <a:pt x="279122" y="153669"/>
                  </a:lnTo>
                  <a:lnTo>
                    <a:pt x="274288" y="146050"/>
                  </a:lnTo>
                  <a:lnTo>
                    <a:pt x="271649" y="143509"/>
                  </a:lnTo>
                  <a:close/>
                </a:path>
                <a:path w="683259" h="471170">
                  <a:moveTo>
                    <a:pt x="110743" y="0"/>
                  </a:moveTo>
                  <a:lnTo>
                    <a:pt x="0" y="125730"/>
                  </a:lnTo>
                  <a:lnTo>
                    <a:pt x="57923" y="158750"/>
                  </a:lnTo>
                  <a:lnTo>
                    <a:pt x="64262" y="161289"/>
                  </a:lnTo>
                  <a:lnTo>
                    <a:pt x="70219" y="163830"/>
                  </a:lnTo>
                  <a:lnTo>
                    <a:pt x="75818" y="166369"/>
                  </a:lnTo>
                  <a:lnTo>
                    <a:pt x="89550" y="168909"/>
                  </a:lnTo>
                  <a:lnTo>
                    <a:pt x="109021" y="168909"/>
                  </a:lnTo>
                  <a:lnTo>
                    <a:pt x="115665" y="167639"/>
                  </a:lnTo>
                  <a:lnTo>
                    <a:pt x="122547" y="165100"/>
                  </a:lnTo>
                  <a:lnTo>
                    <a:pt x="129666" y="162559"/>
                  </a:lnTo>
                  <a:lnTo>
                    <a:pt x="136834" y="158750"/>
                  </a:lnTo>
                  <a:lnTo>
                    <a:pt x="143859" y="154939"/>
                  </a:lnTo>
                  <a:lnTo>
                    <a:pt x="150741" y="151130"/>
                  </a:lnTo>
                  <a:lnTo>
                    <a:pt x="152088" y="149859"/>
                  </a:lnTo>
                  <a:lnTo>
                    <a:pt x="88264" y="149859"/>
                  </a:lnTo>
                  <a:lnTo>
                    <a:pt x="82676" y="147319"/>
                  </a:lnTo>
                  <a:lnTo>
                    <a:pt x="75870" y="144780"/>
                  </a:lnTo>
                  <a:lnTo>
                    <a:pt x="68802" y="142239"/>
                  </a:lnTo>
                  <a:lnTo>
                    <a:pt x="61495" y="139700"/>
                  </a:lnTo>
                  <a:lnTo>
                    <a:pt x="53975" y="134619"/>
                  </a:lnTo>
                  <a:lnTo>
                    <a:pt x="31495" y="121919"/>
                  </a:lnTo>
                  <a:lnTo>
                    <a:pt x="117220" y="25400"/>
                  </a:lnTo>
                  <a:lnTo>
                    <a:pt x="155340" y="25400"/>
                  </a:lnTo>
                  <a:lnTo>
                    <a:pt x="153542" y="24129"/>
                  </a:lnTo>
                  <a:lnTo>
                    <a:pt x="110743" y="0"/>
                  </a:lnTo>
                  <a:close/>
                </a:path>
                <a:path w="683259" h="471170">
                  <a:moveTo>
                    <a:pt x="155340" y="25400"/>
                  </a:moveTo>
                  <a:lnTo>
                    <a:pt x="117220" y="25400"/>
                  </a:lnTo>
                  <a:lnTo>
                    <a:pt x="142366" y="39369"/>
                  </a:lnTo>
                  <a:lnTo>
                    <a:pt x="152018" y="45719"/>
                  </a:lnTo>
                  <a:lnTo>
                    <a:pt x="158750" y="49529"/>
                  </a:lnTo>
                  <a:lnTo>
                    <a:pt x="162432" y="54610"/>
                  </a:lnTo>
                  <a:lnTo>
                    <a:pt x="167512" y="59689"/>
                  </a:lnTo>
                  <a:lnTo>
                    <a:pt x="170306" y="67309"/>
                  </a:lnTo>
                  <a:lnTo>
                    <a:pt x="170814" y="74930"/>
                  </a:lnTo>
                  <a:lnTo>
                    <a:pt x="170529" y="82550"/>
                  </a:lnTo>
                  <a:lnTo>
                    <a:pt x="152145" y="119380"/>
                  </a:lnTo>
                  <a:lnTo>
                    <a:pt x="104520" y="149859"/>
                  </a:lnTo>
                  <a:lnTo>
                    <a:pt x="152088" y="149859"/>
                  </a:lnTo>
                  <a:lnTo>
                    <a:pt x="157479" y="144780"/>
                  </a:lnTo>
                  <a:lnTo>
                    <a:pt x="163857" y="139700"/>
                  </a:lnTo>
                  <a:lnTo>
                    <a:pt x="169830" y="133350"/>
                  </a:lnTo>
                  <a:lnTo>
                    <a:pt x="175375" y="125730"/>
                  </a:lnTo>
                  <a:lnTo>
                    <a:pt x="180466" y="116839"/>
                  </a:lnTo>
                  <a:lnTo>
                    <a:pt x="184203" y="110489"/>
                  </a:lnTo>
                  <a:lnTo>
                    <a:pt x="191881" y="74930"/>
                  </a:lnTo>
                  <a:lnTo>
                    <a:pt x="191133" y="68580"/>
                  </a:lnTo>
                  <a:lnTo>
                    <a:pt x="166862" y="33019"/>
                  </a:lnTo>
                  <a:lnTo>
                    <a:pt x="160732" y="29210"/>
                  </a:lnTo>
                  <a:lnTo>
                    <a:pt x="15534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625270" y="241164"/>
              <a:ext cx="1854200" cy="966469"/>
            </a:xfrm>
            <a:custGeom>
              <a:avLst/>
              <a:gdLst/>
              <a:ahLst/>
              <a:cxnLst/>
              <a:rect l="l" t="t" r="r" b="b"/>
              <a:pathLst>
                <a:path w="1854200" h="966469">
                  <a:moveTo>
                    <a:pt x="1444997" y="0"/>
                  </a:moveTo>
                  <a:lnTo>
                    <a:pt x="1399527" y="2662"/>
                  </a:lnTo>
                  <a:lnTo>
                    <a:pt x="1355755" y="12300"/>
                  </a:lnTo>
                  <a:lnTo>
                    <a:pt x="1315441" y="28808"/>
                  </a:lnTo>
                  <a:lnTo>
                    <a:pt x="1280348" y="52078"/>
                  </a:lnTo>
                  <a:lnTo>
                    <a:pt x="1266398" y="40548"/>
                  </a:lnTo>
                  <a:lnTo>
                    <a:pt x="1215070" y="13724"/>
                  </a:lnTo>
                  <a:lnTo>
                    <a:pt x="1167526" y="2199"/>
                  </a:lnTo>
                  <a:lnTo>
                    <a:pt x="1119068" y="12"/>
                  </a:lnTo>
                  <a:lnTo>
                    <a:pt x="1072084" y="6596"/>
                  </a:lnTo>
                  <a:lnTo>
                    <a:pt x="1028964" y="21381"/>
                  </a:lnTo>
                  <a:lnTo>
                    <a:pt x="992094" y="43801"/>
                  </a:lnTo>
                  <a:lnTo>
                    <a:pt x="963864" y="73287"/>
                  </a:lnTo>
                  <a:lnTo>
                    <a:pt x="951659" y="65389"/>
                  </a:lnTo>
                  <a:lnTo>
                    <a:pt x="910778" y="45601"/>
                  </a:lnTo>
                  <a:lnTo>
                    <a:pt x="861597" y="31934"/>
                  </a:lnTo>
                  <a:lnTo>
                    <a:pt x="810979" y="26699"/>
                  </a:lnTo>
                  <a:lnTo>
                    <a:pt x="760782" y="29492"/>
                  </a:lnTo>
                  <a:lnTo>
                    <a:pt x="712867" y="39912"/>
                  </a:lnTo>
                  <a:lnTo>
                    <a:pt x="669093" y="57556"/>
                  </a:lnTo>
                  <a:lnTo>
                    <a:pt x="631320" y="82023"/>
                  </a:lnTo>
                  <a:lnTo>
                    <a:pt x="601406" y="112911"/>
                  </a:lnTo>
                  <a:lnTo>
                    <a:pt x="557824" y="98123"/>
                  </a:lnTo>
                  <a:lnTo>
                    <a:pt x="511729" y="88717"/>
                  </a:lnTo>
                  <a:lnTo>
                    <a:pt x="464086" y="84836"/>
                  </a:lnTo>
                  <a:lnTo>
                    <a:pt x="415859" y="86622"/>
                  </a:lnTo>
                  <a:lnTo>
                    <a:pt x="358816" y="96325"/>
                  </a:lnTo>
                  <a:lnTo>
                    <a:pt x="307221" y="113383"/>
                  </a:lnTo>
                  <a:lnTo>
                    <a:pt x="262070" y="136865"/>
                  </a:lnTo>
                  <a:lnTo>
                    <a:pt x="224359" y="165838"/>
                  </a:lnTo>
                  <a:lnTo>
                    <a:pt x="195084" y="199371"/>
                  </a:lnTo>
                  <a:lnTo>
                    <a:pt x="175240" y="236533"/>
                  </a:lnTo>
                  <a:lnTo>
                    <a:pt x="165823" y="276392"/>
                  </a:lnTo>
                  <a:lnTo>
                    <a:pt x="167828" y="318016"/>
                  </a:lnTo>
                  <a:lnTo>
                    <a:pt x="166304" y="320937"/>
                  </a:lnTo>
                  <a:lnTo>
                    <a:pt x="123460" y="327848"/>
                  </a:lnTo>
                  <a:lnTo>
                    <a:pt x="84532" y="341463"/>
                  </a:lnTo>
                  <a:lnTo>
                    <a:pt x="51058" y="361102"/>
                  </a:lnTo>
                  <a:lnTo>
                    <a:pt x="3026" y="425777"/>
                  </a:lnTo>
                  <a:lnTo>
                    <a:pt x="0" y="466801"/>
                  </a:lnTo>
                  <a:lnTo>
                    <a:pt x="14413" y="506167"/>
                  </a:lnTo>
                  <a:lnTo>
                    <a:pt x="45189" y="540881"/>
                  </a:lnTo>
                  <a:lnTo>
                    <a:pt x="91247" y="567952"/>
                  </a:lnTo>
                  <a:lnTo>
                    <a:pt x="66796" y="591056"/>
                  </a:lnTo>
                  <a:lnTo>
                    <a:pt x="50131" y="617053"/>
                  </a:lnTo>
                  <a:lnTo>
                    <a:pt x="41706" y="644979"/>
                  </a:lnTo>
                  <a:lnTo>
                    <a:pt x="41971" y="673870"/>
                  </a:lnTo>
                  <a:lnTo>
                    <a:pt x="78364" y="738141"/>
                  </a:lnTo>
                  <a:lnTo>
                    <a:pt x="111837" y="762341"/>
                  </a:lnTo>
                  <a:lnTo>
                    <a:pt x="152857" y="779778"/>
                  </a:lnTo>
                  <a:lnTo>
                    <a:pt x="199443" y="789349"/>
                  </a:lnTo>
                  <a:lnTo>
                    <a:pt x="249616" y="789948"/>
                  </a:lnTo>
                  <a:lnTo>
                    <a:pt x="253045" y="794139"/>
                  </a:lnTo>
                  <a:lnTo>
                    <a:pt x="284436" y="825334"/>
                  </a:lnTo>
                  <a:lnTo>
                    <a:pt x="321446" y="851830"/>
                  </a:lnTo>
                  <a:lnTo>
                    <a:pt x="363138" y="873462"/>
                  </a:lnTo>
                  <a:lnTo>
                    <a:pt x="408579" y="890063"/>
                  </a:lnTo>
                  <a:lnTo>
                    <a:pt x="456833" y="901470"/>
                  </a:lnTo>
                  <a:lnTo>
                    <a:pt x="506965" y="907515"/>
                  </a:lnTo>
                  <a:lnTo>
                    <a:pt x="558041" y="908035"/>
                  </a:lnTo>
                  <a:lnTo>
                    <a:pt x="609125" y="902863"/>
                  </a:lnTo>
                  <a:lnTo>
                    <a:pt x="659283" y="891834"/>
                  </a:lnTo>
                  <a:lnTo>
                    <a:pt x="707578" y="874784"/>
                  </a:lnTo>
                  <a:lnTo>
                    <a:pt x="738765" y="902472"/>
                  </a:lnTo>
                  <a:lnTo>
                    <a:pt x="775904" y="925790"/>
                  </a:lnTo>
                  <a:lnTo>
                    <a:pt x="818092" y="944274"/>
                  </a:lnTo>
                  <a:lnTo>
                    <a:pt x="864423" y="957461"/>
                  </a:lnTo>
                  <a:lnTo>
                    <a:pt x="915589" y="965028"/>
                  </a:lnTo>
                  <a:lnTo>
                    <a:pt x="966382" y="965975"/>
                  </a:lnTo>
                  <a:lnTo>
                    <a:pt x="1015779" y="960692"/>
                  </a:lnTo>
                  <a:lnTo>
                    <a:pt x="1062759" y="949567"/>
                  </a:lnTo>
                  <a:lnTo>
                    <a:pt x="1106298" y="932988"/>
                  </a:lnTo>
                  <a:lnTo>
                    <a:pt x="1145376" y="911346"/>
                  </a:lnTo>
                  <a:lnTo>
                    <a:pt x="1178969" y="885027"/>
                  </a:lnTo>
                  <a:lnTo>
                    <a:pt x="1206055" y="854422"/>
                  </a:lnTo>
                  <a:lnTo>
                    <a:pt x="1225611" y="819920"/>
                  </a:lnTo>
                  <a:lnTo>
                    <a:pt x="1255726" y="831338"/>
                  </a:lnTo>
                  <a:lnTo>
                    <a:pt x="1287651" y="839636"/>
                  </a:lnTo>
                  <a:lnTo>
                    <a:pt x="1320909" y="844744"/>
                  </a:lnTo>
                  <a:lnTo>
                    <a:pt x="1355024" y="846590"/>
                  </a:lnTo>
                  <a:lnTo>
                    <a:pt x="1411970" y="842302"/>
                  </a:lnTo>
                  <a:lnTo>
                    <a:pt x="1464349" y="829379"/>
                  </a:lnTo>
                  <a:lnTo>
                    <a:pt x="1510656" y="808874"/>
                  </a:lnTo>
                  <a:lnTo>
                    <a:pt x="1549387" y="781840"/>
                  </a:lnTo>
                  <a:lnTo>
                    <a:pt x="1579039" y="749329"/>
                  </a:lnTo>
                  <a:lnTo>
                    <a:pt x="1598107" y="712395"/>
                  </a:lnTo>
                  <a:lnTo>
                    <a:pt x="1605087" y="672092"/>
                  </a:lnTo>
                  <a:lnTo>
                    <a:pt x="1641644" y="666688"/>
                  </a:lnTo>
                  <a:lnTo>
                    <a:pt x="1709993" y="646213"/>
                  </a:lnTo>
                  <a:lnTo>
                    <a:pt x="1783858" y="602826"/>
                  </a:lnTo>
                  <a:lnTo>
                    <a:pt x="1816822" y="569732"/>
                  </a:lnTo>
                  <a:lnTo>
                    <a:pt x="1839657" y="533330"/>
                  </a:lnTo>
                  <a:lnTo>
                    <a:pt x="1852150" y="494784"/>
                  </a:lnTo>
                  <a:lnTo>
                    <a:pt x="1854088" y="455255"/>
                  </a:lnTo>
                  <a:lnTo>
                    <a:pt x="1845258" y="415907"/>
                  </a:lnTo>
                  <a:lnTo>
                    <a:pt x="1825448" y="377901"/>
                  </a:lnTo>
                  <a:lnTo>
                    <a:pt x="1794444" y="342400"/>
                  </a:lnTo>
                  <a:lnTo>
                    <a:pt x="1798635" y="335415"/>
                  </a:lnTo>
                  <a:lnTo>
                    <a:pt x="1802191" y="328303"/>
                  </a:lnTo>
                  <a:lnTo>
                    <a:pt x="1804985" y="320937"/>
                  </a:lnTo>
                  <a:lnTo>
                    <a:pt x="1812921" y="283845"/>
                  </a:lnTo>
                  <a:lnTo>
                    <a:pt x="1808958" y="247611"/>
                  </a:lnTo>
                  <a:lnTo>
                    <a:pt x="1769184" y="182515"/>
                  </a:lnTo>
                  <a:lnTo>
                    <a:pt x="1735297" y="156051"/>
                  </a:lnTo>
                  <a:lnTo>
                    <a:pt x="1693358" y="135244"/>
                  </a:lnTo>
                  <a:lnTo>
                    <a:pt x="1644330" y="121293"/>
                  </a:lnTo>
                  <a:lnTo>
                    <a:pt x="1634891" y="96708"/>
                  </a:lnTo>
                  <a:lnTo>
                    <a:pt x="1599343" y="53016"/>
                  </a:lnTo>
                  <a:lnTo>
                    <a:pt x="1533981" y="16028"/>
                  </a:lnTo>
                  <a:lnTo>
                    <a:pt x="1490402" y="4419"/>
                  </a:lnTo>
                  <a:lnTo>
                    <a:pt x="1444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625270" y="241164"/>
              <a:ext cx="1854200" cy="966469"/>
            </a:xfrm>
            <a:custGeom>
              <a:avLst/>
              <a:gdLst/>
              <a:ahLst/>
              <a:cxnLst/>
              <a:rect l="l" t="t" r="r" b="b"/>
              <a:pathLst>
                <a:path w="1854200" h="966469">
                  <a:moveTo>
                    <a:pt x="167828" y="318016"/>
                  </a:moveTo>
                  <a:lnTo>
                    <a:pt x="165823" y="276392"/>
                  </a:lnTo>
                  <a:lnTo>
                    <a:pt x="175240" y="236533"/>
                  </a:lnTo>
                  <a:lnTo>
                    <a:pt x="195084" y="199371"/>
                  </a:lnTo>
                  <a:lnTo>
                    <a:pt x="224359" y="165838"/>
                  </a:lnTo>
                  <a:lnTo>
                    <a:pt x="262070" y="136865"/>
                  </a:lnTo>
                  <a:lnTo>
                    <a:pt x="307221" y="113383"/>
                  </a:lnTo>
                  <a:lnTo>
                    <a:pt x="358816" y="96325"/>
                  </a:lnTo>
                  <a:lnTo>
                    <a:pt x="415859" y="86622"/>
                  </a:lnTo>
                  <a:lnTo>
                    <a:pt x="464086" y="84836"/>
                  </a:lnTo>
                  <a:lnTo>
                    <a:pt x="511729" y="88717"/>
                  </a:lnTo>
                  <a:lnTo>
                    <a:pt x="557824" y="98123"/>
                  </a:lnTo>
                  <a:lnTo>
                    <a:pt x="601406" y="112911"/>
                  </a:lnTo>
                  <a:lnTo>
                    <a:pt x="631320" y="82023"/>
                  </a:lnTo>
                  <a:lnTo>
                    <a:pt x="669093" y="57556"/>
                  </a:lnTo>
                  <a:lnTo>
                    <a:pt x="712867" y="39912"/>
                  </a:lnTo>
                  <a:lnTo>
                    <a:pt x="760782" y="29492"/>
                  </a:lnTo>
                  <a:lnTo>
                    <a:pt x="810979" y="26699"/>
                  </a:lnTo>
                  <a:lnTo>
                    <a:pt x="861597" y="31934"/>
                  </a:lnTo>
                  <a:lnTo>
                    <a:pt x="910778" y="45601"/>
                  </a:lnTo>
                  <a:lnTo>
                    <a:pt x="951659" y="65389"/>
                  </a:lnTo>
                  <a:lnTo>
                    <a:pt x="963864" y="73287"/>
                  </a:lnTo>
                  <a:lnTo>
                    <a:pt x="992094" y="43801"/>
                  </a:lnTo>
                  <a:lnTo>
                    <a:pt x="1028964" y="21381"/>
                  </a:lnTo>
                  <a:lnTo>
                    <a:pt x="1072084" y="6596"/>
                  </a:lnTo>
                  <a:lnTo>
                    <a:pt x="1119068" y="12"/>
                  </a:lnTo>
                  <a:lnTo>
                    <a:pt x="1167526" y="2199"/>
                  </a:lnTo>
                  <a:lnTo>
                    <a:pt x="1215070" y="13724"/>
                  </a:lnTo>
                  <a:lnTo>
                    <a:pt x="1250757" y="30234"/>
                  </a:lnTo>
                  <a:lnTo>
                    <a:pt x="1280348" y="52078"/>
                  </a:lnTo>
                  <a:lnTo>
                    <a:pt x="1315441" y="28808"/>
                  </a:lnTo>
                  <a:lnTo>
                    <a:pt x="1355755" y="12300"/>
                  </a:lnTo>
                  <a:lnTo>
                    <a:pt x="1399527" y="2662"/>
                  </a:lnTo>
                  <a:lnTo>
                    <a:pt x="1444997" y="0"/>
                  </a:lnTo>
                  <a:lnTo>
                    <a:pt x="1490402" y="4419"/>
                  </a:lnTo>
                  <a:lnTo>
                    <a:pt x="1533981" y="16028"/>
                  </a:lnTo>
                  <a:lnTo>
                    <a:pt x="1573972" y="34933"/>
                  </a:lnTo>
                  <a:lnTo>
                    <a:pt x="1619772" y="73779"/>
                  </a:lnTo>
                  <a:lnTo>
                    <a:pt x="1644330" y="121293"/>
                  </a:lnTo>
                  <a:lnTo>
                    <a:pt x="1693358" y="135244"/>
                  </a:lnTo>
                  <a:lnTo>
                    <a:pt x="1735297" y="156051"/>
                  </a:lnTo>
                  <a:lnTo>
                    <a:pt x="1769184" y="182515"/>
                  </a:lnTo>
                  <a:lnTo>
                    <a:pt x="1794059" y="213435"/>
                  </a:lnTo>
                  <a:lnTo>
                    <a:pt x="1812921" y="283845"/>
                  </a:lnTo>
                  <a:lnTo>
                    <a:pt x="1804985" y="320937"/>
                  </a:lnTo>
                  <a:lnTo>
                    <a:pt x="1802191" y="328303"/>
                  </a:lnTo>
                  <a:lnTo>
                    <a:pt x="1798635" y="335415"/>
                  </a:lnTo>
                  <a:lnTo>
                    <a:pt x="1794444" y="342400"/>
                  </a:lnTo>
                  <a:lnTo>
                    <a:pt x="1825448" y="377901"/>
                  </a:lnTo>
                  <a:lnTo>
                    <a:pt x="1845258" y="415907"/>
                  </a:lnTo>
                  <a:lnTo>
                    <a:pt x="1854088" y="455255"/>
                  </a:lnTo>
                  <a:lnTo>
                    <a:pt x="1852150" y="494784"/>
                  </a:lnTo>
                  <a:lnTo>
                    <a:pt x="1839657" y="533330"/>
                  </a:lnTo>
                  <a:lnTo>
                    <a:pt x="1816822" y="569732"/>
                  </a:lnTo>
                  <a:lnTo>
                    <a:pt x="1783858" y="602826"/>
                  </a:lnTo>
                  <a:lnTo>
                    <a:pt x="1740977" y="631452"/>
                  </a:lnTo>
                  <a:lnTo>
                    <a:pt x="1676747" y="658011"/>
                  </a:lnTo>
                  <a:lnTo>
                    <a:pt x="1605087" y="672092"/>
                  </a:lnTo>
                  <a:lnTo>
                    <a:pt x="1598107" y="712395"/>
                  </a:lnTo>
                  <a:lnTo>
                    <a:pt x="1579039" y="749329"/>
                  </a:lnTo>
                  <a:lnTo>
                    <a:pt x="1549387" y="781840"/>
                  </a:lnTo>
                  <a:lnTo>
                    <a:pt x="1510656" y="808874"/>
                  </a:lnTo>
                  <a:lnTo>
                    <a:pt x="1464349" y="829379"/>
                  </a:lnTo>
                  <a:lnTo>
                    <a:pt x="1411970" y="842302"/>
                  </a:lnTo>
                  <a:lnTo>
                    <a:pt x="1355024" y="846590"/>
                  </a:lnTo>
                  <a:lnTo>
                    <a:pt x="1320909" y="844744"/>
                  </a:lnTo>
                  <a:lnTo>
                    <a:pt x="1287651" y="839636"/>
                  </a:lnTo>
                  <a:lnTo>
                    <a:pt x="1255726" y="831338"/>
                  </a:lnTo>
                  <a:lnTo>
                    <a:pt x="1225611" y="819920"/>
                  </a:lnTo>
                  <a:lnTo>
                    <a:pt x="1206055" y="854422"/>
                  </a:lnTo>
                  <a:lnTo>
                    <a:pt x="1178969" y="885027"/>
                  </a:lnTo>
                  <a:lnTo>
                    <a:pt x="1145376" y="911346"/>
                  </a:lnTo>
                  <a:lnTo>
                    <a:pt x="1106298" y="932988"/>
                  </a:lnTo>
                  <a:lnTo>
                    <a:pt x="1062759" y="949567"/>
                  </a:lnTo>
                  <a:lnTo>
                    <a:pt x="1015779" y="960692"/>
                  </a:lnTo>
                  <a:lnTo>
                    <a:pt x="966382" y="965975"/>
                  </a:lnTo>
                  <a:lnTo>
                    <a:pt x="915589" y="965028"/>
                  </a:lnTo>
                  <a:lnTo>
                    <a:pt x="864423" y="957461"/>
                  </a:lnTo>
                  <a:lnTo>
                    <a:pt x="818092" y="944274"/>
                  </a:lnTo>
                  <a:lnTo>
                    <a:pt x="775904" y="925790"/>
                  </a:lnTo>
                  <a:lnTo>
                    <a:pt x="738765" y="902472"/>
                  </a:lnTo>
                  <a:lnTo>
                    <a:pt x="707578" y="874784"/>
                  </a:lnTo>
                  <a:lnTo>
                    <a:pt x="659283" y="891834"/>
                  </a:lnTo>
                  <a:lnTo>
                    <a:pt x="609125" y="902863"/>
                  </a:lnTo>
                  <a:lnTo>
                    <a:pt x="558041" y="908035"/>
                  </a:lnTo>
                  <a:lnTo>
                    <a:pt x="506965" y="907515"/>
                  </a:lnTo>
                  <a:lnTo>
                    <a:pt x="456833" y="901470"/>
                  </a:lnTo>
                  <a:lnTo>
                    <a:pt x="408579" y="890063"/>
                  </a:lnTo>
                  <a:lnTo>
                    <a:pt x="363138" y="873462"/>
                  </a:lnTo>
                  <a:lnTo>
                    <a:pt x="321446" y="851830"/>
                  </a:lnTo>
                  <a:lnTo>
                    <a:pt x="284436" y="825334"/>
                  </a:lnTo>
                  <a:lnTo>
                    <a:pt x="253045" y="794139"/>
                  </a:lnTo>
                  <a:lnTo>
                    <a:pt x="250759" y="791345"/>
                  </a:lnTo>
                  <a:lnTo>
                    <a:pt x="249616" y="789948"/>
                  </a:lnTo>
                  <a:lnTo>
                    <a:pt x="199443" y="789349"/>
                  </a:lnTo>
                  <a:lnTo>
                    <a:pt x="152857" y="779778"/>
                  </a:lnTo>
                  <a:lnTo>
                    <a:pt x="111837" y="762341"/>
                  </a:lnTo>
                  <a:lnTo>
                    <a:pt x="78364" y="738141"/>
                  </a:lnTo>
                  <a:lnTo>
                    <a:pt x="54416" y="708283"/>
                  </a:lnTo>
                  <a:lnTo>
                    <a:pt x="41706" y="644979"/>
                  </a:lnTo>
                  <a:lnTo>
                    <a:pt x="50131" y="617053"/>
                  </a:lnTo>
                  <a:lnTo>
                    <a:pt x="66796" y="591056"/>
                  </a:lnTo>
                  <a:lnTo>
                    <a:pt x="91247" y="567952"/>
                  </a:lnTo>
                  <a:lnTo>
                    <a:pt x="45189" y="540881"/>
                  </a:lnTo>
                  <a:lnTo>
                    <a:pt x="14413" y="506167"/>
                  </a:lnTo>
                  <a:lnTo>
                    <a:pt x="0" y="466801"/>
                  </a:lnTo>
                  <a:lnTo>
                    <a:pt x="3026" y="425777"/>
                  </a:lnTo>
                  <a:lnTo>
                    <a:pt x="24572" y="386088"/>
                  </a:lnTo>
                  <a:lnTo>
                    <a:pt x="84532" y="341463"/>
                  </a:lnTo>
                  <a:lnTo>
                    <a:pt x="123460" y="327848"/>
                  </a:lnTo>
                  <a:lnTo>
                    <a:pt x="166304" y="320937"/>
                  </a:lnTo>
                  <a:lnTo>
                    <a:pt x="167828" y="318016"/>
                  </a:lnTo>
                  <a:close/>
                </a:path>
                <a:path w="1854200" h="966469">
                  <a:moveTo>
                    <a:pt x="201864" y="582049"/>
                  </a:moveTo>
                  <a:lnTo>
                    <a:pt x="173540" y="582110"/>
                  </a:lnTo>
                  <a:lnTo>
                    <a:pt x="145667" y="579112"/>
                  </a:lnTo>
                  <a:lnTo>
                    <a:pt x="118747" y="573137"/>
                  </a:lnTo>
                  <a:lnTo>
                    <a:pt x="93279" y="564269"/>
                  </a:lnTo>
                </a:path>
                <a:path w="1854200" h="966469">
                  <a:moveTo>
                    <a:pt x="297749" y="777121"/>
                  </a:moveTo>
                  <a:lnTo>
                    <a:pt x="286185" y="780093"/>
                  </a:lnTo>
                  <a:lnTo>
                    <a:pt x="274381" y="782518"/>
                  </a:lnTo>
                  <a:lnTo>
                    <a:pt x="262388" y="784372"/>
                  </a:lnTo>
                  <a:lnTo>
                    <a:pt x="250251" y="785630"/>
                  </a:lnTo>
                </a:path>
                <a:path w="1854200" h="966469">
                  <a:moveTo>
                    <a:pt x="707451" y="870847"/>
                  </a:moveTo>
                  <a:lnTo>
                    <a:pt x="699216" y="861542"/>
                  </a:lnTo>
                  <a:lnTo>
                    <a:pt x="691672" y="851940"/>
                  </a:lnTo>
                  <a:lnTo>
                    <a:pt x="684842" y="842075"/>
                  </a:lnTo>
                  <a:lnTo>
                    <a:pt x="678749" y="831985"/>
                  </a:lnTo>
                </a:path>
                <a:path w="1854200" h="966469">
                  <a:moveTo>
                    <a:pt x="1237168" y="773819"/>
                  </a:moveTo>
                  <a:lnTo>
                    <a:pt x="1235525" y="784647"/>
                  </a:lnTo>
                  <a:lnTo>
                    <a:pt x="1233073" y="795393"/>
                  </a:lnTo>
                  <a:lnTo>
                    <a:pt x="1229810" y="806019"/>
                  </a:lnTo>
                  <a:lnTo>
                    <a:pt x="1225738" y="816491"/>
                  </a:lnTo>
                </a:path>
                <a:path w="1854200" h="966469">
                  <a:moveTo>
                    <a:pt x="1464625" y="509913"/>
                  </a:moveTo>
                  <a:lnTo>
                    <a:pt x="1512217" y="531416"/>
                  </a:lnTo>
                  <a:lnTo>
                    <a:pt x="1551073" y="559412"/>
                  </a:lnTo>
                  <a:lnTo>
                    <a:pt x="1580078" y="592620"/>
                  </a:lnTo>
                  <a:lnTo>
                    <a:pt x="1598116" y="629760"/>
                  </a:lnTo>
                  <a:lnTo>
                    <a:pt x="1604071" y="669552"/>
                  </a:lnTo>
                </a:path>
                <a:path w="1854200" h="966469">
                  <a:moveTo>
                    <a:pt x="1793555" y="339987"/>
                  </a:moveTo>
                  <a:lnTo>
                    <a:pt x="1781798" y="356798"/>
                  </a:lnTo>
                  <a:lnTo>
                    <a:pt x="1767409" y="372467"/>
                  </a:lnTo>
                  <a:lnTo>
                    <a:pt x="1750568" y="386850"/>
                  </a:lnTo>
                  <a:lnTo>
                    <a:pt x="1731452" y="399804"/>
                  </a:lnTo>
                </a:path>
                <a:path w="1854200" h="966469">
                  <a:moveTo>
                    <a:pt x="1644584" y="117991"/>
                  </a:moveTo>
                  <a:lnTo>
                    <a:pt x="1646136" y="124986"/>
                  </a:lnTo>
                  <a:lnTo>
                    <a:pt x="1647188" y="132040"/>
                  </a:lnTo>
                  <a:lnTo>
                    <a:pt x="1647763" y="139118"/>
                  </a:lnTo>
                  <a:lnTo>
                    <a:pt x="1647886" y="146185"/>
                  </a:lnTo>
                </a:path>
                <a:path w="1854200" h="966469">
                  <a:moveTo>
                    <a:pt x="1247963" y="84971"/>
                  </a:moveTo>
                  <a:lnTo>
                    <a:pt x="1254532" y="75352"/>
                  </a:lnTo>
                  <a:lnTo>
                    <a:pt x="1262029" y="66127"/>
                  </a:lnTo>
                  <a:lnTo>
                    <a:pt x="1270431" y="57306"/>
                  </a:lnTo>
                  <a:lnTo>
                    <a:pt x="1279713" y="48903"/>
                  </a:lnTo>
                </a:path>
                <a:path w="1854200" h="966469">
                  <a:moveTo>
                    <a:pt x="950402" y="102116"/>
                  </a:moveTo>
                  <a:lnTo>
                    <a:pt x="953214" y="94093"/>
                  </a:lnTo>
                  <a:lnTo>
                    <a:pt x="956705" y="86225"/>
                  </a:lnTo>
                  <a:lnTo>
                    <a:pt x="960886" y="78523"/>
                  </a:lnTo>
                  <a:lnTo>
                    <a:pt x="965769" y="71001"/>
                  </a:lnTo>
                </a:path>
                <a:path w="1854200" h="966469">
                  <a:moveTo>
                    <a:pt x="601152" y="112657"/>
                  </a:moveTo>
                  <a:lnTo>
                    <a:pt x="616025" y="119326"/>
                  </a:lnTo>
                  <a:lnTo>
                    <a:pt x="630315" y="126579"/>
                  </a:lnTo>
                  <a:lnTo>
                    <a:pt x="643961" y="134427"/>
                  </a:lnTo>
                  <a:lnTo>
                    <a:pt x="656905" y="142883"/>
                  </a:lnTo>
                </a:path>
                <a:path w="1854200" h="966469">
                  <a:moveTo>
                    <a:pt x="177607" y="349766"/>
                  </a:moveTo>
                  <a:lnTo>
                    <a:pt x="174508" y="341911"/>
                  </a:lnTo>
                  <a:lnTo>
                    <a:pt x="171861" y="333986"/>
                  </a:lnTo>
                  <a:lnTo>
                    <a:pt x="169642" y="326013"/>
                  </a:lnTo>
                  <a:lnTo>
                    <a:pt x="167828" y="318016"/>
                  </a:lnTo>
                </a:path>
              </a:pathLst>
            </a:custGeom>
            <a:ln w="12700">
              <a:solidFill>
                <a:srgbClr val="99820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7922132" y="2528442"/>
            <a:ext cx="68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 panose="020B0704020202020204"/>
                <a:cs typeface="Arial" panose="020B0704020202020204"/>
              </a:rPr>
              <a:t>E</a:t>
            </a:r>
            <a:r>
              <a:rPr sz="1800" i="1" spc="5" dirty="0">
                <a:latin typeface="Arial" panose="020B0704020202020204"/>
                <a:cs typeface="Arial" panose="020B0704020202020204"/>
              </a:rPr>
              <a:t>x</a:t>
            </a:r>
            <a:r>
              <a:rPr sz="1800" i="1" dirty="0">
                <a:latin typeface="Arial" panose="020B0704020202020204"/>
                <a:cs typeface="Arial" panose="020B0704020202020204"/>
              </a:rPr>
              <a:t>po</a:t>
            </a:r>
            <a:r>
              <a:rPr sz="1800" i="1" dirty="0">
                <a:latin typeface="Arial" panose="020B0704020202020204"/>
                <a:cs typeface="Arial" panose="020B0704020202020204"/>
              </a:rPr>
              <a:t>rt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017634" y="402158"/>
            <a:ext cx="93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433434" y="171671"/>
            <a:ext cx="3432810" cy="1918970"/>
            <a:chOff x="8433434" y="171671"/>
            <a:chExt cx="3432810" cy="1918970"/>
          </a:xfrm>
        </p:grpSpPr>
        <p:sp>
          <p:nvSpPr>
            <p:cNvPr id="90" name="object 90"/>
            <p:cNvSpPr/>
            <p:nvPr/>
          </p:nvSpPr>
          <p:spPr>
            <a:xfrm>
              <a:off x="8433434" y="900684"/>
              <a:ext cx="586740" cy="488950"/>
            </a:xfrm>
            <a:custGeom>
              <a:avLst/>
              <a:gdLst/>
              <a:ahLst/>
              <a:cxnLst/>
              <a:rect l="l" t="t" r="r" b="b"/>
              <a:pathLst>
                <a:path w="586740" h="488950">
                  <a:moveTo>
                    <a:pt x="469357" y="67615"/>
                  </a:moveTo>
                  <a:lnTo>
                    <a:pt x="0" y="454151"/>
                  </a:lnTo>
                  <a:lnTo>
                    <a:pt x="28194" y="488441"/>
                  </a:lnTo>
                  <a:lnTo>
                    <a:pt x="497580" y="101880"/>
                  </a:lnTo>
                  <a:lnTo>
                    <a:pt x="469357" y="67615"/>
                  </a:lnTo>
                  <a:close/>
                </a:path>
                <a:path w="586740" h="488950">
                  <a:moveTo>
                    <a:pt x="562717" y="53466"/>
                  </a:moveTo>
                  <a:lnTo>
                    <a:pt x="486537" y="53466"/>
                  </a:lnTo>
                  <a:lnTo>
                    <a:pt x="514731" y="87756"/>
                  </a:lnTo>
                  <a:lnTo>
                    <a:pt x="497580" y="101880"/>
                  </a:lnTo>
                  <a:lnTo>
                    <a:pt x="525907" y="136270"/>
                  </a:lnTo>
                  <a:lnTo>
                    <a:pt x="562717" y="53466"/>
                  </a:lnTo>
                  <a:close/>
                </a:path>
                <a:path w="586740" h="488950">
                  <a:moveTo>
                    <a:pt x="486537" y="53466"/>
                  </a:moveTo>
                  <a:lnTo>
                    <a:pt x="469357" y="67615"/>
                  </a:lnTo>
                  <a:lnTo>
                    <a:pt x="497580" y="101880"/>
                  </a:lnTo>
                  <a:lnTo>
                    <a:pt x="514731" y="87756"/>
                  </a:lnTo>
                  <a:lnTo>
                    <a:pt x="486537" y="53466"/>
                  </a:lnTo>
                  <a:close/>
                </a:path>
                <a:path w="586740" h="488950">
                  <a:moveTo>
                    <a:pt x="586486" y="0"/>
                  </a:moveTo>
                  <a:lnTo>
                    <a:pt x="441071" y="33274"/>
                  </a:lnTo>
                  <a:lnTo>
                    <a:pt x="469357" y="67615"/>
                  </a:lnTo>
                  <a:lnTo>
                    <a:pt x="486537" y="53466"/>
                  </a:lnTo>
                  <a:lnTo>
                    <a:pt x="562717" y="53466"/>
                  </a:lnTo>
                  <a:lnTo>
                    <a:pt x="586486" y="0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502266" y="1544192"/>
              <a:ext cx="588010" cy="546100"/>
            </a:xfrm>
            <a:custGeom>
              <a:avLst/>
              <a:gdLst/>
              <a:ahLst/>
              <a:cxnLst/>
              <a:rect l="l" t="t" r="r" b="b"/>
              <a:pathLst>
                <a:path w="588009" h="546100">
                  <a:moveTo>
                    <a:pt x="86486" y="346710"/>
                  </a:moveTo>
                  <a:lnTo>
                    <a:pt x="80033" y="346710"/>
                  </a:lnTo>
                  <a:lnTo>
                    <a:pt x="67270" y="349250"/>
                  </a:lnTo>
                  <a:lnTo>
                    <a:pt x="60959" y="351789"/>
                  </a:lnTo>
                  <a:lnTo>
                    <a:pt x="56175" y="354329"/>
                  </a:lnTo>
                  <a:lnTo>
                    <a:pt x="50784" y="358139"/>
                  </a:lnTo>
                  <a:lnTo>
                    <a:pt x="44797" y="361950"/>
                  </a:lnTo>
                  <a:lnTo>
                    <a:pt x="38226" y="367029"/>
                  </a:lnTo>
                  <a:lnTo>
                    <a:pt x="0" y="398779"/>
                  </a:lnTo>
                  <a:lnTo>
                    <a:pt x="76961" y="546100"/>
                  </a:lnTo>
                  <a:lnTo>
                    <a:pt x="114799" y="515620"/>
                  </a:lnTo>
                  <a:lnTo>
                    <a:pt x="85216" y="515620"/>
                  </a:lnTo>
                  <a:lnTo>
                    <a:pt x="25780" y="401320"/>
                  </a:lnTo>
                  <a:lnTo>
                    <a:pt x="48259" y="383539"/>
                  </a:lnTo>
                  <a:lnTo>
                    <a:pt x="56896" y="375920"/>
                  </a:lnTo>
                  <a:lnTo>
                    <a:pt x="63753" y="372110"/>
                  </a:lnTo>
                  <a:lnTo>
                    <a:pt x="68960" y="369570"/>
                  </a:lnTo>
                  <a:lnTo>
                    <a:pt x="75946" y="367029"/>
                  </a:lnTo>
                  <a:lnTo>
                    <a:pt x="126006" y="367029"/>
                  </a:lnTo>
                  <a:lnTo>
                    <a:pt x="123237" y="364489"/>
                  </a:lnTo>
                  <a:lnTo>
                    <a:pt x="117484" y="359410"/>
                  </a:lnTo>
                  <a:lnTo>
                    <a:pt x="111505" y="355600"/>
                  </a:lnTo>
                  <a:lnTo>
                    <a:pt x="105382" y="351789"/>
                  </a:lnTo>
                  <a:lnTo>
                    <a:pt x="99186" y="349250"/>
                  </a:lnTo>
                  <a:lnTo>
                    <a:pt x="86486" y="346710"/>
                  </a:lnTo>
                  <a:close/>
                </a:path>
                <a:path w="588009" h="546100">
                  <a:moveTo>
                    <a:pt x="126006" y="367029"/>
                  </a:moveTo>
                  <a:lnTo>
                    <a:pt x="83438" y="367029"/>
                  </a:lnTo>
                  <a:lnTo>
                    <a:pt x="91566" y="369570"/>
                  </a:lnTo>
                  <a:lnTo>
                    <a:pt x="97613" y="372110"/>
                  </a:lnTo>
                  <a:lnTo>
                    <a:pt x="125904" y="402589"/>
                  </a:lnTo>
                  <a:lnTo>
                    <a:pt x="137667" y="444500"/>
                  </a:lnTo>
                  <a:lnTo>
                    <a:pt x="137794" y="450850"/>
                  </a:lnTo>
                  <a:lnTo>
                    <a:pt x="136905" y="457200"/>
                  </a:lnTo>
                  <a:lnTo>
                    <a:pt x="134874" y="463550"/>
                  </a:lnTo>
                  <a:lnTo>
                    <a:pt x="133476" y="468629"/>
                  </a:lnTo>
                  <a:lnTo>
                    <a:pt x="130936" y="472439"/>
                  </a:lnTo>
                  <a:lnTo>
                    <a:pt x="127380" y="477520"/>
                  </a:lnTo>
                  <a:lnTo>
                    <a:pt x="122856" y="482600"/>
                  </a:lnTo>
                  <a:lnTo>
                    <a:pt x="117665" y="488950"/>
                  </a:lnTo>
                  <a:lnTo>
                    <a:pt x="111807" y="494029"/>
                  </a:lnTo>
                  <a:lnTo>
                    <a:pt x="105282" y="499110"/>
                  </a:lnTo>
                  <a:lnTo>
                    <a:pt x="85216" y="515620"/>
                  </a:lnTo>
                  <a:lnTo>
                    <a:pt x="114799" y="515620"/>
                  </a:lnTo>
                  <a:lnTo>
                    <a:pt x="122681" y="509270"/>
                  </a:lnTo>
                  <a:lnTo>
                    <a:pt x="128518" y="504189"/>
                  </a:lnTo>
                  <a:lnTo>
                    <a:pt x="133651" y="499110"/>
                  </a:lnTo>
                  <a:lnTo>
                    <a:pt x="138094" y="495300"/>
                  </a:lnTo>
                  <a:lnTo>
                    <a:pt x="141858" y="490220"/>
                  </a:lnTo>
                  <a:lnTo>
                    <a:pt x="146077" y="485139"/>
                  </a:lnTo>
                  <a:lnTo>
                    <a:pt x="149605" y="478789"/>
                  </a:lnTo>
                  <a:lnTo>
                    <a:pt x="158114" y="439420"/>
                  </a:lnTo>
                  <a:lnTo>
                    <a:pt x="157664" y="430529"/>
                  </a:lnTo>
                  <a:lnTo>
                    <a:pt x="144843" y="391160"/>
                  </a:lnTo>
                  <a:lnTo>
                    <a:pt x="128776" y="369570"/>
                  </a:lnTo>
                  <a:lnTo>
                    <a:pt x="126006" y="367029"/>
                  </a:lnTo>
                  <a:close/>
                </a:path>
                <a:path w="588009" h="546100">
                  <a:moveTo>
                    <a:pt x="203773" y="295910"/>
                  </a:moveTo>
                  <a:lnTo>
                    <a:pt x="167116" y="320039"/>
                  </a:lnTo>
                  <a:lnTo>
                    <a:pt x="156893" y="351789"/>
                  </a:lnTo>
                  <a:lnTo>
                    <a:pt x="157229" y="360679"/>
                  </a:lnTo>
                  <a:lnTo>
                    <a:pt x="170128" y="397510"/>
                  </a:lnTo>
                  <a:lnTo>
                    <a:pt x="196976" y="421639"/>
                  </a:lnTo>
                  <a:lnTo>
                    <a:pt x="204850" y="425450"/>
                  </a:lnTo>
                  <a:lnTo>
                    <a:pt x="212851" y="426720"/>
                  </a:lnTo>
                  <a:lnTo>
                    <a:pt x="221106" y="424179"/>
                  </a:lnTo>
                  <a:lnTo>
                    <a:pt x="229361" y="422910"/>
                  </a:lnTo>
                  <a:lnTo>
                    <a:pt x="236854" y="419100"/>
                  </a:lnTo>
                  <a:lnTo>
                    <a:pt x="243712" y="414020"/>
                  </a:lnTo>
                  <a:lnTo>
                    <a:pt x="251094" y="407670"/>
                  </a:lnTo>
                  <a:lnTo>
                    <a:pt x="220979" y="407670"/>
                  </a:lnTo>
                  <a:lnTo>
                    <a:pt x="213359" y="406400"/>
                  </a:lnTo>
                  <a:lnTo>
                    <a:pt x="207641" y="405129"/>
                  </a:lnTo>
                  <a:lnTo>
                    <a:pt x="202088" y="401320"/>
                  </a:lnTo>
                  <a:lnTo>
                    <a:pt x="196679" y="397510"/>
                  </a:lnTo>
                  <a:lnTo>
                    <a:pt x="191388" y="391160"/>
                  </a:lnTo>
                  <a:lnTo>
                    <a:pt x="190118" y="389889"/>
                  </a:lnTo>
                  <a:lnTo>
                    <a:pt x="188975" y="388620"/>
                  </a:lnTo>
                  <a:lnTo>
                    <a:pt x="187705" y="386079"/>
                  </a:lnTo>
                  <a:lnTo>
                    <a:pt x="205022" y="372110"/>
                  </a:lnTo>
                  <a:lnTo>
                    <a:pt x="180466" y="372110"/>
                  </a:lnTo>
                  <a:lnTo>
                    <a:pt x="177464" y="364489"/>
                  </a:lnTo>
                  <a:lnTo>
                    <a:pt x="175688" y="355600"/>
                  </a:lnTo>
                  <a:lnTo>
                    <a:pt x="175127" y="347979"/>
                  </a:lnTo>
                  <a:lnTo>
                    <a:pt x="175767" y="341629"/>
                  </a:lnTo>
                  <a:lnTo>
                    <a:pt x="177546" y="332739"/>
                  </a:lnTo>
                  <a:lnTo>
                    <a:pt x="181736" y="325120"/>
                  </a:lnTo>
                  <a:lnTo>
                    <a:pt x="194690" y="314960"/>
                  </a:lnTo>
                  <a:lnTo>
                    <a:pt x="201422" y="312420"/>
                  </a:lnTo>
                  <a:lnTo>
                    <a:pt x="241536" y="312420"/>
                  </a:lnTo>
                  <a:lnTo>
                    <a:pt x="237835" y="308610"/>
                  </a:lnTo>
                  <a:lnTo>
                    <a:pt x="229933" y="302260"/>
                  </a:lnTo>
                  <a:lnTo>
                    <a:pt x="221555" y="298450"/>
                  </a:lnTo>
                  <a:lnTo>
                    <a:pt x="203773" y="295910"/>
                  </a:lnTo>
                  <a:close/>
                </a:path>
                <a:path w="588009" h="546100">
                  <a:moveTo>
                    <a:pt x="260984" y="346710"/>
                  </a:moveTo>
                  <a:lnTo>
                    <a:pt x="244601" y="358139"/>
                  </a:lnTo>
                  <a:lnTo>
                    <a:pt x="245981" y="364489"/>
                  </a:lnTo>
                  <a:lnTo>
                    <a:pt x="246389" y="369570"/>
                  </a:lnTo>
                  <a:lnTo>
                    <a:pt x="233299" y="401320"/>
                  </a:lnTo>
                  <a:lnTo>
                    <a:pt x="227583" y="406400"/>
                  </a:lnTo>
                  <a:lnTo>
                    <a:pt x="220979" y="407670"/>
                  </a:lnTo>
                  <a:lnTo>
                    <a:pt x="251094" y="407670"/>
                  </a:lnTo>
                  <a:lnTo>
                    <a:pt x="256857" y="398779"/>
                  </a:lnTo>
                  <a:lnTo>
                    <a:pt x="261000" y="389889"/>
                  </a:lnTo>
                  <a:lnTo>
                    <a:pt x="263525" y="381000"/>
                  </a:lnTo>
                  <a:lnTo>
                    <a:pt x="264664" y="370839"/>
                  </a:lnTo>
                  <a:lnTo>
                    <a:pt x="264636" y="363220"/>
                  </a:lnTo>
                  <a:lnTo>
                    <a:pt x="263417" y="354329"/>
                  </a:lnTo>
                  <a:lnTo>
                    <a:pt x="260984" y="346710"/>
                  </a:lnTo>
                  <a:close/>
                </a:path>
                <a:path w="588009" h="546100">
                  <a:moveTo>
                    <a:pt x="260096" y="243839"/>
                  </a:moveTo>
                  <a:lnTo>
                    <a:pt x="245617" y="256539"/>
                  </a:lnTo>
                  <a:lnTo>
                    <a:pt x="322833" y="405129"/>
                  </a:lnTo>
                  <a:lnTo>
                    <a:pt x="338454" y="392429"/>
                  </a:lnTo>
                  <a:lnTo>
                    <a:pt x="308101" y="334010"/>
                  </a:lnTo>
                  <a:lnTo>
                    <a:pt x="340884" y="334010"/>
                  </a:lnTo>
                  <a:lnTo>
                    <a:pt x="347344" y="330200"/>
                  </a:lnTo>
                  <a:lnTo>
                    <a:pt x="352298" y="325120"/>
                  </a:lnTo>
                  <a:lnTo>
                    <a:pt x="353282" y="323850"/>
                  </a:lnTo>
                  <a:lnTo>
                    <a:pt x="316864" y="323850"/>
                  </a:lnTo>
                  <a:lnTo>
                    <a:pt x="312038" y="322579"/>
                  </a:lnTo>
                  <a:lnTo>
                    <a:pt x="281304" y="280670"/>
                  </a:lnTo>
                  <a:lnTo>
                    <a:pt x="278510" y="260350"/>
                  </a:lnTo>
                  <a:lnTo>
                    <a:pt x="278669" y="259079"/>
                  </a:lnTo>
                  <a:lnTo>
                    <a:pt x="267842" y="259079"/>
                  </a:lnTo>
                  <a:lnTo>
                    <a:pt x="260096" y="243839"/>
                  </a:lnTo>
                  <a:close/>
                </a:path>
                <a:path w="588009" h="546100">
                  <a:moveTo>
                    <a:pt x="241536" y="312420"/>
                  </a:moveTo>
                  <a:lnTo>
                    <a:pt x="201422" y="312420"/>
                  </a:lnTo>
                  <a:lnTo>
                    <a:pt x="216026" y="314960"/>
                  </a:lnTo>
                  <a:lnTo>
                    <a:pt x="222884" y="318770"/>
                  </a:lnTo>
                  <a:lnTo>
                    <a:pt x="229361" y="326389"/>
                  </a:lnTo>
                  <a:lnTo>
                    <a:pt x="229869" y="327660"/>
                  </a:lnTo>
                  <a:lnTo>
                    <a:pt x="232028" y="330200"/>
                  </a:lnTo>
                  <a:lnTo>
                    <a:pt x="180466" y="372110"/>
                  </a:lnTo>
                  <a:lnTo>
                    <a:pt x="205022" y="372110"/>
                  </a:lnTo>
                  <a:lnTo>
                    <a:pt x="255397" y="331470"/>
                  </a:lnTo>
                  <a:lnTo>
                    <a:pt x="252349" y="326389"/>
                  </a:lnTo>
                  <a:lnTo>
                    <a:pt x="248919" y="321310"/>
                  </a:lnTo>
                  <a:lnTo>
                    <a:pt x="245236" y="316229"/>
                  </a:lnTo>
                  <a:lnTo>
                    <a:pt x="241536" y="312420"/>
                  </a:lnTo>
                  <a:close/>
                </a:path>
                <a:path w="588009" h="546100">
                  <a:moveTo>
                    <a:pt x="340884" y="334010"/>
                  </a:moveTo>
                  <a:lnTo>
                    <a:pt x="308101" y="334010"/>
                  </a:lnTo>
                  <a:lnTo>
                    <a:pt x="319073" y="336550"/>
                  </a:lnTo>
                  <a:lnTo>
                    <a:pt x="329295" y="337820"/>
                  </a:lnTo>
                  <a:lnTo>
                    <a:pt x="338730" y="335279"/>
                  </a:lnTo>
                  <a:lnTo>
                    <a:pt x="340884" y="334010"/>
                  </a:lnTo>
                  <a:close/>
                </a:path>
                <a:path w="588009" h="546100">
                  <a:moveTo>
                    <a:pt x="342940" y="232410"/>
                  </a:moveTo>
                  <a:lnTo>
                    <a:pt x="301243" y="232410"/>
                  </a:lnTo>
                  <a:lnTo>
                    <a:pt x="315594" y="234950"/>
                  </a:lnTo>
                  <a:lnTo>
                    <a:pt x="322325" y="238760"/>
                  </a:lnTo>
                  <a:lnTo>
                    <a:pt x="343070" y="274320"/>
                  </a:lnTo>
                  <a:lnTo>
                    <a:pt x="346600" y="294639"/>
                  </a:lnTo>
                  <a:lnTo>
                    <a:pt x="345328" y="303529"/>
                  </a:lnTo>
                  <a:lnTo>
                    <a:pt x="316864" y="323850"/>
                  </a:lnTo>
                  <a:lnTo>
                    <a:pt x="353282" y="323850"/>
                  </a:lnTo>
                  <a:lnTo>
                    <a:pt x="356234" y="320039"/>
                  </a:lnTo>
                  <a:lnTo>
                    <a:pt x="362076" y="308610"/>
                  </a:lnTo>
                  <a:lnTo>
                    <a:pt x="363854" y="300989"/>
                  </a:lnTo>
                  <a:lnTo>
                    <a:pt x="364616" y="292100"/>
                  </a:lnTo>
                  <a:lnTo>
                    <a:pt x="364497" y="283210"/>
                  </a:lnTo>
                  <a:lnTo>
                    <a:pt x="349573" y="241300"/>
                  </a:lnTo>
                  <a:lnTo>
                    <a:pt x="344169" y="233679"/>
                  </a:lnTo>
                  <a:lnTo>
                    <a:pt x="342940" y="232410"/>
                  </a:lnTo>
                  <a:close/>
                </a:path>
                <a:path w="588009" h="546100">
                  <a:moveTo>
                    <a:pt x="338454" y="121920"/>
                  </a:moveTo>
                  <a:lnTo>
                    <a:pt x="322706" y="134620"/>
                  </a:lnTo>
                  <a:lnTo>
                    <a:pt x="399796" y="283210"/>
                  </a:lnTo>
                  <a:lnTo>
                    <a:pt x="415416" y="270510"/>
                  </a:lnTo>
                  <a:lnTo>
                    <a:pt x="338454" y="121920"/>
                  </a:lnTo>
                  <a:close/>
                </a:path>
                <a:path w="588009" h="546100">
                  <a:moveTo>
                    <a:pt x="313181" y="213360"/>
                  </a:moveTo>
                  <a:lnTo>
                    <a:pt x="305182" y="213360"/>
                  </a:lnTo>
                  <a:lnTo>
                    <a:pt x="297576" y="214629"/>
                  </a:lnTo>
                  <a:lnTo>
                    <a:pt x="272796" y="236220"/>
                  </a:lnTo>
                  <a:lnTo>
                    <a:pt x="270255" y="241300"/>
                  </a:lnTo>
                  <a:lnTo>
                    <a:pt x="268731" y="248920"/>
                  </a:lnTo>
                  <a:lnTo>
                    <a:pt x="267842" y="259079"/>
                  </a:lnTo>
                  <a:lnTo>
                    <a:pt x="278669" y="259079"/>
                  </a:lnTo>
                  <a:lnTo>
                    <a:pt x="279146" y="255270"/>
                  </a:lnTo>
                  <a:lnTo>
                    <a:pt x="282448" y="245110"/>
                  </a:lnTo>
                  <a:lnTo>
                    <a:pt x="285368" y="241300"/>
                  </a:lnTo>
                  <a:lnTo>
                    <a:pt x="289305" y="238760"/>
                  </a:lnTo>
                  <a:lnTo>
                    <a:pt x="294893" y="233679"/>
                  </a:lnTo>
                  <a:lnTo>
                    <a:pt x="301243" y="232410"/>
                  </a:lnTo>
                  <a:lnTo>
                    <a:pt x="342940" y="232410"/>
                  </a:lnTo>
                  <a:lnTo>
                    <a:pt x="336792" y="226060"/>
                  </a:lnTo>
                  <a:lnTo>
                    <a:pt x="329152" y="219710"/>
                  </a:lnTo>
                  <a:lnTo>
                    <a:pt x="321274" y="215900"/>
                  </a:lnTo>
                  <a:lnTo>
                    <a:pt x="313181" y="213360"/>
                  </a:lnTo>
                  <a:close/>
                </a:path>
                <a:path w="588009" h="546100">
                  <a:moveTo>
                    <a:pt x="452500" y="101600"/>
                  </a:moveTo>
                  <a:lnTo>
                    <a:pt x="443360" y="101600"/>
                  </a:lnTo>
                  <a:lnTo>
                    <a:pt x="434435" y="102870"/>
                  </a:lnTo>
                  <a:lnTo>
                    <a:pt x="401145" y="132079"/>
                  </a:lnTo>
                  <a:lnTo>
                    <a:pt x="394969" y="154939"/>
                  </a:lnTo>
                  <a:lnTo>
                    <a:pt x="395682" y="170179"/>
                  </a:lnTo>
                  <a:lnTo>
                    <a:pt x="415416" y="212089"/>
                  </a:lnTo>
                  <a:lnTo>
                    <a:pt x="451484" y="232410"/>
                  </a:lnTo>
                  <a:lnTo>
                    <a:pt x="459866" y="229870"/>
                  </a:lnTo>
                  <a:lnTo>
                    <a:pt x="466034" y="228600"/>
                  </a:lnTo>
                  <a:lnTo>
                    <a:pt x="471963" y="226060"/>
                  </a:lnTo>
                  <a:lnTo>
                    <a:pt x="477654" y="222250"/>
                  </a:lnTo>
                  <a:lnTo>
                    <a:pt x="483107" y="218439"/>
                  </a:lnTo>
                  <a:lnTo>
                    <a:pt x="489154" y="213360"/>
                  </a:lnTo>
                  <a:lnTo>
                    <a:pt x="452119" y="213360"/>
                  </a:lnTo>
                  <a:lnTo>
                    <a:pt x="446305" y="210820"/>
                  </a:lnTo>
                  <a:lnTo>
                    <a:pt x="415798" y="172720"/>
                  </a:lnTo>
                  <a:lnTo>
                    <a:pt x="413511" y="158750"/>
                  </a:lnTo>
                  <a:lnTo>
                    <a:pt x="413003" y="151129"/>
                  </a:lnTo>
                  <a:lnTo>
                    <a:pt x="440054" y="118110"/>
                  </a:lnTo>
                  <a:lnTo>
                    <a:pt x="483045" y="118110"/>
                  </a:lnTo>
                  <a:lnTo>
                    <a:pt x="478093" y="113029"/>
                  </a:lnTo>
                  <a:lnTo>
                    <a:pt x="470106" y="106679"/>
                  </a:lnTo>
                  <a:lnTo>
                    <a:pt x="461571" y="102870"/>
                  </a:lnTo>
                  <a:lnTo>
                    <a:pt x="452500" y="101600"/>
                  </a:lnTo>
                  <a:close/>
                </a:path>
                <a:path w="588009" h="546100">
                  <a:moveTo>
                    <a:pt x="483045" y="118110"/>
                  </a:moveTo>
                  <a:lnTo>
                    <a:pt x="440054" y="118110"/>
                  </a:lnTo>
                  <a:lnTo>
                    <a:pt x="447928" y="119379"/>
                  </a:lnTo>
                  <a:lnTo>
                    <a:pt x="453810" y="120650"/>
                  </a:lnTo>
                  <a:lnTo>
                    <a:pt x="480694" y="152400"/>
                  </a:lnTo>
                  <a:lnTo>
                    <a:pt x="482853" y="157479"/>
                  </a:lnTo>
                  <a:lnTo>
                    <a:pt x="484377" y="162560"/>
                  </a:lnTo>
                  <a:lnTo>
                    <a:pt x="486155" y="172720"/>
                  </a:lnTo>
                  <a:lnTo>
                    <a:pt x="486409" y="177800"/>
                  </a:lnTo>
                  <a:lnTo>
                    <a:pt x="485775" y="182879"/>
                  </a:lnTo>
                  <a:lnTo>
                    <a:pt x="485266" y="187960"/>
                  </a:lnTo>
                  <a:lnTo>
                    <a:pt x="483869" y="193039"/>
                  </a:lnTo>
                  <a:lnTo>
                    <a:pt x="479551" y="200660"/>
                  </a:lnTo>
                  <a:lnTo>
                    <a:pt x="466978" y="212089"/>
                  </a:lnTo>
                  <a:lnTo>
                    <a:pt x="459866" y="213360"/>
                  </a:lnTo>
                  <a:lnTo>
                    <a:pt x="489154" y="213360"/>
                  </a:lnTo>
                  <a:lnTo>
                    <a:pt x="505269" y="173989"/>
                  </a:lnTo>
                  <a:lnTo>
                    <a:pt x="504888" y="165100"/>
                  </a:lnTo>
                  <a:lnTo>
                    <a:pt x="485521" y="120650"/>
                  </a:lnTo>
                  <a:lnTo>
                    <a:pt x="483045" y="118110"/>
                  </a:lnTo>
                  <a:close/>
                </a:path>
                <a:path w="588009" h="546100">
                  <a:moveTo>
                    <a:pt x="490981" y="55879"/>
                  </a:moveTo>
                  <a:lnTo>
                    <a:pt x="475614" y="68579"/>
                  </a:lnTo>
                  <a:lnTo>
                    <a:pt x="566038" y="148589"/>
                  </a:lnTo>
                  <a:lnTo>
                    <a:pt x="568325" y="161289"/>
                  </a:lnTo>
                  <a:lnTo>
                    <a:pt x="569594" y="168910"/>
                  </a:lnTo>
                  <a:lnTo>
                    <a:pt x="569722" y="175260"/>
                  </a:lnTo>
                  <a:lnTo>
                    <a:pt x="568832" y="179070"/>
                  </a:lnTo>
                  <a:lnTo>
                    <a:pt x="567943" y="181610"/>
                  </a:lnTo>
                  <a:lnTo>
                    <a:pt x="566038" y="184150"/>
                  </a:lnTo>
                  <a:lnTo>
                    <a:pt x="562863" y="186689"/>
                  </a:lnTo>
                  <a:lnTo>
                    <a:pt x="559815" y="189229"/>
                  </a:lnTo>
                  <a:lnTo>
                    <a:pt x="556259" y="191770"/>
                  </a:lnTo>
                  <a:lnTo>
                    <a:pt x="552323" y="193039"/>
                  </a:lnTo>
                  <a:lnTo>
                    <a:pt x="563372" y="209550"/>
                  </a:lnTo>
                  <a:lnTo>
                    <a:pt x="567816" y="207010"/>
                  </a:lnTo>
                  <a:lnTo>
                    <a:pt x="571880" y="205739"/>
                  </a:lnTo>
                  <a:lnTo>
                    <a:pt x="581151" y="196850"/>
                  </a:lnTo>
                  <a:lnTo>
                    <a:pt x="584834" y="191770"/>
                  </a:lnTo>
                  <a:lnTo>
                    <a:pt x="586612" y="185420"/>
                  </a:lnTo>
                  <a:lnTo>
                    <a:pt x="587448" y="179070"/>
                  </a:lnTo>
                  <a:lnTo>
                    <a:pt x="587379" y="170179"/>
                  </a:lnTo>
                  <a:lnTo>
                    <a:pt x="586738" y="162560"/>
                  </a:lnTo>
                  <a:lnTo>
                    <a:pt x="585215" y="152400"/>
                  </a:lnTo>
                  <a:lnTo>
                    <a:pt x="579932" y="121920"/>
                  </a:lnTo>
                  <a:lnTo>
                    <a:pt x="561721" y="121920"/>
                  </a:lnTo>
                  <a:lnTo>
                    <a:pt x="555369" y="115570"/>
                  </a:lnTo>
                  <a:lnTo>
                    <a:pt x="548909" y="109220"/>
                  </a:lnTo>
                  <a:lnTo>
                    <a:pt x="535812" y="96520"/>
                  </a:lnTo>
                  <a:lnTo>
                    <a:pt x="490981" y="55879"/>
                  </a:lnTo>
                  <a:close/>
                </a:path>
                <a:path w="588009" h="546100">
                  <a:moveTo>
                    <a:pt x="558800" y="0"/>
                  </a:moveTo>
                  <a:lnTo>
                    <a:pt x="542543" y="13970"/>
                  </a:lnTo>
                  <a:lnTo>
                    <a:pt x="561721" y="121920"/>
                  </a:lnTo>
                  <a:lnTo>
                    <a:pt x="579932" y="12192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12551" y="171671"/>
              <a:ext cx="1353311" cy="678720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583928" y="2556128"/>
            <a:ext cx="102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 panose="020B0704020202020204"/>
                <a:cs typeface="Arial" panose="020B0704020202020204"/>
              </a:rPr>
              <a:t>X-in-Loop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578612" y="0"/>
            <a:ext cx="62439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数字孪生构架与及部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署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流程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7953" y="1547240"/>
            <a:ext cx="429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系统建模、仿真与数字孪生技术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25440" y="2231135"/>
            <a:ext cx="4771390" cy="765810"/>
            <a:chOff x="5425440" y="2231135"/>
            <a:chExt cx="4771390" cy="7658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50403" y="2237199"/>
              <a:ext cx="4633730" cy="6287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5440" y="2231135"/>
              <a:ext cx="4770882" cy="7658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02223" y="2270760"/>
            <a:ext cx="4532630" cy="527685"/>
          </a:xfrm>
          <a:prstGeom prst="rect">
            <a:avLst/>
          </a:prstGeom>
          <a:solidFill>
            <a:srgbClr val="FFB71B"/>
          </a:solidFill>
        </p:spPr>
        <p:txBody>
          <a:bodyPr vert="horz" wrap="square" lIns="0" tIns="889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r>
              <a:rPr sz="2400" spc="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数字孪生平台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2450" y="3113913"/>
            <a:ext cx="450024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三维模型降阶</a:t>
            </a:r>
            <a:r>
              <a:rPr sz="2400" spc="-10" dirty="0">
                <a:latin typeface="Arial" panose="020B0704020202020204"/>
                <a:cs typeface="Arial" panose="020B0704020202020204"/>
              </a:rPr>
              <a:t>(ROM)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数字孪生应用案例介绍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7000" y="2753105"/>
            <a:ext cx="1069340" cy="543560"/>
          </a:xfrm>
          <a:custGeom>
            <a:avLst/>
            <a:gdLst/>
            <a:ahLst/>
            <a:cxnLst/>
            <a:rect l="l" t="t" r="r" b="b"/>
            <a:pathLst>
              <a:path w="1069339" h="543560">
                <a:moveTo>
                  <a:pt x="439800" y="11938"/>
                </a:moveTo>
                <a:lnTo>
                  <a:pt x="0" y="11938"/>
                </a:lnTo>
                <a:lnTo>
                  <a:pt x="0" y="539623"/>
                </a:lnTo>
                <a:lnTo>
                  <a:pt x="79248" y="539623"/>
                </a:lnTo>
                <a:lnTo>
                  <a:pt x="79248" y="500761"/>
                </a:lnTo>
                <a:lnTo>
                  <a:pt x="439800" y="500761"/>
                </a:lnTo>
                <a:lnTo>
                  <a:pt x="439800" y="425450"/>
                </a:lnTo>
                <a:lnTo>
                  <a:pt x="79248" y="425450"/>
                </a:lnTo>
                <a:lnTo>
                  <a:pt x="79248" y="359156"/>
                </a:lnTo>
                <a:lnTo>
                  <a:pt x="439800" y="359156"/>
                </a:lnTo>
                <a:lnTo>
                  <a:pt x="439800" y="286004"/>
                </a:lnTo>
                <a:lnTo>
                  <a:pt x="79248" y="286004"/>
                </a:lnTo>
                <a:lnTo>
                  <a:pt x="79248" y="223266"/>
                </a:lnTo>
                <a:lnTo>
                  <a:pt x="439800" y="223266"/>
                </a:lnTo>
                <a:lnTo>
                  <a:pt x="439800" y="150114"/>
                </a:lnTo>
                <a:lnTo>
                  <a:pt x="79248" y="150114"/>
                </a:lnTo>
                <a:lnTo>
                  <a:pt x="79248" y="87376"/>
                </a:lnTo>
                <a:lnTo>
                  <a:pt x="439800" y="87376"/>
                </a:lnTo>
                <a:lnTo>
                  <a:pt x="439800" y="11938"/>
                </a:lnTo>
                <a:close/>
              </a:path>
              <a:path w="1069339" h="543560">
                <a:moveTo>
                  <a:pt x="439800" y="500761"/>
                </a:moveTo>
                <a:lnTo>
                  <a:pt x="360552" y="500761"/>
                </a:lnTo>
                <a:lnTo>
                  <a:pt x="360552" y="539623"/>
                </a:lnTo>
                <a:lnTo>
                  <a:pt x="439800" y="539623"/>
                </a:lnTo>
                <a:lnTo>
                  <a:pt x="439800" y="500761"/>
                </a:lnTo>
                <a:close/>
              </a:path>
              <a:path w="1069339" h="543560">
                <a:moveTo>
                  <a:pt x="439800" y="359156"/>
                </a:moveTo>
                <a:lnTo>
                  <a:pt x="360552" y="359156"/>
                </a:lnTo>
                <a:lnTo>
                  <a:pt x="360552" y="425450"/>
                </a:lnTo>
                <a:lnTo>
                  <a:pt x="439800" y="425450"/>
                </a:lnTo>
                <a:lnTo>
                  <a:pt x="439800" y="359156"/>
                </a:lnTo>
                <a:close/>
              </a:path>
              <a:path w="1069339" h="543560">
                <a:moveTo>
                  <a:pt x="439800" y="223266"/>
                </a:moveTo>
                <a:lnTo>
                  <a:pt x="360552" y="223266"/>
                </a:lnTo>
                <a:lnTo>
                  <a:pt x="360552" y="286004"/>
                </a:lnTo>
                <a:lnTo>
                  <a:pt x="439800" y="286004"/>
                </a:lnTo>
                <a:lnTo>
                  <a:pt x="439800" y="223266"/>
                </a:lnTo>
                <a:close/>
              </a:path>
              <a:path w="1069339" h="543560">
                <a:moveTo>
                  <a:pt x="439800" y="87376"/>
                </a:moveTo>
                <a:lnTo>
                  <a:pt x="360552" y="87376"/>
                </a:lnTo>
                <a:lnTo>
                  <a:pt x="360552" y="150114"/>
                </a:lnTo>
                <a:lnTo>
                  <a:pt x="439800" y="150114"/>
                </a:lnTo>
                <a:lnTo>
                  <a:pt x="439800" y="87376"/>
                </a:lnTo>
                <a:close/>
              </a:path>
              <a:path w="1069339" h="543560">
                <a:moveTo>
                  <a:pt x="660780" y="469900"/>
                </a:moveTo>
                <a:lnTo>
                  <a:pt x="664972" y="485830"/>
                </a:lnTo>
                <a:lnTo>
                  <a:pt x="669163" y="503332"/>
                </a:lnTo>
                <a:lnTo>
                  <a:pt x="673354" y="522406"/>
                </a:lnTo>
                <a:lnTo>
                  <a:pt x="677545" y="543052"/>
                </a:lnTo>
                <a:lnTo>
                  <a:pt x="701623" y="542649"/>
                </a:lnTo>
                <a:lnTo>
                  <a:pt x="743446" y="541176"/>
                </a:lnTo>
                <a:lnTo>
                  <a:pt x="791761" y="533292"/>
                </a:lnTo>
                <a:lnTo>
                  <a:pt x="826710" y="488803"/>
                </a:lnTo>
                <a:lnTo>
                  <a:pt x="828631" y="472257"/>
                </a:lnTo>
                <a:lnTo>
                  <a:pt x="709340" y="472257"/>
                </a:lnTo>
                <a:lnTo>
                  <a:pt x="695372" y="471900"/>
                </a:lnTo>
                <a:lnTo>
                  <a:pt x="679190" y="471114"/>
                </a:lnTo>
                <a:lnTo>
                  <a:pt x="660780" y="469900"/>
                </a:lnTo>
                <a:close/>
              </a:path>
              <a:path w="1069339" h="543560">
                <a:moveTo>
                  <a:pt x="945641" y="388874"/>
                </a:moveTo>
                <a:lnTo>
                  <a:pt x="831088" y="388874"/>
                </a:lnTo>
                <a:lnTo>
                  <a:pt x="862876" y="422814"/>
                </a:lnTo>
                <a:lnTo>
                  <a:pt x="897579" y="452859"/>
                </a:lnTo>
                <a:lnTo>
                  <a:pt x="935183" y="479015"/>
                </a:lnTo>
                <a:lnTo>
                  <a:pt x="975676" y="501288"/>
                </a:lnTo>
                <a:lnTo>
                  <a:pt x="1019048" y="519684"/>
                </a:lnTo>
                <a:lnTo>
                  <a:pt x="1028237" y="505567"/>
                </a:lnTo>
                <a:lnTo>
                  <a:pt x="1039710" y="488803"/>
                </a:lnTo>
                <a:lnTo>
                  <a:pt x="1053141" y="469856"/>
                </a:lnTo>
                <a:lnTo>
                  <a:pt x="1068832" y="448310"/>
                </a:lnTo>
                <a:lnTo>
                  <a:pt x="1032517" y="437905"/>
                </a:lnTo>
                <a:lnTo>
                  <a:pt x="998442" y="425561"/>
                </a:lnTo>
                <a:lnTo>
                  <a:pt x="966604" y="411287"/>
                </a:lnTo>
                <a:lnTo>
                  <a:pt x="937005" y="395097"/>
                </a:lnTo>
                <a:lnTo>
                  <a:pt x="945641" y="388874"/>
                </a:lnTo>
                <a:close/>
              </a:path>
              <a:path w="1069339" h="543560">
                <a:moveTo>
                  <a:pt x="617220" y="273558"/>
                </a:moveTo>
                <a:lnTo>
                  <a:pt x="588263" y="273558"/>
                </a:lnTo>
                <a:lnTo>
                  <a:pt x="564810" y="301196"/>
                </a:lnTo>
                <a:lnTo>
                  <a:pt x="556387" y="311150"/>
                </a:lnTo>
                <a:lnTo>
                  <a:pt x="576339" y="327195"/>
                </a:lnTo>
                <a:lnTo>
                  <a:pt x="597138" y="345027"/>
                </a:lnTo>
                <a:lnTo>
                  <a:pt x="618769" y="364620"/>
                </a:lnTo>
                <a:lnTo>
                  <a:pt x="641223" y="385953"/>
                </a:lnTo>
                <a:lnTo>
                  <a:pt x="610695" y="400500"/>
                </a:lnTo>
                <a:lnTo>
                  <a:pt x="579310" y="414988"/>
                </a:lnTo>
                <a:lnTo>
                  <a:pt x="547068" y="429404"/>
                </a:lnTo>
                <a:lnTo>
                  <a:pt x="513969" y="443738"/>
                </a:lnTo>
                <a:lnTo>
                  <a:pt x="531336" y="479112"/>
                </a:lnTo>
                <a:lnTo>
                  <a:pt x="550799" y="519049"/>
                </a:lnTo>
                <a:lnTo>
                  <a:pt x="583810" y="499921"/>
                </a:lnTo>
                <a:lnTo>
                  <a:pt x="620675" y="479112"/>
                </a:lnTo>
                <a:lnTo>
                  <a:pt x="661404" y="456613"/>
                </a:lnTo>
                <a:lnTo>
                  <a:pt x="754507" y="406527"/>
                </a:lnTo>
                <a:lnTo>
                  <a:pt x="831088" y="406527"/>
                </a:lnTo>
                <a:lnTo>
                  <a:pt x="831088" y="388874"/>
                </a:lnTo>
                <a:lnTo>
                  <a:pt x="945641" y="388874"/>
                </a:lnTo>
                <a:lnTo>
                  <a:pt x="952866" y="383667"/>
                </a:lnTo>
                <a:lnTo>
                  <a:pt x="645795" y="383667"/>
                </a:lnTo>
                <a:lnTo>
                  <a:pt x="691514" y="332867"/>
                </a:lnTo>
                <a:lnTo>
                  <a:pt x="671798" y="316509"/>
                </a:lnTo>
                <a:lnTo>
                  <a:pt x="652843" y="301164"/>
                </a:lnTo>
                <a:lnTo>
                  <a:pt x="634650" y="286843"/>
                </a:lnTo>
                <a:lnTo>
                  <a:pt x="617220" y="273558"/>
                </a:lnTo>
                <a:close/>
              </a:path>
              <a:path w="1069339" h="543560">
                <a:moveTo>
                  <a:pt x="831088" y="406527"/>
                </a:moveTo>
                <a:lnTo>
                  <a:pt x="754507" y="406527"/>
                </a:lnTo>
                <a:lnTo>
                  <a:pt x="754507" y="435737"/>
                </a:lnTo>
                <a:lnTo>
                  <a:pt x="752431" y="451665"/>
                </a:lnTo>
                <a:lnTo>
                  <a:pt x="746188" y="463057"/>
                </a:lnTo>
                <a:lnTo>
                  <a:pt x="735754" y="469901"/>
                </a:lnTo>
                <a:lnTo>
                  <a:pt x="721105" y="472186"/>
                </a:lnTo>
                <a:lnTo>
                  <a:pt x="709340" y="472257"/>
                </a:lnTo>
                <a:lnTo>
                  <a:pt x="828631" y="472257"/>
                </a:lnTo>
                <a:lnTo>
                  <a:pt x="831022" y="451665"/>
                </a:lnTo>
                <a:lnTo>
                  <a:pt x="831088" y="406527"/>
                </a:lnTo>
                <a:close/>
              </a:path>
              <a:path w="1069339" h="543560">
                <a:moveTo>
                  <a:pt x="831088" y="273558"/>
                </a:moveTo>
                <a:lnTo>
                  <a:pt x="754507" y="273558"/>
                </a:lnTo>
                <a:lnTo>
                  <a:pt x="754507" y="327787"/>
                </a:lnTo>
                <a:lnTo>
                  <a:pt x="728483" y="342001"/>
                </a:lnTo>
                <a:lnTo>
                  <a:pt x="701675" y="356060"/>
                </a:lnTo>
                <a:lnTo>
                  <a:pt x="674104" y="369952"/>
                </a:lnTo>
                <a:lnTo>
                  <a:pt x="645795" y="383667"/>
                </a:lnTo>
                <a:lnTo>
                  <a:pt x="952866" y="383667"/>
                </a:lnTo>
                <a:lnTo>
                  <a:pt x="959679" y="378757"/>
                </a:lnTo>
                <a:lnTo>
                  <a:pt x="982948" y="362299"/>
                </a:lnTo>
                <a:lnTo>
                  <a:pt x="997339" y="352298"/>
                </a:lnTo>
                <a:lnTo>
                  <a:pt x="879601" y="352298"/>
                </a:lnTo>
                <a:lnTo>
                  <a:pt x="866288" y="339627"/>
                </a:lnTo>
                <a:lnTo>
                  <a:pt x="853773" y="326183"/>
                </a:lnTo>
                <a:lnTo>
                  <a:pt x="842043" y="311953"/>
                </a:lnTo>
                <a:lnTo>
                  <a:pt x="831088" y="296926"/>
                </a:lnTo>
                <a:lnTo>
                  <a:pt x="831088" y="273558"/>
                </a:lnTo>
                <a:close/>
              </a:path>
              <a:path w="1069339" h="543560">
                <a:moveTo>
                  <a:pt x="979424" y="273558"/>
                </a:moveTo>
                <a:lnTo>
                  <a:pt x="973327" y="273558"/>
                </a:lnTo>
                <a:lnTo>
                  <a:pt x="949896" y="295558"/>
                </a:lnTo>
                <a:lnTo>
                  <a:pt x="926465" y="316023"/>
                </a:lnTo>
                <a:lnTo>
                  <a:pt x="903033" y="334940"/>
                </a:lnTo>
                <a:lnTo>
                  <a:pt x="879601" y="352298"/>
                </a:lnTo>
                <a:lnTo>
                  <a:pt x="997339" y="352298"/>
                </a:lnTo>
                <a:lnTo>
                  <a:pt x="1006836" y="345697"/>
                </a:lnTo>
                <a:lnTo>
                  <a:pt x="1031366" y="328930"/>
                </a:lnTo>
                <a:lnTo>
                  <a:pt x="1005413" y="301164"/>
                </a:lnTo>
                <a:lnTo>
                  <a:pt x="979424" y="273558"/>
                </a:lnTo>
                <a:close/>
              </a:path>
              <a:path w="1069339" h="543560">
                <a:moveTo>
                  <a:pt x="1067689" y="206629"/>
                </a:moveTo>
                <a:lnTo>
                  <a:pt x="516255" y="206629"/>
                </a:lnTo>
                <a:lnTo>
                  <a:pt x="516255" y="273558"/>
                </a:lnTo>
                <a:lnTo>
                  <a:pt x="1067689" y="273558"/>
                </a:lnTo>
                <a:lnTo>
                  <a:pt x="1067689" y="206629"/>
                </a:lnTo>
                <a:close/>
              </a:path>
              <a:path w="1069339" h="543560">
                <a:moveTo>
                  <a:pt x="990091" y="0"/>
                </a:moveTo>
                <a:lnTo>
                  <a:pt x="562610" y="0"/>
                </a:lnTo>
                <a:lnTo>
                  <a:pt x="562610" y="66802"/>
                </a:lnTo>
                <a:lnTo>
                  <a:pt x="913638" y="66802"/>
                </a:lnTo>
                <a:lnTo>
                  <a:pt x="913638" y="105029"/>
                </a:lnTo>
                <a:lnTo>
                  <a:pt x="582168" y="105029"/>
                </a:lnTo>
                <a:lnTo>
                  <a:pt x="582168" y="168402"/>
                </a:lnTo>
                <a:lnTo>
                  <a:pt x="913638" y="168402"/>
                </a:lnTo>
                <a:lnTo>
                  <a:pt x="913638" y="206629"/>
                </a:lnTo>
                <a:lnTo>
                  <a:pt x="990091" y="206629"/>
                </a:lnTo>
                <a:lnTo>
                  <a:pt x="990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4677" y="1548383"/>
            <a:ext cx="436880" cy="407034"/>
          </a:xfrm>
          <a:custGeom>
            <a:avLst/>
            <a:gdLst/>
            <a:ahLst/>
            <a:cxnLst/>
            <a:rect l="l" t="t" r="r" b="b"/>
            <a:pathLst>
              <a:path w="436879" h="407035">
                <a:moveTo>
                  <a:pt x="114808" y="0"/>
                </a:moveTo>
                <a:lnTo>
                  <a:pt x="64533" y="13180"/>
                </a:lnTo>
                <a:lnTo>
                  <a:pt x="28797" y="51736"/>
                </a:lnTo>
                <a:lnTo>
                  <a:pt x="12826" y="89915"/>
                </a:lnTo>
                <a:lnTo>
                  <a:pt x="2432" y="147101"/>
                </a:lnTo>
                <a:lnTo>
                  <a:pt x="0" y="203580"/>
                </a:lnTo>
                <a:lnTo>
                  <a:pt x="97" y="210363"/>
                </a:lnTo>
                <a:lnTo>
                  <a:pt x="4079" y="273425"/>
                </a:lnTo>
                <a:lnTo>
                  <a:pt x="21224" y="340897"/>
                </a:lnTo>
                <a:lnTo>
                  <a:pt x="50728" y="383708"/>
                </a:lnTo>
                <a:lnTo>
                  <a:pt x="90733" y="404334"/>
                </a:lnTo>
                <a:lnTo>
                  <a:pt x="114808" y="406907"/>
                </a:lnTo>
                <a:lnTo>
                  <a:pt x="133330" y="405451"/>
                </a:lnTo>
                <a:lnTo>
                  <a:pt x="178943" y="383413"/>
                </a:lnTo>
                <a:lnTo>
                  <a:pt x="193289" y="366775"/>
                </a:lnTo>
                <a:lnTo>
                  <a:pt x="114808" y="366775"/>
                </a:lnTo>
                <a:lnTo>
                  <a:pt x="100520" y="364730"/>
                </a:lnTo>
                <a:lnTo>
                  <a:pt x="64770" y="334263"/>
                </a:lnTo>
                <a:lnTo>
                  <a:pt x="49514" y="285305"/>
                </a:lnTo>
                <a:lnTo>
                  <a:pt x="44450" y="203580"/>
                </a:lnTo>
                <a:lnTo>
                  <a:pt x="45835" y="158384"/>
                </a:lnTo>
                <a:lnTo>
                  <a:pt x="56987" y="91138"/>
                </a:lnTo>
                <a:lnTo>
                  <a:pt x="76420" y="56586"/>
                </a:lnTo>
                <a:lnTo>
                  <a:pt x="114300" y="40512"/>
                </a:lnTo>
                <a:lnTo>
                  <a:pt x="193641" y="40512"/>
                </a:lnTo>
                <a:lnTo>
                  <a:pt x="192470" y="38707"/>
                </a:lnTo>
                <a:lnTo>
                  <a:pt x="153473" y="7286"/>
                </a:lnTo>
                <a:lnTo>
                  <a:pt x="128569" y="809"/>
                </a:lnTo>
                <a:lnTo>
                  <a:pt x="114808" y="0"/>
                </a:lnTo>
                <a:close/>
              </a:path>
              <a:path w="436879" h="407035">
                <a:moveTo>
                  <a:pt x="193641" y="40512"/>
                </a:moveTo>
                <a:lnTo>
                  <a:pt x="114300" y="40512"/>
                </a:lnTo>
                <a:lnTo>
                  <a:pt x="128825" y="42537"/>
                </a:lnTo>
                <a:lnTo>
                  <a:pt x="142112" y="48609"/>
                </a:lnTo>
                <a:lnTo>
                  <a:pt x="173827" y="93210"/>
                </a:lnTo>
                <a:lnTo>
                  <a:pt x="184011" y="158551"/>
                </a:lnTo>
                <a:lnTo>
                  <a:pt x="185293" y="203580"/>
                </a:lnTo>
                <a:lnTo>
                  <a:pt x="184001" y="248538"/>
                </a:lnTo>
                <a:lnTo>
                  <a:pt x="173827" y="313701"/>
                </a:lnTo>
                <a:lnTo>
                  <a:pt x="154205" y="348398"/>
                </a:lnTo>
                <a:lnTo>
                  <a:pt x="114808" y="366775"/>
                </a:lnTo>
                <a:lnTo>
                  <a:pt x="193289" y="366775"/>
                </a:lnTo>
                <a:lnTo>
                  <a:pt x="217043" y="316864"/>
                </a:lnTo>
                <a:lnTo>
                  <a:pt x="226536" y="266985"/>
                </a:lnTo>
                <a:lnTo>
                  <a:pt x="229743" y="203580"/>
                </a:lnTo>
                <a:lnTo>
                  <a:pt x="229242" y="175482"/>
                </a:lnTo>
                <a:lnTo>
                  <a:pt x="225242" y="128428"/>
                </a:lnTo>
                <a:lnTo>
                  <a:pt x="212344" y="77152"/>
                </a:lnTo>
                <a:lnTo>
                  <a:pt x="199898" y="50164"/>
                </a:lnTo>
                <a:lnTo>
                  <a:pt x="193641" y="40512"/>
                </a:lnTo>
                <a:close/>
              </a:path>
              <a:path w="436879" h="407035">
                <a:moveTo>
                  <a:pt x="436372" y="88391"/>
                </a:moveTo>
                <a:lnTo>
                  <a:pt x="393064" y="88391"/>
                </a:lnTo>
                <a:lnTo>
                  <a:pt x="393064" y="400176"/>
                </a:lnTo>
                <a:lnTo>
                  <a:pt x="436372" y="400176"/>
                </a:lnTo>
                <a:lnTo>
                  <a:pt x="436372" y="88391"/>
                </a:lnTo>
                <a:close/>
              </a:path>
              <a:path w="436879" h="407035">
                <a:moveTo>
                  <a:pt x="436372" y="0"/>
                </a:moveTo>
                <a:lnTo>
                  <a:pt x="408559" y="0"/>
                </a:lnTo>
                <a:lnTo>
                  <a:pt x="401867" y="13049"/>
                </a:lnTo>
                <a:lnTo>
                  <a:pt x="393223" y="26288"/>
                </a:lnTo>
                <a:lnTo>
                  <a:pt x="355905" y="66553"/>
                </a:lnTo>
                <a:lnTo>
                  <a:pt x="324179" y="89933"/>
                </a:lnTo>
                <a:lnTo>
                  <a:pt x="306577" y="100075"/>
                </a:lnTo>
                <a:lnTo>
                  <a:pt x="306577" y="147319"/>
                </a:lnTo>
                <a:lnTo>
                  <a:pt x="352171" y="122046"/>
                </a:lnTo>
                <a:lnTo>
                  <a:pt x="384657" y="96793"/>
                </a:lnTo>
                <a:lnTo>
                  <a:pt x="393064" y="88391"/>
                </a:lnTo>
                <a:lnTo>
                  <a:pt x="436372" y="88391"/>
                </a:lnTo>
                <a:lnTo>
                  <a:pt x="436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46191" y="148742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5">
                <a:moveTo>
                  <a:pt x="0" y="0"/>
                </a:moveTo>
                <a:lnTo>
                  <a:pt x="0" y="49707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40071" y="3075432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0776" y="0"/>
                </a:moveTo>
                <a:lnTo>
                  <a:pt x="67913" y="13608"/>
                </a:lnTo>
                <a:lnTo>
                  <a:pt x="30368" y="53593"/>
                </a:lnTo>
                <a:lnTo>
                  <a:pt x="13588" y="93217"/>
                </a:lnTo>
                <a:lnTo>
                  <a:pt x="3413" y="145018"/>
                </a:lnTo>
                <a:lnTo>
                  <a:pt x="0" y="211200"/>
                </a:lnTo>
                <a:lnTo>
                  <a:pt x="2287" y="265368"/>
                </a:lnTo>
                <a:lnTo>
                  <a:pt x="9159" y="311451"/>
                </a:lnTo>
                <a:lnTo>
                  <a:pt x="20627" y="349414"/>
                </a:lnTo>
                <a:lnTo>
                  <a:pt x="53393" y="398037"/>
                </a:lnTo>
                <a:lnTo>
                  <a:pt x="95442" y="419477"/>
                </a:lnTo>
                <a:lnTo>
                  <a:pt x="120776" y="422147"/>
                </a:lnTo>
                <a:lnTo>
                  <a:pt x="140259" y="420623"/>
                </a:lnTo>
                <a:lnTo>
                  <a:pt x="188087" y="397763"/>
                </a:lnTo>
                <a:lnTo>
                  <a:pt x="203265" y="380364"/>
                </a:lnTo>
                <a:lnTo>
                  <a:pt x="120776" y="380364"/>
                </a:lnTo>
                <a:lnTo>
                  <a:pt x="105750" y="378265"/>
                </a:lnTo>
                <a:lnTo>
                  <a:pt x="68072" y="346709"/>
                </a:lnTo>
                <a:lnTo>
                  <a:pt x="52070" y="295957"/>
                </a:lnTo>
                <a:lnTo>
                  <a:pt x="48066" y="257732"/>
                </a:lnTo>
                <a:lnTo>
                  <a:pt x="46736" y="211200"/>
                </a:lnTo>
                <a:lnTo>
                  <a:pt x="48210" y="164318"/>
                </a:lnTo>
                <a:lnTo>
                  <a:pt x="52625" y="125412"/>
                </a:lnTo>
                <a:lnTo>
                  <a:pt x="70230" y="71627"/>
                </a:lnTo>
                <a:lnTo>
                  <a:pt x="105413" y="43874"/>
                </a:lnTo>
                <a:lnTo>
                  <a:pt x="120268" y="42037"/>
                </a:lnTo>
                <a:lnTo>
                  <a:pt x="203656" y="42037"/>
                </a:lnTo>
                <a:lnTo>
                  <a:pt x="202372" y="40088"/>
                </a:lnTo>
                <a:lnTo>
                  <a:pt x="173100" y="13334"/>
                </a:lnTo>
                <a:lnTo>
                  <a:pt x="135256" y="833"/>
                </a:lnTo>
                <a:lnTo>
                  <a:pt x="120776" y="0"/>
                </a:lnTo>
                <a:close/>
              </a:path>
              <a:path w="530860" h="422910">
                <a:moveTo>
                  <a:pt x="203656" y="42037"/>
                </a:moveTo>
                <a:lnTo>
                  <a:pt x="120268" y="42037"/>
                </a:lnTo>
                <a:lnTo>
                  <a:pt x="135530" y="44132"/>
                </a:lnTo>
                <a:lnTo>
                  <a:pt x="149494" y="50419"/>
                </a:lnTo>
                <a:lnTo>
                  <a:pt x="182816" y="96615"/>
                </a:lnTo>
                <a:lnTo>
                  <a:pt x="193484" y="164433"/>
                </a:lnTo>
                <a:lnTo>
                  <a:pt x="194817" y="211200"/>
                </a:lnTo>
                <a:lnTo>
                  <a:pt x="193474" y="257823"/>
                </a:lnTo>
                <a:lnTo>
                  <a:pt x="189483" y="295798"/>
                </a:lnTo>
                <a:lnTo>
                  <a:pt x="173481" y="346582"/>
                </a:lnTo>
                <a:lnTo>
                  <a:pt x="135838" y="378267"/>
                </a:lnTo>
                <a:lnTo>
                  <a:pt x="120776" y="380364"/>
                </a:lnTo>
                <a:lnTo>
                  <a:pt x="203265" y="380364"/>
                </a:lnTo>
                <a:lnTo>
                  <a:pt x="228218" y="328675"/>
                </a:lnTo>
                <a:lnTo>
                  <a:pt x="238220" y="276939"/>
                </a:lnTo>
                <a:lnTo>
                  <a:pt x="241553" y="211200"/>
                </a:lnTo>
                <a:lnTo>
                  <a:pt x="241030" y="182028"/>
                </a:lnTo>
                <a:lnTo>
                  <a:pt x="236839" y="133209"/>
                </a:lnTo>
                <a:lnTo>
                  <a:pt x="223297" y="79978"/>
                </a:lnTo>
                <a:lnTo>
                  <a:pt x="210185" y="51942"/>
                </a:lnTo>
                <a:lnTo>
                  <a:pt x="203656" y="42037"/>
                </a:lnTo>
                <a:close/>
              </a:path>
              <a:path w="530860" h="422910">
                <a:moveTo>
                  <a:pt x="333882" y="299212"/>
                </a:moveTo>
                <a:lnTo>
                  <a:pt x="288289" y="305942"/>
                </a:lnTo>
                <a:lnTo>
                  <a:pt x="292312" y="330563"/>
                </a:lnTo>
                <a:lnTo>
                  <a:pt x="299799" y="352790"/>
                </a:lnTo>
                <a:lnTo>
                  <a:pt x="325119" y="390016"/>
                </a:lnTo>
                <a:lnTo>
                  <a:pt x="361489" y="414305"/>
                </a:lnTo>
                <a:lnTo>
                  <a:pt x="406145" y="422401"/>
                </a:lnTo>
                <a:lnTo>
                  <a:pt x="431956" y="420046"/>
                </a:lnTo>
                <a:lnTo>
                  <a:pt x="455469" y="412988"/>
                </a:lnTo>
                <a:lnTo>
                  <a:pt x="476672" y="401238"/>
                </a:lnTo>
                <a:lnTo>
                  <a:pt x="495553" y="384809"/>
                </a:lnTo>
                <a:lnTo>
                  <a:pt x="499015" y="380364"/>
                </a:lnTo>
                <a:lnTo>
                  <a:pt x="406400" y="380364"/>
                </a:lnTo>
                <a:lnTo>
                  <a:pt x="393376" y="379174"/>
                </a:lnTo>
                <a:lnTo>
                  <a:pt x="351760" y="350343"/>
                </a:lnTo>
                <a:lnTo>
                  <a:pt x="338476" y="319256"/>
                </a:lnTo>
                <a:lnTo>
                  <a:pt x="333882" y="299212"/>
                </a:lnTo>
                <a:close/>
              </a:path>
              <a:path w="530860" h="422910">
                <a:moveTo>
                  <a:pt x="502269" y="213740"/>
                </a:moveTo>
                <a:lnTo>
                  <a:pt x="410082" y="213740"/>
                </a:lnTo>
                <a:lnTo>
                  <a:pt x="425201" y="215167"/>
                </a:lnTo>
                <a:lnTo>
                  <a:pt x="438927" y="219440"/>
                </a:lnTo>
                <a:lnTo>
                  <a:pt x="471134" y="248572"/>
                </a:lnTo>
                <a:lnTo>
                  <a:pt x="482600" y="294131"/>
                </a:lnTo>
                <a:lnTo>
                  <a:pt x="481218" y="311701"/>
                </a:lnTo>
                <a:lnTo>
                  <a:pt x="460501" y="355600"/>
                </a:lnTo>
                <a:lnTo>
                  <a:pt x="421782" y="378817"/>
                </a:lnTo>
                <a:lnTo>
                  <a:pt x="406400" y="380364"/>
                </a:lnTo>
                <a:lnTo>
                  <a:pt x="499015" y="380364"/>
                </a:lnTo>
                <a:lnTo>
                  <a:pt x="511036" y="364926"/>
                </a:lnTo>
                <a:lnTo>
                  <a:pt x="522065" y="342995"/>
                </a:lnTo>
                <a:lnTo>
                  <a:pt x="528665" y="319016"/>
                </a:lnTo>
                <a:lnTo>
                  <a:pt x="530860" y="292988"/>
                </a:lnTo>
                <a:lnTo>
                  <a:pt x="529736" y="273819"/>
                </a:lnTo>
                <a:lnTo>
                  <a:pt x="526351" y="256317"/>
                </a:lnTo>
                <a:lnTo>
                  <a:pt x="520680" y="240482"/>
                </a:lnTo>
                <a:lnTo>
                  <a:pt x="512699" y="226313"/>
                </a:lnTo>
                <a:lnTo>
                  <a:pt x="502693" y="214096"/>
                </a:lnTo>
                <a:lnTo>
                  <a:pt x="502269" y="213740"/>
                </a:lnTo>
                <a:close/>
              </a:path>
              <a:path w="530860" h="422910">
                <a:moveTo>
                  <a:pt x="383158" y="174878"/>
                </a:moveTo>
                <a:lnTo>
                  <a:pt x="381847" y="185949"/>
                </a:lnTo>
                <a:lnTo>
                  <a:pt x="380571" y="197056"/>
                </a:lnTo>
                <a:lnTo>
                  <a:pt x="378078" y="219328"/>
                </a:lnTo>
                <a:lnTo>
                  <a:pt x="387294" y="216902"/>
                </a:lnTo>
                <a:lnTo>
                  <a:pt x="395700" y="215153"/>
                </a:lnTo>
                <a:lnTo>
                  <a:pt x="403296" y="214096"/>
                </a:lnTo>
                <a:lnTo>
                  <a:pt x="410082" y="213740"/>
                </a:lnTo>
                <a:lnTo>
                  <a:pt x="502269" y="213740"/>
                </a:lnTo>
                <a:lnTo>
                  <a:pt x="490886" y="204200"/>
                </a:lnTo>
                <a:lnTo>
                  <a:pt x="477194" y="196542"/>
                </a:lnTo>
                <a:lnTo>
                  <a:pt x="461644" y="191134"/>
                </a:lnTo>
                <a:lnTo>
                  <a:pt x="473529" y="184088"/>
                </a:lnTo>
                <a:lnTo>
                  <a:pt x="483854" y="175910"/>
                </a:lnTo>
                <a:lnTo>
                  <a:pt x="484348" y="175387"/>
                </a:lnTo>
                <a:lnTo>
                  <a:pt x="388619" y="175387"/>
                </a:lnTo>
                <a:lnTo>
                  <a:pt x="386079" y="175132"/>
                </a:lnTo>
                <a:lnTo>
                  <a:pt x="383158" y="174878"/>
                </a:lnTo>
                <a:close/>
              </a:path>
              <a:path w="530860" h="422910">
                <a:moveTo>
                  <a:pt x="491252" y="41655"/>
                </a:moveTo>
                <a:lnTo>
                  <a:pt x="405383" y="41655"/>
                </a:lnTo>
                <a:lnTo>
                  <a:pt x="418121" y="42800"/>
                </a:lnTo>
                <a:lnTo>
                  <a:pt x="429656" y="46243"/>
                </a:lnTo>
                <a:lnTo>
                  <a:pt x="461756" y="80756"/>
                </a:lnTo>
                <a:lnTo>
                  <a:pt x="465963" y="106298"/>
                </a:lnTo>
                <a:lnTo>
                  <a:pt x="464510" y="122777"/>
                </a:lnTo>
                <a:lnTo>
                  <a:pt x="442722" y="158495"/>
                </a:lnTo>
                <a:lnTo>
                  <a:pt x="404592" y="174337"/>
                </a:lnTo>
                <a:lnTo>
                  <a:pt x="390398" y="175387"/>
                </a:lnTo>
                <a:lnTo>
                  <a:pt x="484348" y="175387"/>
                </a:lnTo>
                <a:lnTo>
                  <a:pt x="509476" y="132968"/>
                </a:lnTo>
                <a:lnTo>
                  <a:pt x="512630" y="106298"/>
                </a:lnTo>
                <a:lnTo>
                  <a:pt x="511863" y="93535"/>
                </a:lnTo>
                <a:lnTo>
                  <a:pt x="509349" y="80009"/>
                </a:lnTo>
                <a:lnTo>
                  <a:pt x="505144" y="66865"/>
                </a:lnTo>
                <a:lnTo>
                  <a:pt x="499237" y="54101"/>
                </a:lnTo>
                <a:lnTo>
                  <a:pt x="491714" y="42195"/>
                </a:lnTo>
                <a:lnTo>
                  <a:pt x="491252" y="41655"/>
                </a:lnTo>
                <a:close/>
              </a:path>
              <a:path w="530860" h="422910">
                <a:moveTo>
                  <a:pt x="404367" y="0"/>
                </a:moveTo>
                <a:lnTo>
                  <a:pt x="363981" y="6984"/>
                </a:lnTo>
                <a:lnTo>
                  <a:pt x="330835" y="28066"/>
                </a:lnTo>
                <a:lnTo>
                  <a:pt x="306514" y="61864"/>
                </a:lnTo>
                <a:lnTo>
                  <a:pt x="292862" y="107187"/>
                </a:lnTo>
                <a:lnTo>
                  <a:pt x="338327" y="116204"/>
                </a:lnTo>
                <a:lnTo>
                  <a:pt x="341683" y="98722"/>
                </a:lnTo>
                <a:lnTo>
                  <a:pt x="346598" y="83597"/>
                </a:lnTo>
                <a:lnTo>
                  <a:pt x="370468" y="52157"/>
                </a:lnTo>
                <a:lnTo>
                  <a:pt x="405383" y="41655"/>
                </a:lnTo>
                <a:lnTo>
                  <a:pt x="491252" y="41655"/>
                </a:lnTo>
                <a:lnTo>
                  <a:pt x="482679" y="31623"/>
                </a:lnTo>
                <a:lnTo>
                  <a:pt x="447069" y="8143"/>
                </a:lnTo>
                <a:lnTo>
                  <a:pt x="419205" y="904"/>
                </a:lnTo>
                <a:lnTo>
                  <a:pt x="404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40096" y="303885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40071" y="2308986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1665" y="0"/>
                </a:moveTo>
                <a:lnTo>
                  <a:pt x="68391" y="13662"/>
                </a:lnTo>
                <a:lnTo>
                  <a:pt x="30559" y="53705"/>
                </a:lnTo>
                <a:lnTo>
                  <a:pt x="13588" y="93345"/>
                </a:lnTo>
                <a:lnTo>
                  <a:pt x="3413" y="145256"/>
                </a:lnTo>
                <a:lnTo>
                  <a:pt x="0" y="211454"/>
                </a:lnTo>
                <a:lnTo>
                  <a:pt x="2309" y="265678"/>
                </a:lnTo>
                <a:lnTo>
                  <a:pt x="9239" y="311769"/>
                </a:lnTo>
                <a:lnTo>
                  <a:pt x="20788" y="349740"/>
                </a:lnTo>
                <a:lnTo>
                  <a:pt x="53764" y="398365"/>
                </a:lnTo>
                <a:lnTo>
                  <a:pt x="96142" y="419840"/>
                </a:lnTo>
                <a:lnTo>
                  <a:pt x="121665" y="422528"/>
                </a:lnTo>
                <a:lnTo>
                  <a:pt x="141263" y="421004"/>
                </a:lnTo>
                <a:lnTo>
                  <a:pt x="189483" y="398145"/>
                </a:lnTo>
                <a:lnTo>
                  <a:pt x="204754" y="380746"/>
                </a:lnTo>
                <a:lnTo>
                  <a:pt x="121665" y="380746"/>
                </a:lnTo>
                <a:lnTo>
                  <a:pt x="106491" y="378626"/>
                </a:lnTo>
                <a:lnTo>
                  <a:pt x="68579" y="346963"/>
                </a:lnTo>
                <a:lnTo>
                  <a:pt x="52466" y="296259"/>
                </a:lnTo>
                <a:lnTo>
                  <a:pt x="48448" y="258004"/>
                </a:lnTo>
                <a:lnTo>
                  <a:pt x="47116" y="211454"/>
                </a:lnTo>
                <a:lnTo>
                  <a:pt x="48593" y="164498"/>
                </a:lnTo>
                <a:lnTo>
                  <a:pt x="53022" y="125555"/>
                </a:lnTo>
                <a:lnTo>
                  <a:pt x="70738" y="71754"/>
                </a:lnTo>
                <a:lnTo>
                  <a:pt x="106154" y="43894"/>
                </a:lnTo>
                <a:lnTo>
                  <a:pt x="121157" y="42037"/>
                </a:lnTo>
                <a:lnTo>
                  <a:pt x="205078" y="42037"/>
                </a:lnTo>
                <a:lnTo>
                  <a:pt x="203874" y="40215"/>
                </a:lnTo>
                <a:lnTo>
                  <a:pt x="174370" y="13462"/>
                </a:lnTo>
                <a:lnTo>
                  <a:pt x="136241" y="853"/>
                </a:lnTo>
                <a:lnTo>
                  <a:pt x="121665" y="0"/>
                </a:lnTo>
                <a:close/>
              </a:path>
              <a:path w="530860" h="422910">
                <a:moveTo>
                  <a:pt x="205078" y="42037"/>
                </a:moveTo>
                <a:lnTo>
                  <a:pt x="121157" y="42037"/>
                </a:lnTo>
                <a:lnTo>
                  <a:pt x="136515" y="44152"/>
                </a:lnTo>
                <a:lnTo>
                  <a:pt x="150574" y="50482"/>
                </a:lnTo>
                <a:lnTo>
                  <a:pt x="184159" y="96744"/>
                </a:lnTo>
                <a:lnTo>
                  <a:pt x="194879" y="164613"/>
                </a:lnTo>
                <a:lnTo>
                  <a:pt x="196214" y="211454"/>
                </a:lnTo>
                <a:lnTo>
                  <a:pt x="194866" y="258131"/>
                </a:lnTo>
                <a:lnTo>
                  <a:pt x="190865" y="296100"/>
                </a:lnTo>
                <a:lnTo>
                  <a:pt x="174751" y="346837"/>
                </a:lnTo>
                <a:lnTo>
                  <a:pt x="136822" y="378628"/>
                </a:lnTo>
                <a:lnTo>
                  <a:pt x="121665" y="380746"/>
                </a:lnTo>
                <a:lnTo>
                  <a:pt x="204754" y="380746"/>
                </a:lnTo>
                <a:lnTo>
                  <a:pt x="229869" y="328929"/>
                </a:lnTo>
                <a:lnTo>
                  <a:pt x="239934" y="277193"/>
                </a:lnTo>
                <a:lnTo>
                  <a:pt x="243331" y="211454"/>
                </a:lnTo>
                <a:lnTo>
                  <a:pt x="242808" y="182262"/>
                </a:lnTo>
                <a:lnTo>
                  <a:pt x="238617" y="133355"/>
                </a:lnTo>
                <a:lnTo>
                  <a:pt x="224948" y="80105"/>
                </a:lnTo>
                <a:lnTo>
                  <a:pt x="211708" y="52070"/>
                </a:lnTo>
                <a:lnTo>
                  <a:pt x="205078" y="42037"/>
                </a:lnTo>
                <a:close/>
              </a:path>
              <a:path w="530860" h="422910">
                <a:moveTo>
                  <a:pt x="506139" y="42037"/>
                </a:moveTo>
                <a:lnTo>
                  <a:pt x="413130" y="42037"/>
                </a:lnTo>
                <a:lnTo>
                  <a:pt x="428013" y="43344"/>
                </a:lnTo>
                <a:lnTo>
                  <a:pt x="441420" y="47259"/>
                </a:lnTo>
                <a:lnTo>
                  <a:pt x="472378" y="73822"/>
                </a:lnTo>
                <a:lnTo>
                  <a:pt x="483362" y="113791"/>
                </a:lnTo>
                <a:lnTo>
                  <a:pt x="482026" y="128391"/>
                </a:lnTo>
                <a:lnTo>
                  <a:pt x="461899" y="174878"/>
                </a:lnTo>
                <a:lnTo>
                  <a:pt x="430672" y="212978"/>
                </a:lnTo>
                <a:lnTo>
                  <a:pt x="361273" y="279775"/>
                </a:lnTo>
                <a:lnTo>
                  <a:pt x="345138" y="295957"/>
                </a:lnTo>
                <a:lnTo>
                  <a:pt x="319786" y="325120"/>
                </a:lnTo>
                <a:lnTo>
                  <a:pt x="295068" y="366285"/>
                </a:lnTo>
                <a:lnTo>
                  <a:pt x="284472" y="406348"/>
                </a:lnTo>
                <a:lnTo>
                  <a:pt x="284352" y="415416"/>
                </a:lnTo>
                <a:lnTo>
                  <a:pt x="530860" y="415416"/>
                </a:lnTo>
                <a:lnTo>
                  <a:pt x="530860" y="366649"/>
                </a:lnTo>
                <a:lnTo>
                  <a:pt x="347979" y="366649"/>
                </a:lnTo>
                <a:lnTo>
                  <a:pt x="352032" y="359717"/>
                </a:lnTo>
                <a:lnTo>
                  <a:pt x="386333" y="319246"/>
                </a:lnTo>
                <a:lnTo>
                  <a:pt x="420242" y="287020"/>
                </a:lnTo>
                <a:lnTo>
                  <a:pt x="443152" y="265112"/>
                </a:lnTo>
                <a:lnTo>
                  <a:pt x="478446" y="228726"/>
                </a:lnTo>
                <a:lnTo>
                  <a:pt x="509031" y="188356"/>
                </a:lnTo>
                <a:lnTo>
                  <a:pt x="525208" y="151653"/>
                </a:lnTo>
                <a:lnTo>
                  <a:pt x="530351" y="114935"/>
                </a:lnTo>
                <a:lnTo>
                  <a:pt x="528399" y="91473"/>
                </a:lnTo>
                <a:lnTo>
                  <a:pt x="522541" y="70024"/>
                </a:lnTo>
                <a:lnTo>
                  <a:pt x="512778" y="50551"/>
                </a:lnTo>
                <a:lnTo>
                  <a:pt x="506139" y="42037"/>
                </a:lnTo>
                <a:close/>
              </a:path>
              <a:path w="530860" h="422910">
                <a:moveTo>
                  <a:pt x="414147" y="0"/>
                </a:moveTo>
                <a:lnTo>
                  <a:pt x="366299" y="7683"/>
                </a:lnTo>
                <a:lnTo>
                  <a:pt x="329311" y="30607"/>
                </a:lnTo>
                <a:lnTo>
                  <a:pt x="304482" y="68230"/>
                </a:lnTo>
                <a:lnTo>
                  <a:pt x="292988" y="119761"/>
                </a:lnTo>
                <a:lnTo>
                  <a:pt x="340105" y="125095"/>
                </a:lnTo>
                <a:lnTo>
                  <a:pt x="341437" y="106640"/>
                </a:lnTo>
                <a:lnTo>
                  <a:pt x="345233" y="90328"/>
                </a:lnTo>
                <a:lnTo>
                  <a:pt x="370911" y="54467"/>
                </a:lnTo>
                <a:lnTo>
                  <a:pt x="413130" y="42037"/>
                </a:lnTo>
                <a:lnTo>
                  <a:pt x="506139" y="42037"/>
                </a:lnTo>
                <a:lnTo>
                  <a:pt x="499110" y="33020"/>
                </a:lnTo>
                <a:lnTo>
                  <a:pt x="482066" y="18591"/>
                </a:lnTo>
                <a:lnTo>
                  <a:pt x="462200" y="8270"/>
                </a:lnTo>
                <a:lnTo>
                  <a:pt x="439548" y="2069"/>
                </a:lnTo>
                <a:lnTo>
                  <a:pt x="414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0096" y="2270760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6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39183" y="3868039"/>
            <a:ext cx="531495" cy="422909"/>
          </a:xfrm>
          <a:custGeom>
            <a:avLst/>
            <a:gdLst/>
            <a:ahLst/>
            <a:cxnLst/>
            <a:rect l="l" t="t" r="r" b="b"/>
            <a:pathLst>
              <a:path w="531495" h="422910">
                <a:moveTo>
                  <a:pt x="480821" y="316356"/>
                </a:moveTo>
                <a:lnTo>
                  <a:pt x="435101" y="316356"/>
                </a:lnTo>
                <a:lnTo>
                  <a:pt x="435101" y="415417"/>
                </a:lnTo>
                <a:lnTo>
                  <a:pt x="480821" y="415417"/>
                </a:lnTo>
                <a:lnTo>
                  <a:pt x="480821" y="316356"/>
                </a:lnTo>
                <a:close/>
              </a:path>
              <a:path w="531495" h="422910">
                <a:moveTo>
                  <a:pt x="480821" y="1650"/>
                </a:moveTo>
                <a:lnTo>
                  <a:pt x="443483" y="1650"/>
                </a:lnTo>
                <a:lnTo>
                  <a:pt x="273938" y="269748"/>
                </a:lnTo>
                <a:lnTo>
                  <a:pt x="273938" y="316356"/>
                </a:lnTo>
                <a:lnTo>
                  <a:pt x="530987" y="316356"/>
                </a:lnTo>
                <a:lnTo>
                  <a:pt x="530987" y="269748"/>
                </a:lnTo>
                <a:lnTo>
                  <a:pt x="318896" y="269748"/>
                </a:lnTo>
                <a:lnTo>
                  <a:pt x="435101" y="83185"/>
                </a:lnTo>
                <a:lnTo>
                  <a:pt x="480821" y="83185"/>
                </a:lnTo>
                <a:lnTo>
                  <a:pt x="480821" y="1650"/>
                </a:lnTo>
                <a:close/>
              </a:path>
              <a:path w="531495" h="422910">
                <a:moveTo>
                  <a:pt x="480821" y="83185"/>
                </a:moveTo>
                <a:lnTo>
                  <a:pt x="435101" y="83185"/>
                </a:lnTo>
                <a:lnTo>
                  <a:pt x="435101" y="269748"/>
                </a:lnTo>
                <a:lnTo>
                  <a:pt x="480821" y="269748"/>
                </a:lnTo>
                <a:lnTo>
                  <a:pt x="480821" y="83185"/>
                </a:lnTo>
                <a:close/>
              </a:path>
              <a:path w="531495" h="422910">
                <a:moveTo>
                  <a:pt x="121157" y="0"/>
                </a:moveTo>
                <a:lnTo>
                  <a:pt x="68115" y="13662"/>
                </a:lnTo>
                <a:lnTo>
                  <a:pt x="30432" y="53641"/>
                </a:lnTo>
                <a:lnTo>
                  <a:pt x="13588" y="93218"/>
                </a:lnTo>
                <a:lnTo>
                  <a:pt x="3413" y="145129"/>
                </a:lnTo>
                <a:lnTo>
                  <a:pt x="0" y="211328"/>
                </a:lnTo>
                <a:lnTo>
                  <a:pt x="2307" y="265570"/>
                </a:lnTo>
                <a:lnTo>
                  <a:pt x="9223" y="311705"/>
                </a:lnTo>
                <a:lnTo>
                  <a:pt x="20734" y="349720"/>
                </a:lnTo>
                <a:lnTo>
                  <a:pt x="53595" y="398345"/>
                </a:lnTo>
                <a:lnTo>
                  <a:pt x="95748" y="419733"/>
                </a:lnTo>
                <a:lnTo>
                  <a:pt x="121157" y="422402"/>
                </a:lnTo>
                <a:lnTo>
                  <a:pt x="140680" y="420878"/>
                </a:lnTo>
                <a:lnTo>
                  <a:pt x="188721" y="398018"/>
                </a:lnTo>
                <a:lnTo>
                  <a:pt x="203839" y="380746"/>
                </a:lnTo>
                <a:lnTo>
                  <a:pt x="121157" y="380746"/>
                </a:lnTo>
                <a:lnTo>
                  <a:pt x="106076" y="378626"/>
                </a:lnTo>
                <a:lnTo>
                  <a:pt x="68325" y="346963"/>
                </a:lnTo>
                <a:lnTo>
                  <a:pt x="52324" y="296195"/>
                </a:lnTo>
                <a:lnTo>
                  <a:pt x="48320" y="257933"/>
                </a:lnTo>
                <a:lnTo>
                  <a:pt x="46989" y="211328"/>
                </a:lnTo>
                <a:lnTo>
                  <a:pt x="48446" y="164443"/>
                </a:lnTo>
                <a:lnTo>
                  <a:pt x="52831" y="125523"/>
                </a:lnTo>
                <a:lnTo>
                  <a:pt x="70484" y="71628"/>
                </a:lnTo>
                <a:lnTo>
                  <a:pt x="105739" y="43892"/>
                </a:lnTo>
                <a:lnTo>
                  <a:pt x="120650" y="42037"/>
                </a:lnTo>
                <a:lnTo>
                  <a:pt x="204237" y="42037"/>
                </a:lnTo>
                <a:lnTo>
                  <a:pt x="203005" y="40159"/>
                </a:lnTo>
                <a:lnTo>
                  <a:pt x="173608" y="13335"/>
                </a:lnTo>
                <a:lnTo>
                  <a:pt x="135657" y="833"/>
                </a:lnTo>
                <a:lnTo>
                  <a:pt x="121157" y="0"/>
                </a:lnTo>
                <a:close/>
              </a:path>
              <a:path w="531495" h="422910">
                <a:moveTo>
                  <a:pt x="204237" y="42037"/>
                </a:moveTo>
                <a:lnTo>
                  <a:pt x="120650" y="42037"/>
                </a:lnTo>
                <a:lnTo>
                  <a:pt x="135985" y="44132"/>
                </a:lnTo>
                <a:lnTo>
                  <a:pt x="149987" y="50418"/>
                </a:lnTo>
                <a:lnTo>
                  <a:pt x="183397" y="96688"/>
                </a:lnTo>
                <a:lnTo>
                  <a:pt x="194117" y="164558"/>
                </a:lnTo>
                <a:lnTo>
                  <a:pt x="195452" y="211328"/>
                </a:lnTo>
                <a:lnTo>
                  <a:pt x="194107" y="258024"/>
                </a:lnTo>
                <a:lnTo>
                  <a:pt x="190103" y="296037"/>
                </a:lnTo>
                <a:lnTo>
                  <a:pt x="173989" y="346837"/>
                </a:lnTo>
                <a:lnTo>
                  <a:pt x="136239" y="378628"/>
                </a:lnTo>
                <a:lnTo>
                  <a:pt x="121157" y="380746"/>
                </a:lnTo>
                <a:lnTo>
                  <a:pt x="203839" y="380746"/>
                </a:lnTo>
                <a:lnTo>
                  <a:pt x="228853" y="328930"/>
                </a:lnTo>
                <a:lnTo>
                  <a:pt x="238966" y="277177"/>
                </a:lnTo>
                <a:lnTo>
                  <a:pt x="242315" y="211328"/>
                </a:lnTo>
                <a:lnTo>
                  <a:pt x="241792" y="182153"/>
                </a:lnTo>
                <a:lnTo>
                  <a:pt x="237601" y="133282"/>
                </a:lnTo>
                <a:lnTo>
                  <a:pt x="223996" y="80041"/>
                </a:lnTo>
                <a:lnTo>
                  <a:pt x="210819" y="52069"/>
                </a:lnTo>
                <a:lnTo>
                  <a:pt x="204237" y="4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40096" y="383133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736" y="108915"/>
            <a:ext cx="4109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三大主要功能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93138" y="4477258"/>
            <a:ext cx="1247139" cy="1216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8719" y="4918659"/>
            <a:ext cx="3127375" cy="1088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84655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系统验证与优化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验证和优化系统模型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7561" y="40657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验证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1554" y="1791716"/>
            <a:ext cx="12509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系统预测维护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2645791"/>
            <a:ext cx="28244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将孪生体部署到</a:t>
            </a:r>
            <a:r>
              <a:rPr sz="160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IIoT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600" spc="5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边缘</a:t>
            </a:r>
            <a:r>
              <a:rPr sz="1600" spc="-20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600" spc="5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5586" y="1295146"/>
            <a:ext cx="1192530" cy="1143635"/>
            <a:chOff x="1005586" y="1295146"/>
            <a:chExt cx="1192530" cy="1143635"/>
          </a:xfrm>
        </p:grpSpPr>
        <p:sp>
          <p:nvSpPr>
            <p:cNvPr id="9" name="object 9"/>
            <p:cNvSpPr/>
            <p:nvPr/>
          </p:nvSpPr>
          <p:spPr>
            <a:xfrm>
              <a:off x="1432560" y="1642871"/>
              <a:ext cx="356870" cy="189230"/>
            </a:xfrm>
            <a:custGeom>
              <a:avLst/>
              <a:gdLst/>
              <a:ahLst/>
              <a:cxnLst/>
              <a:rect l="l" t="t" r="r" b="b"/>
              <a:pathLst>
                <a:path w="356869" h="189230">
                  <a:moveTo>
                    <a:pt x="118872" y="171069"/>
                  </a:moveTo>
                  <a:lnTo>
                    <a:pt x="87376" y="139700"/>
                  </a:lnTo>
                  <a:lnTo>
                    <a:pt x="89789" y="134239"/>
                  </a:lnTo>
                  <a:lnTo>
                    <a:pt x="91567" y="128524"/>
                  </a:lnTo>
                  <a:lnTo>
                    <a:pt x="92837" y="122555"/>
                  </a:lnTo>
                  <a:lnTo>
                    <a:pt x="93345" y="116205"/>
                  </a:lnTo>
                  <a:lnTo>
                    <a:pt x="92837" y="109601"/>
                  </a:lnTo>
                  <a:lnTo>
                    <a:pt x="70231" y="73660"/>
                  </a:lnTo>
                  <a:lnTo>
                    <a:pt x="46609" y="67056"/>
                  </a:lnTo>
                  <a:lnTo>
                    <a:pt x="40386" y="67564"/>
                  </a:lnTo>
                  <a:lnTo>
                    <a:pt x="6477" y="91440"/>
                  </a:lnTo>
                  <a:lnTo>
                    <a:pt x="0" y="116205"/>
                  </a:lnTo>
                  <a:lnTo>
                    <a:pt x="508" y="122809"/>
                  </a:lnTo>
                  <a:lnTo>
                    <a:pt x="23114" y="158623"/>
                  </a:lnTo>
                  <a:lnTo>
                    <a:pt x="46609" y="165227"/>
                  </a:lnTo>
                  <a:lnTo>
                    <a:pt x="53340" y="164719"/>
                  </a:lnTo>
                  <a:lnTo>
                    <a:pt x="59690" y="163322"/>
                  </a:lnTo>
                  <a:lnTo>
                    <a:pt x="65786" y="160909"/>
                  </a:lnTo>
                  <a:lnTo>
                    <a:pt x="71247" y="157734"/>
                  </a:lnTo>
                  <a:lnTo>
                    <a:pt x="102743" y="188976"/>
                  </a:lnTo>
                  <a:lnTo>
                    <a:pt x="107569" y="182499"/>
                  </a:lnTo>
                  <a:lnTo>
                    <a:pt x="113030" y="176657"/>
                  </a:lnTo>
                  <a:lnTo>
                    <a:pt x="118872" y="171069"/>
                  </a:lnTo>
                  <a:close/>
                </a:path>
                <a:path w="356869" h="189230">
                  <a:moveTo>
                    <a:pt x="356616" y="48387"/>
                  </a:moveTo>
                  <a:lnTo>
                    <a:pt x="337820" y="10160"/>
                  </a:lnTo>
                  <a:lnTo>
                    <a:pt x="308483" y="0"/>
                  </a:lnTo>
                  <a:lnTo>
                    <a:pt x="302006" y="381"/>
                  </a:lnTo>
                  <a:lnTo>
                    <a:pt x="267081" y="24003"/>
                  </a:lnTo>
                  <a:lnTo>
                    <a:pt x="260604" y="48387"/>
                  </a:lnTo>
                  <a:lnTo>
                    <a:pt x="261112" y="55118"/>
                  </a:lnTo>
                  <a:lnTo>
                    <a:pt x="274447" y="82550"/>
                  </a:lnTo>
                  <a:lnTo>
                    <a:pt x="231635" y="155194"/>
                  </a:lnTo>
                  <a:lnTo>
                    <a:pt x="239014" y="158750"/>
                  </a:lnTo>
                  <a:lnTo>
                    <a:pt x="245745" y="162941"/>
                  </a:lnTo>
                  <a:lnTo>
                    <a:pt x="252476" y="167640"/>
                  </a:lnTo>
                  <a:lnTo>
                    <a:pt x="295275" y="94742"/>
                  </a:lnTo>
                  <a:lnTo>
                    <a:pt x="303911" y="96520"/>
                  </a:lnTo>
                  <a:lnTo>
                    <a:pt x="308483" y="96901"/>
                  </a:lnTo>
                  <a:lnTo>
                    <a:pt x="315087" y="96393"/>
                  </a:lnTo>
                  <a:lnTo>
                    <a:pt x="349885" y="72898"/>
                  </a:lnTo>
                  <a:lnTo>
                    <a:pt x="355981" y="55118"/>
                  </a:lnTo>
                  <a:lnTo>
                    <a:pt x="356616" y="48387"/>
                  </a:lnTo>
                  <a:close/>
                </a:path>
              </a:pathLst>
            </a:custGeom>
            <a:solidFill>
              <a:srgbClr val="0379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8216" y="1871472"/>
              <a:ext cx="149351" cy="975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536" y="2002536"/>
              <a:ext cx="94487" cy="1554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6360" y="1816607"/>
              <a:ext cx="347980" cy="204470"/>
            </a:xfrm>
            <a:custGeom>
              <a:avLst/>
              <a:gdLst/>
              <a:ahLst/>
              <a:cxnLst/>
              <a:rect l="l" t="t" r="r" b="b"/>
              <a:pathLst>
                <a:path w="347980" h="204469">
                  <a:moveTo>
                    <a:pt x="167640" y="129159"/>
                  </a:moveTo>
                  <a:lnTo>
                    <a:pt x="164592" y="122047"/>
                  </a:lnTo>
                  <a:lnTo>
                    <a:pt x="162052" y="114427"/>
                  </a:lnTo>
                  <a:lnTo>
                    <a:pt x="160020" y="106680"/>
                  </a:lnTo>
                  <a:lnTo>
                    <a:pt x="86741" y="131191"/>
                  </a:lnTo>
                  <a:lnTo>
                    <a:pt x="53340" y="110109"/>
                  </a:lnTo>
                  <a:lnTo>
                    <a:pt x="47117" y="109728"/>
                  </a:lnTo>
                  <a:lnTo>
                    <a:pt x="40767" y="110236"/>
                  </a:lnTo>
                  <a:lnTo>
                    <a:pt x="6350" y="133096"/>
                  </a:lnTo>
                  <a:lnTo>
                    <a:pt x="0" y="156972"/>
                  </a:lnTo>
                  <a:lnTo>
                    <a:pt x="381" y="163322"/>
                  </a:lnTo>
                  <a:lnTo>
                    <a:pt x="23495" y="197739"/>
                  </a:lnTo>
                  <a:lnTo>
                    <a:pt x="47117" y="204216"/>
                  </a:lnTo>
                  <a:lnTo>
                    <a:pt x="53467" y="203581"/>
                  </a:lnTo>
                  <a:lnTo>
                    <a:pt x="88138" y="180848"/>
                  </a:lnTo>
                  <a:lnTo>
                    <a:pt x="94488" y="156972"/>
                  </a:lnTo>
                  <a:lnTo>
                    <a:pt x="94107" y="153797"/>
                  </a:lnTo>
                  <a:lnTo>
                    <a:pt x="167640" y="129159"/>
                  </a:lnTo>
                  <a:close/>
                </a:path>
                <a:path w="347980" h="204469">
                  <a:moveTo>
                    <a:pt x="347472" y="82169"/>
                  </a:moveTo>
                  <a:lnTo>
                    <a:pt x="336423" y="40767"/>
                  </a:lnTo>
                  <a:lnTo>
                    <a:pt x="307340" y="11176"/>
                  </a:lnTo>
                  <a:lnTo>
                    <a:pt x="266700" y="0"/>
                  </a:lnTo>
                  <a:lnTo>
                    <a:pt x="257937" y="381"/>
                  </a:lnTo>
                  <a:lnTo>
                    <a:pt x="219075" y="15875"/>
                  </a:lnTo>
                  <a:lnTo>
                    <a:pt x="193167" y="48260"/>
                  </a:lnTo>
                  <a:lnTo>
                    <a:pt x="185928" y="82169"/>
                  </a:lnTo>
                  <a:lnTo>
                    <a:pt x="186563" y="91186"/>
                  </a:lnTo>
                  <a:lnTo>
                    <a:pt x="201676" y="130810"/>
                  </a:lnTo>
                  <a:lnTo>
                    <a:pt x="233426" y="157226"/>
                  </a:lnTo>
                  <a:lnTo>
                    <a:pt x="266700" y="164592"/>
                  </a:lnTo>
                  <a:lnTo>
                    <a:pt x="275463" y="164211"/>
                  </a:lnTo>
                  <a:lnTo>
                    <a:pt x="314325" y="148590"/>
                  </a:lnTo>
                  <a:lnTo>
                    <a:pt x="340233" y="116332"/>
                  </a:lnTo>
                  <a:lnTo>
                    <a:pt x="347472" y="82169"/>
                  </a:lnTo>
                  <a:close/>
                </a:path>
              </a:pathLst>
            </a:custGeom>
            <a:solidFill>
              <a:srgbClr val="0379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1936" y="1301496"/>
              <a:ext cx="1179830" cy="1130935"/>
            </a:xfrm>
            <a:custGeom>
              <a:avLst/>
              <a:gdLst/>
              <a:ahLst/>
              <a:cxnLst/>
              <a:rect l="l" t="t" r="r" b="b"/>
              <a:pathLst>
                <a:path w="1179830" h="1130935">
                  <a:moveTo>
                    <a:pt x="0" y="565403"/>
                  </a:moveTo>
                  <a:lnTo>
                    <a:pt x="1954" y="519028"/>
                  </a:lnTo>
                  <a:lnTo>
                    <a:pt x="7718" y="473685"/>
                  </a:lnTo>
                  <a:lnTo>
                    <a:pt x="17139" y="429521"/>
                  </a:lnTo>
                  <a:lnTo>
                    <a:pt x="30065" y="386681"/>
                  </a:lnTo>
                  <a:lnTo>
                    <a:pt x="46345" y="345311"/>
                  </a:lnTo>
                  <a:lnTo>
                    <a:pt x="65826" y="305555"/>
                  </a:lnTo>
                  <a:lnTo>
                    <a:pt x="88358" y="267560"/>
                  </a:lnTo>
                  <a:lnTo>
                    <a:pt x="113787" y="231471"/>
                  </a:lnTo>
                  <a:lnTo>
                    <a:pt x="141964" y="197433"/>
                  </a:lnTo>
                  <a:lnTo>
                    <a:pt x="172735" y="165592"/>
                  </a:lnTo>
                  <a:lnTo>
                    <a:pt x="205950" y="136093"/>
                  </a:lnTo>
                  <a:lnTo>
                    <a:pt x="241456" y="109081"/>
                  </a:lnTo>
                  <a:lnTo>
                    <a:pt x="279102" y="84703"/>
                  </a:lnTo>
                  <a:lnTo>
                    <a:pt x="318735" y="63103"/>
                  </a:lnTo>
                  <a:lnTo>
                    <a:pt x="360205" y="44428"/>
                  </a:lnTo>
                  <a:lnTo>
                    <a:pt x="403360" y="28821"/>
                  </a:lnTo>
                  <a:lnTo>
                    <a:pt x="448047" y="16430"/>
                  </a:lnTo>
                  <a:lnTo>
                    <a:pt x="494115" y="7399"/>
                  </a:lnTo>
                  <a:lnTo>
                    <a:pt x="541412" y="1874"/>
                  </a:lnTo>
                  <a:lnTo>
                    <a:pt x="589788" y="0"/>
                  </a:lnTo>
                  <a:lnTo>
                    <a:pt x="638163" y="1874"/>
                  </a:lnTo>
                  <a:lnTo>
                    <a:pt x="685460" y="7399"/>
                  </a:lnTo>
                  <a:lnTo>
                    <a:pt x="731528" y="16430"/>
                  </a:lnTo>
                  <a:lnTo>
                    <a:pt x="776215" y="28821"/>
                  </a:lnTo>
                  <a:lnTo>
                    <a:pt x="819370" y="44428"/>
                  </a:lnTo>
                  <a:lnTo>
                    <a:pt x="860840" y="63103"/>
                  </a:lnTo>
                  <a:lnTo>
                    <a:pt x="900473" y="84703"/>
                  </a:lnTo>
                  <a:lnTo>
                    <a:pt x="938119" y="109081"/>
                  </a:lnTo>
                  <a:lnTo>
                    <a:pt x="973625" y="136093"/>
                  </a:lnTo>
                  <a:lnTo>
                    <a:pt x="1006840" y="165592"/>
                  </a:lnTo>
                  <a:lnTo>
                    <a:pt x="1037611" y="197433"/>
                  </a:lnTo>
                  <a:lnTo>
                    <a:pt x="1065788" y="231471"/>
                  </a:lnTo>
                  <a:lnTo>
                    <a:pt x="1091217" y="267560"/>
                  </a:lnTo>
                  <a:lnTo>
                    <a:pt x="1113749" y="305555"/>
                  </a:lnTo>
                  <a:lnTo>
                    <a:pt x="1133230" y="345311"/>
                  </a:lnTo>
                  <a:lnTo>
                    <a:pt x="1149510" y="386681"/>
                  </a:lnTo>
                  <a:lnTo>
                    <a:pt x="1162436" y="429521"/>
                  </a:lnTo>
                  <a:lnTo>
                    <a:pt x="1171857" y="473685"/>
                  </a:lnTo>
                  <a:lnTo>
                    <a:pt x="1177621" y="519028"/>
                  </a:lnTo>
                  <a:lnTo>
                    <a:pt x="1179576" y="565403"/>
                  </a:lnTo>
                  <a:lnTo>
                    <a:pt x="1177621" y="611779"/>
                  </a:lnTo>
                  <a:lnTo>
                    <a:pt x="1171857" y="657122"/>
                  </a:lnTo>
                  <a:lnTo>
                    <a:pt x="1162436" y="701286"/>
                  </a:lnTo>
                  <a:lnTo>
                    <a:pt x="1149510" y="744126"/>
                  </a:lnTo>
                  <a:lnTo>
                    <a:pt x="1133230" y="785496"/>
                  </a:lnTo>
                  <a:lnTo>
                    <a:pt x="1113749" y="825252"/>
                  </a:lnTo>
                  <a:lnTo>
                    <a:pt x="1091217" y="863247"/>
                  </a:lnTo>
                  <a:lnTo>
                    <a:pt x="1065788" y="899336"/>
                  </a:lnTo>
                  <a:lnTo>
                    <a:pt x="1037611" y="933374"/>
                  </a:lnTo>
                  <a:lnTo>
                    <a:pt x="1006840" y="965215"/>
                  </a:lnTo>
                  <a:lnTo>
                    <a:pt x="973625" y="994714"/>
                  </a:lnTo>
                  <a:lnTo>
                    <a:pt x="938119" y="1021726"/>
                  </a:lnTo>
                  <a:lnTo>
                    <a:pt x="900473" y="1046104"/>
                  </a:lnTo>
                  <a:lnTo>
                    <a:pt x="860840" y="1067704"/>
                  </a:lnTo>
                  <a:lnTo>
                    <a:pt x="819370" y="1086379"/>
                  </a:lnTo>
                  <a:lnTo>
                    <a:pt x="776215" y="1101986"/>
                  </a:lnTo>
                  <a:lnTo>
                    <a:pt x="731528" y="1114377"/>
                  </a:lnTo>
                  <a:lnTo>
                    <a:pt x="685460" y="1123408"/>
                  </a:lnTo>
                  <a:lnTo>
                    <a:pt x="638163" y="1128933"/>
                  </a:lnTo>
                  <a:lnTo>
                    <a:pt x="589788" y="1130807"/>
                  </a:lnTo>
                  <a:lnTo>
                    <a:pt x="541412" y="1128933"/>
                  </a:lnTo>
                  <a:lnTo>
                    <a:pt x="494115" y="1123408"/>
                  </a:lnTo>
                  <a:lnTo>
                    <a:pt x="448047" y="1114377"/>
                  </a:lnTo>
                  <a:lnTo>
                    <a:pt x="403360" y="1101986"/>
                  </a:lnTo>
                  <a:lnTo>
                    <a:pt x="360205" y="1086379"/>
                  </a:lnTo>
                  <a:lnTo>
                    <a:pt x="318735" y="1067704"/>
                  </a:lnTo>
                  <a:lnTo>
                    <a:pt x="279102" y="1046104"/>
                  </a:lnTo>
                  <a:lnTo>
                    <a:pt x="241456" y="1021726"/>
                  </a:lnTo>
                  <a:lnTo>
                    <a:pt x="205950" y="994714"/>
                  </a:lnTo>
                  <a:lnTo>
                    <a:pt x="172735" y="965215"/>
                  </a:lnTo>
                  <a:lnTo>
                    <a:pt x="141964" y="933374"/>
                  </a:lnTo>
                  <a:lnTo>
                    <a:pt x="113787" y="899336"/>
                  </a:lnTo>
                  <a:lnTo>
                    <a:pt x="88358" y="863247"/>
                  </a:lnTo>
                  <a:lnTo>
                    <a:pt x="65826" y="825252"/>
                  </a:lnTo>
                  <a:lnTo>
                    <a:pt x="46345" y="785496"/>
                  </a:lnTo>
                  <a:lnTo>
                    <a:pt x="30065" y="744126"/>
                  </a:lnTo>
                  <a:lnTo>
                    <a:pt x="17139" y="701286"/>
                  </a:lnTo>
                  <a:lnTo>
                    <a:pt x="7718" y="657122"/>
                  </a:lnTo>
                  <a:lnTo>
                    <a:pt x="1954" y="611779"/>
                  </a:lnTo>
                  <a:lnTo>
                    <a:pt x="0" y="565403"/>
                  </a:lnTo>
                  <a:close/>
                </a:path>
              </a:pathLst>
            </a:custGeom>
            <a:ln w="12700">
              <a:solidFill>
                <a:srgbClr val="03798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280541" y="847801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部署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55989" y="3807409"/>
            <a:ext cx="267716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建立基于物理的精准数</a:t>
            </a:r>
            <a:r>
              <a:rPr sz="1600" spc="-20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1600" spc="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2969" y="2550922"/>
            <a:ext cx="1228852" cy="120751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078973" y="2090369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构建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5570" y="3042285"/>
            <a:ext cx="12509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微软雅黑" panose="020B0503020204020204" charset="-122"/>
                <a:cs typeface="微软雅黑" panose="020B0503020204020204" charset="-122"/>
              </a:rPr>
              <a:t>构建系统模型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2776" y="783336"/>
            <a:ext cx="4404360" cy="4407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481" y="1112519"/>
            <a:ext cx="11287125" cy="4754880"/>
            <a:chOff x="600481" y="1112519"/>
            <a:chExt cx="11287125" cy="4754880"/>
          </a:xfrm>
        </p:grpSpPr>
        <p:sp>
          <p:nvSpPr>
            <p:cNvPr id="3" name="object 3"/>
            <p:cNvSpPr/>
            <p:nvPr/>
          </p:nvSpPr>
          <p:spPr>
            <a:xfrm>
              <a:off x="600481" y="1112519"/>
              <a:ext cx="11287125" cy="4754880"/>
            </a:xfrm>
            <a:custGeom>
              <a:avLst/>
              <a:gdLst/>
              <a:ahLst/>
              <a:cxnLst/>
              <a:rect l="l" t="t" r="r" b="b"/>
              <a:pathLst>
                <a:path w="11287125" h="4754880">
                  <a:moveTo>
                    <a:pt x="11286719" y="0"/>
                  </a:moveTo>
                  <a:lnTo>
                    <a:pt x="4645380" y="0"/>
                  </a:lnTo>
                  <a:lnTo>
                    <a:pt x="4645380" y="365760"/>
                  </a:lnTo>
                  <a:lnTo>
                    <a:pt x="4645380" y="4389120"/>
                  </a:lnTo>
                  <a:lnTo>
                    <a:pt x="4645317" y="365760"/>
                  </a:lnTo>
                  <a:lnTo>
                    <a:pt x="4645380" y="0"/>
                  </a:lnTo>
                  <a:lnTo>
                    <a:pt x="3633203" y="0"/>
                  </a:lnTo>
                  <a:lnTo>
                    <a:pt x="0" y="0"/>
                  </a:lnTo>
                  <a:lnTo>
                    <a:pt x="0" y="365747"/>
                  </a:lnTo>
                  <a:lnTo>
                    <a:pt x="0" y="1011682"/>
                  </a:lnTo>
                  <a:lnTo>
                    <a:pt x="0" y="4389120"/>
                  </a:lnTo>
                  <a:lnTo>
                    <a:pt x="0" y="4754880"/>
                  </a:lnTo>
                  <a:lnTo>
                    <a:pt x="3633190" y="4754880"/>
                  </a:lnTo>
                  <a:lnTo>
                    <a:pt x="11286719" y="4754880"/>
                  </a:lnTo>
                  <a:lnTo>
                    <a:pt x="11286719" y="4389120"/>
                  </a:lnTo>
                  <a:lnTo>
                    <a:pt x="11286719" y="365760"/>
                  </a:lnTo>
                  <a:lnTo>
                    <a:pt x="1128671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33672" y="1478279"/>
              <a:ext cx="0" cy="4023360"/>
            </a:xfrm>
            <a:custGeom>
              <a:avLst/>
              <a:gdLst/>
              <a:ahLst/>
              <a:cxnLst/>
              <a:rect l="l" t="t" r="r" b="b"/>
              <a:pathLst>
                <a:path h="4023360">
                  <a:moveTo>
                    <a:pt x="0" y="0"/>
                  </a:moveTo>
                  <a:lnTo>
                    <a:pt x="0" y="4023360"/>
                  </a:lnTo>
                </a:path>
              </a:pathLst>
            </a:custGeom>
            <a:ln w="12700">
              <a:solidFill>
                <a:srgbClr val="0079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79500" y="1627454"/>
            <a:ext cx="25552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建模阶段的优势与能力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5871" y="1503045"/>
            <a:ext cx="5688330" cy="396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支持多种建模语言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Modelica,</a:t>
            </a:r>
            <a:r>
              <a:rPr sz="16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VHDL-AMS,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C/C++,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SPICE</a:t>
            </a:r>
            <a:r>
              <a:rPr sz="16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等语言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可扩展的多学科专业模型库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电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气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,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、电子、机械、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流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体、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热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力、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号库等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与第三方工具</a:t>
            </a:r>
            <a:r>
              <a:rPr sz="1800" b="1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包含</a:t>
            </a:r>
            <a:r>
              <a:rPr sz="1800" b="1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1D)</a:t>
            </a:r>
            <a:r>
              <a:rPr sz="1800" b="1" spc="-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集成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FMI/FMU, 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dirty="0">
                <a:latin typeface="Arial" panose="020B0704020202020204"/>
                <a:cs typeface="Arial" panose="020B0704020202020204"/>
              </a:rPr>
              <a:t>ANSYS</a:t>
            </a:r>
            <a:r>
              <a:rPr sz="1600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3D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和第三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Model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Exchange&amp;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co-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299085">
              <a:lnSpc>
                <a:spcPct val="100000"/>
              </a:lnSpc>
              <a:spcBef>
                <a:spcPts val="30"/>
              </a:spcBef>
            </a:pPr>
            <a:r>
              <a:rPr sz="1600" spc="5" dirty="0">
                <a:latin typeface="Arial" panose="020B0704020202020204"/>
                <a:cs typeface="Arial" panose="020B0704020202020204"/>
              </a:rPr>
              <a:t>simulation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</a:pPr>
            <a:endParaRPr sz="18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降阶模型生成与集成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通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600" dirty="0">
                <a:latin typeface="Arial" panose="020B0704020202020204"/>
                <a:cs typeface="Arial" panose="020B0704020202020204"/>
              </a:rPr>
              <a:t>ROM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(Dynamic,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Static</a:t>
            </a:r>
            <a:r>
              <a:rPr sz="160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and</a:t>
            </a:r>
            <a:r>
              <a:rPr sz="160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DX)</a:t>
            </a:r>
            <a:r>
              <a:rPr sz="1600" spc="4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实现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3D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物理模型的简化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与嵌入式软件集成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Arial" panose="020B0704020202020204"/>
                <a:cs typeface="Arial" panose="020B0704020202020204"/>
              </a:rPr>
              <a:t>SCADE Suite, SCADE Display</a:t>
            </a:r>
            <a:r>
              <a:rPr sz="1600" spc="-15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500" y="2392756"/>
            <a:ext cx="328422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便捷的多源异构模型构建平台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支持多物理、多语言、高保真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37888" y="70103"/>
            <a:ext cx="7181215" cy="5447665"/>
            <a:chOff x="4437888" y="70103"/>
            <a:chExt cx="7181215" cy="544766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49128" y="70103"/>
              <a:ext cx="1069848" cy="1072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936" y="4928615"/>
              <a:ext cx="585977" cy="5890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60" y="4968239"/>
              <a:ext cx="454151" cy="457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74210" y="4961889"/>
              <a:ext cx="467359" cy="469900"/>
            </a:xfrm>
            <a:custGeom>
              <a:avLst/>
              <a:gdLst/>
              <a:ahLst/>
              <a:cxnLst/>
              <a:rect l="l" t="t" r="r" b="b"/>
              <a:pathLst>
                <a:path w="467360" h="469900">
                  <a:moveTo>
                    <a:pt x="233806" y="0"/>
                  </a:moveTo>
                  <a:lnTo>
                    <a:pt x="280797" y="4953"/>
                  </a:lnTo>
                  <a:lnTo>
                    <a:pt x="324738" y="18287"/>
                  </a:lnTo>
                  <a:lnTo>
                    <a:pt x="364363" y="40005"/>
                  </a:lnTo>
                  <a:lnTo>
                    <a:pt x="399034" y="68961"/>
                  </a:lnTo>
                  <a:lnTo>
                    <a:pt x="427227" y="103632"/>
                  </a:lnTo>
                  <a:lnTo>
                    <a:pt x="448817" y="143637"/>
                  </a:lnTo>
                  <a:lnTo>
                    <a:pt x="462279" y="187706"/>
                  </a:lnTo>
                  <a:lnTo>
                    <a:pt x="467105" y="234950"/>
                  </a:lnTo>
                  <a:lnTo>
                    <a:pt x="462279" y="282194"/>
                  </a:lnTo>
                  <a:lnTo>
                    <a:pt x="448817" y="326771"/>
                  </a:lnTo>
                  <a:lnTo>
                    <a:pt x="427227" y="366268"/>
                  </a:lnTo>
                  <a:lnTo>
                    <a:pt x="399034" y="401320"/>
                  </a:lnTo>
                  <a:lnTo>
                    <a:pt x="364363" y="429895"/>
                  </a:lnTo>
                  <a:lnTo>
                    <a:pt x="324738" y="451612"/>
                  </a:lnTo>
                  <a:lnTo>
                    <a:pt x="280797" y="464947"/>
                  </a:lnTo>
                  <a:lnTo>
                    <a:pt x="233806" y="469900"/>
                  </a:lnTo>
                  <a:lnTo>
                    <a:pt x="209676" y="468630"/>
                  </a:lnTo>
                  <a:lnTo>
                    <a:pt x="142748" y="451612"/>
                  </a:lnTo>
                  <a:lnTo>
                    <a:pt x="103124" y="429895"/>
                  </a:lnTo>
                  <a:lnTo>
                    <a:pt x="68452" y="401320"/>
                  </a:lnTo>
                  <a:lnTo>
                    <a:pt x="40004" y="366268"/>
                  </a:lnTo>
                  <a:lnTo>
                    <a:pt x="18287" y="326771"/>
                  </a:lnTo>
                  <a:lnTo>
                    <a:pt x="4952" y="282448"/>
                  </a:lnTo>
                  <a:lnTo>
                    <a:pt x="0" y="234950"/>
                  </a:lnTo>
                  <a:lnTo>
                    <a:pt x="1269" y="210820"/>
                  </a:lnTo>
                  <a:lnTo>
                    <a:pt x="18287" y="143637"/>
                  </a:lnTo>
                  <a:lnTo>
                    <a:pt x="40004" y="103632"/>
                  </a:lnTo>
                  <a:lnTo>
                    <a:pt x="68452" y="68961"/>
                  </a:lnTo>
                  <a:lnTo>
                    <a:pt x="103124" y="40005"/>
                  </a:lnTo>
                  <a:lnTo>
                    <a:pt x="142748" y="18287"/>
                  </a:lnTo>
                  <a:lnTo>
                    <a:pt x="186689" y="4953"/>
                  </a:lnTo>
                  <a:lnTo>
                    <a:pt x="233806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3984" y="1463040"/>
              <a:ext cx="576834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7512" y="1496567"/>
              <a:ext cx="457200" cy="4572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77512" y="149656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3984" y="2279903"/>
              <a:ext cx="576834" cy="576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7512" y="2313431"/>
              <a:ext cx="457200" cy="457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77512" y="231343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888" y="3093720"/>
              <a:ext cx="589026" cy="5890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7512" y="3133343"/>
              <a:ext cx="457200" cy="457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71162" y="312699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282448" y="4952"/>
                  </a:lnTo>
                  <a:lnTo>
                    <a:pt x="326771" y="18287"/>
                  </a:lnTo>
                  <a:lnTo>
                    <a:pt x="366267" y="40004"/>
                  </a:lnTo>
                  <a:lnTo>
                    <a:pt x="401447" y="68960"/>
                  </a:lnTo>
                  <a:lnTo>
                    <a:pt x="429895" y="103631"/>
                  </a:lnTo>
                  <a:lnTo>
                    <a:pt x="451612" y="143636"/>
                  </a:lnTo>
                  <a:lnTo>
                    <a:pt x="464947" y="187451"/>
                  </a:lnTo>
                  <a:lnTo>
                    <a:pt x="469900" y="234950"/>
                  </a:lnTo>
                  <a:lnTo>
                    <a:pt x="468629" y="259079"/>
                  </a:lnTo>
                  <a:lnTo>
                    <a:pt x="451612" y="326770"/>
                  </a:lnTo>
                  <a:lnTo>
                    <a:pt x="429895" y="366267"/>
                  </a:lnTo>
                  <a:lnTo>
                    <a:pt x="401447" y="401446"/>
                  </a:lnTo>
                  <a:lnTo>
                    <a:pt x="366267" y="429894"/>
                  </a:lnTo>
                  <a:lnTo>
                    <a:pt x="326771" y="451611"/>
                  </a:lnTo>
                  <a:lnTo>
                    <a:pt x="282448" y="464946"/>
                  </a:lnTo>
                  <a:lnTo>
                    <a:pt x="234950" y="469900"/>
                  </a:lnTo>
                  <a:lnTo>
                    <a:pt x="210820" y="468629"/>
                  </a:lnTo>
                  <a:lnTo>
                    <a:pt x="143637" y="451611"/>
                  </a:lnTo>
                  <a:lnTo>
                    <a:pt x="103632" y="429894"/>
                  </a:lnTo>
                  <a:lnTo>
                    <a:pt x="68961" y="401446"/>
                  </a:lnTo>
                  <a:lnTo>
                    <a:pt x="40004" y="366267"/>
                  </a:lnTo>
                  <a:lnTo>
                    <a:pt x="18287" y="326770"/>
                  </a:lnTo>
                  <a:lnTo>
                    <a:pt x="4952" y="282447"/>
                  </a:lnTo>
                  <a:lnTo>
                    <a:pt x="0" y="234950"/>
                  </a:lnTo>
                  <a:lnTo>
                    <a:pt x="1270" y="210819"/>
                  </a:lnTo>
                  <a:lnTo>
                    <a:pt x="18287" y="143636"/>
                  </a:lnTo>
                  <a:lnTo>
                    <a:pt x="40004" y="103631"/>
                  </a:lnTo>
                  <a:lnTo>
                    <a:pt x="68961" y="68960"/>
                  </a:lnTo>
                  <a:lnTo>
                    <a:pt x="103632" y="40004"/>
                  </a:lnTo>
                  <a:lnTo>
                    <a:pt x="143637" y="18287"/>
                  </a:lnTo>
                  <a:lnTo>
                    <a:pt x="187451" y="4952"/>
                  </a:lnTo>
                  <a:lnTo>
                    <a:pt x="23495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7888" y="4126992"/>
              <a:ext cx="589026" cy="5890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7512" y="4166615"/>
              <a:ext cx="457200" cy="457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471162" y="4160265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282448" y="4952"/>
                  </a:lnTo>
                  <a:lnTo>
                    <a:pt x="326771" y="18287"/>
                  </a:lnTo>
                  <a:lnTo>
                    <a:pt x="366267" y="40004"/>
                  </a:lnTo>
                  <a:lnTo>
                    <a:pt x="401447" y="68960"/>
                  </a:lnTo>
                  <a:lnTo>
                    <a:pt x="429895" y="103631"/>
                  </a:lnTo>
                  <a:lnTo>
                    <a:pt x="451612" y="143636"/>
                  </a:lnTo>
                  <a:lnTo>
                    <a:pt x="464947" y="187451"/>
                  </a:lnTo>
                  <a:lnTo>
                    <a:pt x="469900" y="234949"/>
                  </a:lnTo>
                  <a:lnTo>
                    <a:pt x="468629" y="259079"/>
                  </a:lnTo>
                  <a:lnTo>
                    <a:pt x="451612" y="326770"/>
                  </a:lnTo>
                  <a:lnTo>
                    <a:pt x="429895" y="366267"/>
                  </a:lnTo>
                  <a:lnTo>
                    <a:pt x="401447" y="401446"/>
                  </a:lnTo>
                  <a:lnTo>
                    <a:pt x="366267" y="429894"/>
                  </a:lnTo>
                  <a:lnTo>
                    <a:pt x="326771" y="451611"/>
                  </a:lnTo>
                  <a:lnTo>
                    <a:pt x="282448" y="464946"/>
                  </a:lnTo>
                  <a:lnTo>
                    <a:pt x="234950" y="469899"/>
                  </a:lnTo>
                  <a:lnTo>
                    <a:pt x="210820" y="468629"/>
                  </a:lnTo>
                  <a:lnTo>
                    <a:pt x="143637" y="451611"/>
                  </a:lnTo>
                  <a:lnTo>
                    <a:pt x="103632" y="429894"/>
                  </a:lnTo>
                  <a:lnTo>
                    <a:pt x="68961" y="401446"/>
                  </a:lnTo>
                  <a:lnTo>
                    <a:pt x="40004" y="366267"/>
                  </a:lnTo>
                  <a:lnTo>
                    <a:pt x="18287" y="326770"/>
                  </a:lnTo>
                  <a:lnTo>
                    <a:pt x="4952" y="282447"/>
                  </a:lnTo>
                  <a:lnTo>
                    <a:pt x="0" y="234949"/>
                  </a:lnTo>
                  <a:lnTo>
                    <a:pt x="1270" y="210819"/>
                  </a:lnTo>
                  <a:lnTo>
                    <a:pt x="18287" y="143636"/>
                  </a:lnTo>
                  <a:lnTo>
                    <a:pt x="40004" y="103631"/>
                  </a:lnTo>
                  <a:lnTo>
                    <a:pt x="68961" y="68960"/>
                  </a:lnTo>
                  <a:lnTo>
                    <a:pt x="103632" y="40004"/>
                  </a:lnTo>
                  <a:lnTo>
                    <a:pt x="143637" y="18287"/>
                  </a:lnTo>
                  <a:lnTo>
                    <a:pt x="187451" y="4952"/>
                  </a:lnTo>
                  <a:lnTo>
                    <a:pt x="23495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04189" y="200024"/>
            <a:ext cx="73101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dirty="0">
                <a:latin typeface="Arial" panose="020B0704020202020204"/>
                <a:cs typeface="Arial" panose="020B0704020202020204"/>
              </a:rPr>
              <a:t> Builder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技术能力：快速构建</a:t>
            </a:r>
            <a:r>
              <a:rPr sz="2800" b="0" spc="-25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统仿</a:t>
            </a:r>
            <a:r>
              <a:rPr sz="2800" b="0" spc="-25" dirty="0"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2543" y="579119"/>
            <a:ext cx="11122152" cy="5440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444" y="124713"/>
            <a:ext cx="45408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内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置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Modelon</a:t>
            </a:r>
            <a:r>
              <a:rPr sz="3200" b="0" spc="-6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dirty="0">
                <a:latin typeface="Arial" panose="020B0704020202020204"/>
                <a:cs typeface="Arial" panose="020B0704020202020204"/>
              </a:rPr>
              <a:t>Modelica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95544" y="1438655"/>
            <a:ext cx="4752975" cy="760095"/>
            <a:chOff x="5495544" y="1438655"/>
            <a:chExt cx="4752975" cy="7600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17462" y="1453884"/>
              <a:ext cx="4566669" cy="5981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5544" y="1438655"/>
              <a:ext cx="4752594" cy="75971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69279" y="1487424"/>
            <a:ext cx="4465320" cy="497205"/>
          </a:xfrm>
          <a:prstGeom prst="rect">
            <a:avLst/>
          </a:prstGeom>
          <a:solidFill>
            <a:srgbClr val="FFB71B"/>
          </a:solidFill>
        </p:spPr>
        <p:txBody>
          <a:bodyPr vert="horz" wrap="square" lIns="0" tIns="7239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70"/>
              </a:spcBef>
            </a:pP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系统建模、仿真与数字孪生技术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2450" y="2347086"/>
            <a:ext cx="4500245" cy="195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数字孪生平台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29210">
              <a:lnSpc>
                <a:spcPts val="6240"/>
              </a:lnSpc>
              <a:spcBef>
                <a:spcPts val="565"/>
              </a:spcBef>
            </a:pPr>
            <a:r>
              <a:rPr sz="24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三维模型降阶</a:t>
            </a:r>
            <a:r>
              <a:rPr sz="2400" spc="-10" dirty="0">
                <a:latin typeface="Arial" panose="020B0704020202020204"/>
                <a:cs typeface="Arial" panose="020B0704020202020204"/>
              </a:rPr>
              <a:t>(ROM)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技术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数字孪生应用案例介绍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7000" y="2753105"/>
            <a:ext cx="1069340" cy="543560"/>
          </a:xfrm>
          <a:custGeom>
            <a:avLst/>
            <a:gdLst/>
            <a:ahLst/>
            <a:cxnLst/>
            <a:rect l="l" t="t" r="r" b="b"/>
            <a:pathLst>
              <a:path w="1069339" h="543560">
                <a:moveTo>
                  <a:pt x="439800" y="11938"/>
                </a:moveTo>
                <a:lnTo>
                  <a:pt x="0" y="11938"/>
                </a:lnTo>
                <a:lnTo>
                  <a:pt x="0" y="539623"/>
                </a:lnTo>
                <a:lnTo>
                  <a:pt x="79248" y="539623"/>
                </a:lnTo>
                <a:lnTo>
                  <a:pt x="79248" y="500761"/>
                </a:lnTo>
                <a:lnTo>
                  <a:pt x="439800" y="500761"/>
                </a:lnTo>
                <a:lnTo>
                  <a:pt x="439800" y="425450"/>
                </a:lnTo>
                <a:lnTo>
                  <a:pt x="79248" y="425450"/>
                </a:lnTo>
                <a:lnTo>
                  <a:pt x="79248" y="359156"/>
                </a:lnTo>
                <a:lnTo>
                  <a:pt x="439800" y="359156"/>
                </a:lnTo>
                <a:lnTo>
                  <a:pt x="439800" y="286004"/>
                </a:lnTo>
                <a:lnTo>
                  <a:pt x="79248" y="286004"/>
                </a:lnTo>
                <a:lnTo>
                  <a:pt x="79248" y="223266"/>
                </a:lnTo>
                <a:lnTo>
                  <a:pt x="439800" y="223266"/>
                </a:lnTo>
                <a:lnTo>
                  <a:pt x="439800" y="150114"/>
                </a:lnTo>
                <a:lnTo>
                  <a:pt x="79248" y="150114"/>
                </a:lnTo>
                <a:lnTo>
                  <a:pt x="79248" y="87376"/>
                </a:lnTo>
                <a:lnTo>
                  <a:pt x="439800" y="87376"/>
                </a:lnTo>
                <a:lnTo>
                  <a:pt x="439800" y="11938"/>
                </a:lnTo>
                <a:close/>
              </a:path>
              <a:path w="1069339" h="543560">
                <a:moveTo>
                  <a:pt x="439800" y="500761"/>
                </a:moveTo>
                <a:lnTo>
                  <a:pt x="360552" y="500761"/>
                </a:lnTo>
                <a:lnTo>
                  <a:pt x="360552" y="539623"/>
                </a:lnTo>
                <a:lnTo>
                  <a:pt x="439800" y="539623"/>
                </a:lnTo>
                <a:lnTo>
                  <a:pt x="439800" y="500761"/>
                </a:lnTo>
                <a:close/>
              </a:path>
              <a:path w="1069339" h="543560">
                <a:moveTo>
                  <a:pt x="439800" y="359156"/>
                </a:moveTo>
                <a:lnTo>
                  <a:pt x="360552" y="359156"/>
                </a:lnTo>
                <a:lnTo>
                  <a:pt x="360552" y="425450"/>
                </a:lnTo>
                <a:lnTo>
                  <a:pt x="439800" y="425450"/>
                </a:lnTo>
                <a:lnTo>
                  <a:pt x="439800" y="359156"/>
                </a:lnTo>
                <a:close/>
              </a:path>
              <a:path w="1069339" h="543560">
                <a:moveTo>
                  <a:pt x="439800" y="223266"/>
                </a:moveTo>
                <a:lnTo>
                  <a:pt x="360552" y="223266"/>
                </a:lnTo>
                <a:lnTo>
                  <a:pt x="360552" y="286004"/>
                </a:lnTo>
                <a:lnTo>
                  <a:pt x="439800" y="286004"/>
                </a:lnTo>
                <a:lnTo>
                  <a:pt x="439800" y="223266"/>
                </a:lnTo>
                <a:close/>
              </a:path>
              <a:path w="1069339" h="543560">
                <a:moveTo>
                  <a:pt x="439800" y="87376"/>
                </a:moveTo>
                <a:lnTo>
                  <a:pt x="360552" y="87376"/>
                </a:lnTo>
                <a:lnTo>
                  <a:pt x="360552" y="150114"/>
                </a:lnTo>
                <a:lnTo>
                  <a:pt x="439800" y="150114"/>
                </a:lnTo>
                <a:lnTo>
                  <a:pt x="439800" y="87376"/>
                </a:lnTo>
                <a:close/>
              </a:path>
              <a:path w="1069339" h="543560">
                <a:moveTo>
                  <a:pt x="660780" y="469900"/>
                </a:moveTo>
                <a:lnTo>
                  <a:pt x="664972" y="485830"/>
                </a:lnTo>
                <a:lnTo>
                  <a:pt x="669163" y="503332"/>
                </a:lnTo>
                <a:lnTo>
                  <a:pt x="673354" y="522406"/>
                </a:lnTo>
                <a:lnTo>
                  <a:pt x="677545" y="543052"/>
                </a:lnTo>
                <a:lnTo>
                  <a:pt x="701623" y="542649"/>
                </a:lnTo>
                <a:lnTo>
                  <a:pt x="743446" y="541176"/>
                </a:lnTo>
                <a:lnTo>
                  <a:pt x="791761" y="533292"/>
                </a:lnTo>
                <a:lnTo>
                  <a:pt x="826710" y="488803"/>
                </a:lnTo>
                <a:lnTo>
                  <a:pt x="828631" y="472257"/>
                </a:lnTo>
                <a:lnTo>
                  <a:pt x="709340" y="472257"/>
                </a:lnTo>
                <a:lnTo>
                  <a:pt x="695372" y="471900"/>
                </a:lnTo>
                <a:lnTo>
                  <a:pt x="679190" y="471114"/>
                </a:lnTo>
                <a:lnTo>
                  <a:pt x="660780" y="469900"/>
                </a:lnTo>
                <a:close/>
              </a:path>
              <a:path w="1069339" h="543560">
                <a:moveTo>
                  <a:pt x="945641" y="388874"/>
                </a:moveTo>
                <a:lnTo>
                  <a:pt x="831088" y="388874"/>
                </a:lnTo>
                <a:lnTo>
                  <a:pt x="862876" y="422814"/>
                </a:lnTo>
                <a:lnTo>
                  <a:pt x="897579" y="452859"/>
                </a:lnTo>
                <a:lnTo>
                  <a:pt x="935183" y="479015"/>
                </a:lnTo>
                <a:lnTo>
                  <a:pt x="975676" y="501288"/>
                </a:lnTo>
                <a:lnTo>
                  <a:pt x="1019048" y="519684"/>
                </a:lnTo>
                <a:lnTo>
                  <a:pt x="1028237" y="505567"/>
                </a:lnTo>
                <a:lnTo>
                  <a:pt x="1039710" y="488803"/>
                </a:lnTo>
                <a:lnTo>
                  <a:pt x="1053141" y="469856"/>
                </a:lnTo>
                <a:lnTo>
                  <a:pt x="1068832" y="448310"/>
                </a:lnTo>
                <a:lnTo>
                  <a:pt x="1032517" y="437905"/>
                </a:lnTo>
                <a:lnTo>
                  <a:pt x="998442" y="425561"/>
                </a:lnTo>
                <a:lnTo>
                  <a:pt x="966604" y="411287"/>
                </a:lnTo>
                <a:lnTo>
                  <a:pt x="937005" y="395097"/>
                </a:lnTo>
                <a:lnTo>
                  <a:pt x="945641" y="388874"/>
                </a:lnTo>
                <a:close/>
              </a:path>
              <a:path w="1069339" h="543560">
                <a:moveTo>
                  <a:pt x="617220" y="273558"/>
                </a:moveTo>
                <a:lnTo>
                  <a:pt x="588263" y="273558"/>
                </a:lnTo>
                <a:lnTo>
                  <a:pt x="564810" y="301196"/>
                </a:lnTo>
                <a:lnTo>
                  <a:pt x="556387" y="311150"/>
                </a:lnTo>
                <a:lnTo>
                  <a:pt x="576339" y="327195"/>
                </a:lnTo>
                <a:lnTo>
                  <a:pt x="597138" y="345027"/>
                </a:lnTo>
                <a:lnTo>
                  <a:pt x="618769" y="364620"/>
                </a:lnTo>
                <a:lnTo>
                  <a:pt x="641223" y="385953"/>
                </a:lnTo>
                <a:lnTo>
                  <a:pt x="610695" y="400500"/>
                </a:lnTo>
                <a:lnTo>
                  <a:pt x="579310" y="414988"/>
                </a:lnTo>
                <a:lnTo>
                  <a:pt x="547068" y="429404"/>
                </a:lnTo>
                <a:lnTo>
                  <a:pt x="513969" y="443738"/>
                </a:lnTo>
                <a:lnTo>
                  <a:pt x="531336" y="479112"/>
                </a:lnTo>
                <a:lnTo>
                  <a:pt x="550799" y="519049"/>
                </a:lnTo>
                <a:lnTo>
                  <a:pt x="583810" y="499921"/>
                </a:lnTo>
                <a:lnTo>
                  <a:pt x="620675" y="479112"/>
                </a:lnTo>
                <a:lnTo>
                  <a:pt x="661404" y="456613"/>
                </a:lnTo>
                <a:lnTo>
                  <a:pt x="754507" y="406527"/>
                </a:lnTo>
                <a:lnTo>
                  <a:pt x="831088" y="406527"/>
                </a:lnTo>
                <a:lnTo>
                  <a:pt x="831088" y="388874"/>
                </a:lnTo>
                <a:lnTo>
                  <a:pt x="945641" y="388874"/>
                </a:lnTo>
                <a:lnTo>
                  <a:pt x="952866" y="383667"/>
                </a:lnTo>
                <a:lnTo>
                  <a:pt x="645795" y="383667"/>
                </a:lnTo>
                <a:lnTo>
                  <a:pt x="691514" y="332867"/>
                </a:lnTo>
                <a:lnTo>
                  <a:pt x="671798" y="316509"/>
                </a:lnTo>
                <a:lnTo>
                  <a:pt x="652843" y="301164"/>
                </a:lnTo>
                <a:lnTo>
                  <a:pt x="634650" y="286843"/>
                </a:lnTo>
                <a:lnTo>
                  <a:pt x="617220" y="273558"/>
                </a:lnTo>
                <a:close/>
              </a:path>
              <a:path w="1069339" h="543560">
                <a:moveTo>
                  <a:pt x="831088" y="406527"/>
                </a:moveTo>
                <a:lnTo>
                  <a:pt x="754507" y="406527"/>
                </a:lnTo>
                <a:lnTo>
                  <a:pt x="754507" y="435737"/>
                </a:lnTo>
                <a:lnTo>
                  <a:pt x="752431" y="451665"/>
                </a:lnTo>
                <a:lnTo>
                  <a:pt x="746188" y="463057"/>
                </a:lnTo>
                <a:lnTo>
                  <a:pt x="735754" y="469901"/>
                </a:lnTo>
                <a:lnTo>
                  <a:pt x="721105" y="472186"/>
                </a:lnTo>
                <a:lnTo>
                  <a:pt x="709340" y="472257"/>
                </a:lnTo>
                <a:lnTo>
                  <a:pt x="828631" y="472257"/>
                </a:lnTo>
                <a:lnTo>
                  <a:pt x="831022" y="451665"/>
                </a:lnTo>
                <a:lnTo>
                  <a:pt x="831088" y="406527"/>
                </a:lnTo>
                <a:close/>
              </a:path>
              <a:path w="1069339" h="543560">
                <a:moveTo>
                  <a:pt x="831088" y="273558"/>
                </a:moveTo>
                <a:lnTo>
                  <a:pt x="754507" y="273558"/>
                </a:lnTo>
                <a:lnTo>
                  <a:pt x="754507" y="327787"/>
                </a:lnTo>
                <a:lnTo>
                  <a:pt x="728483" y="342001"/>
                </a:lnTo>
                <a:lnTo>
                  <a:pt x="701675" y="356060"/>
                </a:lnTo>
                <a:lnTo>
                  <a:pt x="674104" y="369952"/>
                </a:lnTo>
                <a:lnTo>
                  <a:pt x="645795" y="383667"/>
                </a:lnTo>
                <a:lnTo>
                  <a:pt x="952866" y="383667"/>
                </a:lnTo>
                <a:lnTo>
                  <a:pt x="959679" y="378757"/>
                </a:lnTo>
                <a:lnTo>
                  <a:pt x="982948" y="362299"/>
                </a:lnTo>
                <a:lnTo>
                  <a:pt x="997339" y="352298"/>
                </a:lnTo>
                <a:lnTo>
                  <a:pt x="879601" y="352298"/>
                </a:lnTo>
                <a:lnTo>
                  <a:pt x="866288" y="339627"/>
                </a:lnTo>
                <a:lnTo>
                  <a:pt x="853773" y="326183"/>
                </a:lnTo>
                <a:lnTo>
                  <a:pt x="842043" y="311953"/>
                </a:lnTo>
                <a:lnTo>
                  <a:pt x="831088" y="296926"/>
                </a:lnTo>
                <a:lnTo>
                  <a:pt x="831088" y="273558"/>
                </a:lnTo>
                <a:close/>
              </a:path>
              <a:path w="1069339" h="543560">
                <a:moveTo>
                  <a:pt x="979424" y="273558"/>
                </a:moveTo>
                <a:lnTo>
                  <a:pt x="973327" y="273558"/>
                </a:lnTo>
                <a:lnTo>
                  <a:pt x="949896" y="295558"/>
                </a:lnTo>
                <a:lnTo>
                  <a:pt x="926465" y="316023"/>
                </a:lnTo>
                <a:lnTo>
                  <a:pt x="903033" y="334940"/>
                </a:lnTo>
                <a:lnTo>
                  <a:pt x="879601" y="352298"/>
                </a:lnTo>
                <a:lnTo>
                  <a:pt x="997339" y="352298"/>
                </a:lnTo>
                <a:lnTo>
                  <a:pt x="1006836" y="345697"/>
                </a:lnTo>
                <a:lnTo>
                  <a:pt x="1031366" y="328930"/>
                </a:lnTo>
                <a:lnTo>
                  <a:pt x="1005413" y="301164"/>
                </a:lnTo>
                <a:lnTo>
                  <a:pt x="979424" y="273558"/>
                </a:lnTo>
                <a:close/>
              </a:path>
              <a:path w="1069339" h="543560">
                <a:moveTo>
                  <a:pt x="1067689" y="206629"/>
                </a:moveTo>
                <a:lnTo>
                  <a:pt x="516255" y="206629"/>
                </a:lnTo>
                <a:lnTo>
                  <a:pt x="516255" y="273558"/>
                </a:lnTo>
                <a:lnTo>
                  <a:pt x="1067689" y="273558"/>
                </a:lnTo>
                <a:lnTo>
                  <a:pt x="1067689" y="206629"/>
                </a:lnTo>
                <a:close/>
              </a:path>
              <a:path w="1069339" h="543560">
                <a:moveTo>
                  <a:pt x="990091" y="0"/>
                </a:moveTo>
                <a:lnTo>
                  <a:pt x="562610" y="0"/>
                </a:lnTo>
                <a:lnTo>
                  <a:pt x="562610" y="66802"/>
                </a:lnTo>
                <a:lnTo>
                  <a:pt x="913638" y="66802"/>
                </a:lnTo>
                <a:lnTo>
                  <a:pt x="913638" y="105029"/>
                </a:lnTo>
                <a:lnTo>
                  <a:pt x="582168" y="105029"/>
                </a:lnTo>
                <a:lnTo>
                  <a:pt x="582168" y="168402"/>
                </a:lnTo>
                <a:lnTo>
                  <a:pt x="913638" y="168402"/>
                </a:lnTo>
                <a:lnTo>
                  <a:pt x="913638" y="206629"/>
                </a:lnTo>
                <a:lnTo>
                  <a:pt x="990091" y="206629"/>
                </a:lnTo>
                <a:lnTo>
                  <a:pt x="990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54677" y="1548383"/>
            <a:ext cx="436880" cy="407034"/>
          </a:xfrm>
          <a:custGeom>
            <a:avLst/>
            <a:gdLst/>
            <a:ahLst/>
            <a:cxnLst/>
            <a:rect l="l" t="t" r="r" b="b"/>
            <a:pathLst>
              <a:path w="436879" h="407035">
                <a:moveTo>
                  <a:pt x="114808" y="0"/>
                </a:moveTo>
                <a:lnTo>
                  <a:pt x="64533" y="13180"/>
                </a:lnTo>
                <a:lnTo>
                  <a:pt x="28797" y="51736"/>
                </a:lnTo>
                <a:lnTo>
                  <a:pt x="12826" y="89915"/>
                </a:lnTo>
                <a:lnTo>
                  <a:pt x="2432" y="147101"/>
                </a:lnTo>
                <a:lnTo>
                  <a:pt x="0" y="203580"/>
                </a:lnTo>
                <a:lnTo>
                  <a:pt x="97" y="210363"/>
                </a:lnTo>
                <a:lnTo>
                  <a:pt x="4079" y="273425"/>
                </a:lnTo>
                <a:lnTo>
                  <a:pt x="21224" y="340897"/>
                </a:lnTo>
                <a:lnTo>
                  <a:pt x="50728" y="383708"/>
                </a:lnTo>
                <a:lnTo>
                  <a:pt x="90733" y="404334"/>
                </a:lnTo>
                <a:lnTo>
                  <a:pt x="114808" y="406907"/>
                </a:lnTo>
                <a:lnTo>
                  <a:pt x="133330" y="405451"/>
                </a:lnTo>
                <a:lnTo>
                  <a:pt x="178943" y="383413"/>
                </a:lnTo>
                <a:lnTo>
                  <a:pt x="193289" y="366775"/>
                </a:lnTo>
                <a:lnTo>
                  <a:pt x="114808" y="366775"/>
                </a:lnTo>
                <a:lnTo>
                  <a:pt x="100520" y="364730"/>
                </a:lnTo>
                <a:lnTo>
                  <a:pt x="64770" y="334263"/>
                </a:lnTo>
                <a:lnTo>
                  <a:pt x="49514" y="285305"/>
                </a:lnTo>
                <a:lnTo>
                  <a:pt x="44450" y="203580"/>
                </a:lnTo>
                <a:lnTo>
                  <a:pt x="45835" y="158384"/>
                </a:lnTo>
                <a:lnTo>
                  <a:pt x="56987" y="91138"/>
                </a:lnTo>
                <a:lnTo>
                  <a:pt x="76420" y="56586"/>
                </a:lnTo>
                <a:lnTo>
                  <a:pt x="114300" y="40512"/>
                </a:lnTo>
                <a:lnTo>
                  <a:pt x="193641" y="40512"/>
                </a:lnTo>
                <a:lnTo>
                  <a:pt x="192470" y="38707"/>
                </a:lnTo>
                <a:lnTo>
                  <a:pt x="153473" y="7286"/>
                </a:lnTo>
                <a:lnTo>
                  <a:pt x="128569" y="809"/>
                </a:lnTo>
                <a:lnTo>
                  <a:pt x="114808" y="0"/>
                </a:lnTo>
                <a:close/>
              </a:path>
              <a:path w="436879" h="407035">
                <a:moveTo>
                  <a:pt x="193641" y="40512"/>
                </a:moveTo>
                <a:lnTo>
                  <a:pt x="114300" y="40512"/>
                </a:lnTo>
                <a:lnTo>
                  <a:pt x="128825" y="42537"/>
                </a:lnTo>
                <a:lnTo>
                  <a:pt x="142112" y="48609"/>
                </a:lnTo>
                <a:lnTo>
                  <a:pt x="173827" y="93210"/>
                </a:lnTo>
                <a:lnTo>
                  <a:pt x="184011" y="158551"/>
                </a:lnTo>
                <a:lnTo>
                  <a:pt x="185293" y="203580"/>
                </a:lnTo>
                <a:lnTo>
                  <a:pt x="184001" y="248538"/>
                </a:lnTo>
                <a:lnTo>
                  <a:pt x="173827" y="313701"/>
                </a:lnTo>
                <a:lnTo>
                  <a:pt x="154205" y="348398"/>
                </a:lnTo>
                <a:lnTo>
                  <a:pt x="114808" y="366775"/>
                </a:lnTo>
                <a:lnTo>
                  <a:pt x="193289" y="366775"/>
                </a:lnTo>
                <a:lnTo>
                  <a:pt x="217043" y="316864"/>
                </a:lnTo>
                <a:lnTo>
                  <a:pt x="226536" y="266985"/>
                </a:lnTo>
                <a:lnTo>
                  <a:pt x="229743" y="203580"/>
                </a:lnTo>
                <a:lnTo>
                  <a:pt x="229242" y="175482"/>
                </a:lnTo>
                <a:lnTo>
                  <a:pt x="225242" y="128428"/>
                </a:lnTo>
                <a:lnTo>
                  <a:pt x="212344" y="77152"/>
                </a:lnTo>
                <a:lnTo>
                  <a:pt x="199898" y="50164"/>
                </a:lnTo>
                <a:lnTo>
                  <a:pt x="193641" y="40512"/>
                </a:lnTo>
                <a:close/>
              </a:path>
              <a:path w="436879" h="407035">
                <a:moveTo>
                  <a:pt x="436372" y="88391"/>
                </a:moveTo>
                <a:lnTo>
                  <a:pt x="393064" y="88391"/>
                </a:lnTo>
                <a:lnTo>
                  <a:pt x="393064" y="400176"/>
                </a:lnTo>
                <a:lnTo>
                  <a:pt x="436372" y="400176"/>
                </a:lnTo>
                <a:lnTo>
                  <a:pt x="436372" y="88391"/>
                </a:lnTo>
                <a:close/>
              </a:path>
              <a:path w="436879" h="407035">
                <a:moveTo>
                  <a:pt x="436372" y="0"/>
                </a:moveTo>
                <a:lnTo>
                  <a:pt x="408559" y="0"/>
                </a:lnTo>
                <a:lnTo>
                  <a:pt x="401867" y="13049"/>
                </a:lnTo>
                <a:lnTo>
                  <a:pt x="393223" y="26288"/>
                </a:lnTo>
                <a:lnTo>
                  <a:pt x="355905" y="66553"/>
                </a:lnTo>
                <a:lnTo>
                  <a:pt x="324179" y="89933"/>
                </a:lnTo>
                <a:lnTo>
                  <a:pt x="306577" y="100075"/>
                </a:lnTo>
                <a:lnTo>
                  <a:pt x="306577" y="147319"/>
                </a:lnTo>
                <a:lnTo>
                  <a:pt x="352171" y="122046"/>
                </a:lnTo>
                <a:lnTo>
                  <a:pt x="384657" y="96793"/>
                </a:lnTo>
                <a:lnTo>
                  <a:pt x="393064" y="88391"/>
                </a:lnTo>
                <a:lnTo>
                  <a:pt x="436372" y="88391"/>
                </a:lnTo>
                <a:lnTo>
                  <a:pt x="436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46191" y="148742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5">
                <a:moveTo>
                  <a:pt x="0" y="0"/>
                </a:moveTo>
                <a:lnTo>
                  <a:pt x="0" y="49707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40071" y="3075432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0776" y="0"/>
                </a:moveTo>
                <a:lnTo>
                  <a:pt x="67913" y="13608"/>
                </a:lnTo>
                <a:lnTo>
                  <a:pt x="30368" y="53593"/>
                </a:lnTo>
                <a:lnTo>
                  <a:pt x="13588" y="93217"/>
                </a:lnTo>
                <a:lnTo>
                  <a:pt x="3413" y="145018"/>
                </a:lnTo>
                <a:lnTo>
                  <a:pt x="0" y="211200"/>
                </a:lnTo>
                <a:lnTo>
                  <a:pt x="2287" y="265368"/>
                </a:lnTo>
                <a:lnTo>
                  <a:pt x="9159" y="311451"/>
                </a:lnTo>
                <a:lnTo>
                  <a:pt x="20627" y="349414"/>
                </a:lnTo>
                <a:lnTo>
                  <a:pt x="53393" y="398037"/>
                </a:lnTo>
                <a:lnTo>
                  <a:pt x="95442" y="419477"/>
                </a:lnTo>
                <a:lnTo>
                  <a:pt x="120776" y="422147"/>
                </a:lnTo>
                <a:lnTo>
                  <a:pt x="140259" y="420623"/>
                </a:lnTo>
                <a:lnTo>
                  <a:pt x="188087" y="397763"/>
                </a:lnTo>
                <a:lnTo>
                  <a:pt x="203265" y="380364"/>
                </a:lnTo>
                <a:lnTo>
                  <a:pt x="120776" y="380364"/>
                </a:lnTo>
                <a:lnTo>
                  <a:pt x="105750" y="378265"/>
                </a:lnTo>
                <a:lnTo>
                  <a:pt x="68072" y="346709"/>
                </a:lnTo>
                <a:lnTo>
                  <a:pt x="52070" y="295957"/>
                </a:lnTo>
                <a:lnTo>
                  <a:pt x="48066" y="257732"/>
                </a:lnTo>
                <a:lnTo>
                  <a:pt x="46736" y="211200"/>
                </a:lnTo>
                <a:lnTo>
                  <a:pt x="48210" y="164318"/>
                </a:lnTo>
                <a:lnTo>
                  <a:pt x="52625" y="125412"/>
                </a:lnTo>
                <a:lnTo>
                  <a:pt x="70230" y="71627"/>
                </a:lnTo>
                <a:lnTo>
                  <a:pt x="105413" y="43874"/>
                </a:lnTo>
                <a:lnTo>
                  <a:pt x="120268" y="42037"/>
                </a:lnTo>
                <a:lnTo>
                  <a:pt x="203656" y="42037"/>
                </a:lnTo>
                <a:lnTo>
                  <a:pt x="202372" y="40088"/>
                </a:lnTo>
                <a:lnTo>
                  <a:pt x="173100" y="13334"/>
                </a:lnTo>
                <a:lnTo>
                  <a:pt x="135256" y="833"/>
                </a:lnTo>
                <a:lnTo>
                  <a:pt x="120776" y="0"/>
                </a:lnTo>
                <a:close/>
              </a:path>
              <a:path w="530860" h="422910">
                <a:moveTo>
                  <a:pt x="203656" y="42037"/>
                </a:moveTo>
                <a:lnTo>
                  <a:pt x="120268" y="42037"/>
                </a:lnTo>
                <a:lnTo>
                  <a:pt x="135530" y="44132"/>
                </a:lnTo>
                <a:lnTo>
                  <a:pt x="149494" y="50419"/>
                </a:lnTo>
                <a:lnTo>
                  <a:pt x="182816" y="96615"/>
                </a:lnTo>
                <a:lnTo>
                  <a:pt x="193484" y="164433"/>
                </a:lnTo>
                <a:lnTo>
                  <a:pt x="194817" y="211200"/>
                </a:lnTo>
                <a:lnTo>
                  <a:pt x="193474" y="257823"/>
                </a:lnTo>
                <a:lnTo>
                  <a:pt x="189483" y="295798"/>
                </a:lnTo>
                <a:lnTo>
                  <a:pt x="173481" y="346582"/>
                </a:lnTo>
                <a:lnTo>
                  <a:pt x="135838" y="378267"/>
                </a:lnTo>
                <a:lnTo>
                  <a:pt x="120776" y="380364"/>
                </a:lnTo>
                <a:lnTo>
                  <a:pt x="203265" y="380364"/>
                </a:lnTo>
                <a:lnTo>
                  <a:pt x="228218" y="328675"/>
                </a:lnTo>
                <a:lnTo>
                  <a:pt x="238220" y="276939"/>
                </a:lnTo>
                <a:lnTo>
                  <a:pt x="241553" y="211200"/>
                </a:lnTo>
                <a:lnTo>
                  <a:pt x="241030" y="182028"/>
                </a:lnTo>
                <a:lnTo>
                  <a:pt x="236839" y="133209"/>
                </a:lnTo>
                <a:lnTo>
                  <a:pt x="223297" y="79978"/>
                </a:lnTo>
                <a:lnTo>
                  <a:pt x="210185" y="51942"/>
                </a:lnTo>
                <a:lnTo>
                  <a:pt x="203656" y="42037"/>
                </a:lnTo>
                <a:close/>
              </a:path>
              <a:path w="530860" h="422910">
                <a:moveTo>
                  <a:pt x="333882" y="299212"/>
                </a:moveTo>
                <a:lnTo>
                  <a:pt x="288289" y="305942"/>
                </a:lnTo>
                <a:lnTo>
                  <a:pt x="292312" y="330563"/>
                </a:lnTo>
                <a:lnTo>
                  <a:pt x="299799" y="352790"/>
                </a:lnTo>
                <a:lnTo>
                  <a:pt x="325119" y="390016"/>
                </a:lnTo>
                <a:lnTo>
                  <a:pt x="361489" y="414305"/>
                </a:lnTo>
                <a:lnTo>
                  <a:pt x="406145" y="422401"/>
                </a:lnTo>
                <a:lnTo>
                  <a:pt x="431956" y="420046"/>
                </a:lnTo>
                <a:lnTo>
                  <a:pt x="455469" y="412988"/>
                </a:lnTo>
                <a:lnTo>
                  <a:pt x="476672" y="401238"/>
                </a:lnTo>
                <a:lnTo>
                  <a:pt x="495553" y="384809"/>
                </a:lnTo>
                <a:lnTo>
                  <a:pt x="499015" y="380364"/>
                </a:lnTo>
                <a:lnTo>
                  <a:pt x="406400" y="380364"/>
                </a:lnTo>
                <a:lnTo>
                  <a:pt x="393376" y="379174"/>
                </a:lnTo>
                <a:lnTo>
                  <a:pt x="351760" y="350343"/>
                </a:lnTo>
                <a:lnTo>
                  <a:pt x="338476" y="319256"/>
                </a:lnTo>
                <a:lnTo>
                  <a:pt x="333882" y="299212"/>
                </a:lnTo>
                <a:close/>
              </a:path>
              <a:path w="530860" h="422910">
                <a:moveTo>
                  <a:pt x="502269" y="213740"/>
                </a:moveTo>
                <a:lnTo>
                  <a:pt x="410082" y="213740"/>
                </a:lnTo>
                <a:lnTo>
                  <a:pt x="425201" y="215167"/>
                </a:lnTo>
                <a:lnTo>
                  <a:pt x="438927" y="219440"/>
                </a:lnTo>
                <a:lnTo>
                  <a:pt x="471134" y="248572"/>
                </a:lnTo>
                <a:lnTo>
                  <a:pt x="482600" y="294131"/>
                </a:lnTo>
                <a:lnTo>
                  <a:pt x="481218" y="311701"/>
                </a:lnTo>
                <a:lnTo>
                  <a:pt x="460501" y="355600"/>
                </a:lnTo>
                <a:lnTo>
                  <a:pt x="421782" y="378817"/>
                </a:lnTo>
                <a:lnTo>
                  <a:pt x="406400" y="380364"/>
                </a:lnTo>
                <a:lnTo>
                  <a:pt x="499015" y="380364"/>
                </a:lnTo>
                <a:lnTo>
                  <a:pt x="511036" y="364926"/>
                </a:lnTo>
                <a:lnTo>
                  <a:pt x="522065" y="342995"/>
                </a:lnTo>
                <a:lnTo>
                  <a:pt x="528665" y="319016"/>
                </a:lnTo>
                <a:lnTo>
                  <a:pt x="530860" y="292988"/>
                </a:lnTo>
                <a:lnTo>
                  <a:pt x="529736" y="273819"/>
                </a:lnTo>
                <a:lnTo>
                  <a:pt x="526351" y="256317"/>
                </a:lnTo>
                <a:lnTo>
                  <a:pt x="520680" y="240482"/>
                </a:lnTo>
                <a:lnTo>
                  <a:pt x="512699" y="226313"/>
                </a:lnTo>
                <a:lnTo>
                  <a:pt x="502693" y="214096"/>
                </a:lnTo>
                <a:lnTo>
                  <a:pt x="502269" y="213740"/>
                </a:lnTo>
                <a:close/>
              </a:path>
              <a:path w="530860" h="422910">
                <a:moveTo>
                  <a:pt x="383158" y="174878"/>
                </a:moveTo>
                <a:lnTo>
                  <a:pt x="381847" y="185949"/>
                </a:lnTo>
                <a:lnTo>
                  <a:pt x="380571" y="197056"/>
                </a:lnTo>
                <a:lnTo>
                  <a:pt x="378078" y="219328"/>
                </a:lnTo>
                <a:lnTo>
                  <a:pt x="387294" y="216902"/>
                </a:lnTo>
                <a:lnTo>
                  <a:pt x="395700" y="215153"/>
                </a:lnTo>
                <a:lnTo>
                  <a:pt x="403296" y="214096"/>
                </a:lnTo>
                <a:lnTo>
                  <a:pt x="410082" y="213740"/>
                </a:lnTo>
                <a:lnTo>
                  <a:pt x="502269" y="213740"/>
                </a:lnTo>
                <a:lnTo>
                  <a:pt x="490886" y="204200"/>
                </a:lnTo>
                <a:lnTo>
                  <a:pt x="477194" y="196542"/>
                </a:lnTo>
                <a:lnTo>
                  <a:pt x="461644" y="191134"/>
                </a:lnTo>
                <a:lnTo>
                  <a:pt x="473529" y="184088"/>
                </a:lnTo>
                <a:lnTo>
                  <a:pt x="483854" y="175910"/>
                </a:lnTo>
                <a:lnTo>
                  <a:pt x="484348" y="175387"/>
                </a:lnTo>
                <a:lnTo>
                  <a:pt x="388619" y="175387"/>
                </a:lnTo>
                <a:lnTo>
                  <a:pt x="386079" y="175132"/>
                </a:lnTo>
                <a:lnTo>
                  <a:pt x="383158" y="174878"/>
                </a:lnTo>
                <a:close/>
              </a:path>
              <a:path w="530860" h="422910">
                <a:moveTo>
                  <a:pt x="491252" y="41655"/>
                </a:moveTo>
                <a:lnTo>
                  <a:pt x="405383" y="41655"/>
                </a:lnTo>
                <a:lnTo>
                  <a:pt x="418121" y="42800"/>
                </a:lnTo>
                <a:lnTo>
                  <a:pt x="429656" y="46243"/>
                </a:lnTo>
                <a:lnTo>
                  <a:pt x="461756" y="80756"/>
                </a:lnTo>
                <a:lnTo>
                  <a:pt x="465963" y="106298"/>
                </a:lnTo>
                <a:lnTo>
                  <a:pt x="464510" y="122777"/>
                </a:lnTo>
                <a:lnTo>
                  <a:pt x="442722" y="158495"/>
                </a:lnTo>
                <a:lnTo>
                  <a:pt x="404592" y="174337"/>
                </a:lnTo>
                <a:lnTo>
                  <a:pt x="390398" y="175387"/>
                </a:lnTo>
                <a:lnTo>
                  <a:pt x="484348" y="175387"/>
                </a:lnTo>
                <a:lnTo>
                  <a:pt x="509476" y="132968"/>
                </a:lnTo>
                <a:lnTo>
                  <a:pt x="512630" y="106298"/>
                </a:lnTo>
                <a:lnTo>
                  <a:pt x="511863" y="93535"/>
                </a:lnTo>
                <a:lnTo>
                  <a:pt x="509349" y="80009"/>
                </a:lnTo>
                <a:lnTo>
                  <a:pt x="505144" y="66865"/>
                </a:lnTo>
                <a:lnTo>
                  <a:pt x="499237" y="54101"/>
                </a:lnTo>
                <a:lnTo>
                  <a:pt x="491714" y="42195"/>
                </a:lnTo>
                <a:lnTo>
                  <a:pt x="491252" y="41655"/>
                </a:lnTo>
                <a:close/>
              </a:path>
              <a:path w="530860" h="422910">
                <a:moveTo>
                  <a:pt x="404367" y="0"/>
                </a:moveTo>
                <a:lnTo>
                  <a:pt x="363981" y="6984"/>
                </a:lnTo>
                <a:lnTo>
                  <a:pt x="330835" y="28066"/>
                </a:lnTo>
                <a:lnTo>
                  <a:pt x="306514" y="61864"/>
                </a:lnTo>
                <a:lnTo>
                  <a:pt x="292862" y="107187"/>
                </a:lnTo>
                <a:lnTo>
                  <a:pt x="338327" y="116204"/>
                </a:lnTo>
                <a:lnTo>
                  <a:pt x="341683" y="98722"/>
                </a:lnTo>
                <a:lnTo>
                  <a:pt x="346598" y="83597"/>
                </a:lnTo>
                <a:lnTo>
                  <a:pt x="370468" y="52157"/>
                </a:lnTo>
                <a:lnTo>
                  <a:pt x="405383" y="41655"/>
                </a:lnTo>
                <a:lnTo>
                  <a:pt x="491252" y="41655"/>
                </a:lnTo>
                <a:lnTo>
                  <a:pt x="482679" y="31623"/>
                </a:lnTo>
                <a:lnTo>
                  <a:pt x="447069" y="8143"/>
                </a:lnTo>
                <a:lnTo>
                  <a:pt x="419205" y="904"/>
                </a:lnTo>
                <a:lnTo>
                  <a:pt x="404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40096" y="303885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0071" y="2308986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1665" y="0"/>
                </a:moveTo>
                <a:lnTo>
                  <a:pt x="68391" y="13662"/>
                </a:lnTo>
                <a:lnTo>
                  <a:pt x="30559" y="53705"/>
                </a:lnTo>
                <a:lnTo>
                  <a:pt x="13588" y="93345"/>
                </a:lnTo>
                <a:lnTo>
                  <a:pt x="3413" y="145256"/>
                </a:lnTo>
                <a:lnTo>
                  <a:pt x="0" y="211454"/>
                </a:lnTo>
                <a:lnTo>
                  <a:pt x="2309" y="265678"/>
                </a:lnTo>
                <a:lnTo>
                  <a:pt x="9239" y="311769"/>
                </a:lnTo>
                <a:lnTo>
                  <a:pt x="20788" y="349740"/>
                </a:lnTo>
                <a:lnTo>
                  <a:pt x="53764" y="398365"/>
                </a:lnTo>
                <a:lnTo>
                  <a:pt x="96142" y="419840"/>
                </a:lnTo>
                <a:lnTo>
                  <a:pt x="121665" y="422528"/>
                </a:lnTo>
                <a:lnTo>
                  <a:pt x="141263" y="421004"/>
                </a:lnTo>
                <a:lnTo>
                  <a:pt x="189483" y="398145"/>
                </a:lnTo>
                <a:lnTo>
                  <a:pt x="204754" y="380746"/>
                </a:lnTo>
                <a:lnTo>
                  <a:pt x="121665" y="380746"/>
                </a:lnTo>
                <a:lnTo>
                  <a:pt x="106491" y="378626"/>
                </a:lnTo>
                <a:lnTo>
                  <a:pt x="68579" y="346963"/>
                </a:lnTo>
                <a:lnTo>
                  <a:pt x="52466" y="296259"/>
                </a:lnTo>
                <a:lnTo>
                  <a:pt x="48448" y="258004"/>
                </a:lnTo>
                <a:lnTo>
                  <a:pt x="47116" y="211454"/>
                </a:lnTo>
                <a:lnTo>
                  <a:pt x="48593" y="164498"/>
                </a:lnTo>
                <a:lnTo>
                  <a:pt x="53022" y="125555"/>
                </a:lnTo>
                <a:lnTo>
                  <a:pt x="70738" y="71754"/>
                </a:lnTo>
                <a:lnTo>
                  <a:pt x="106154" y="43894"/>
                </a:lnTo>
                <a:lnTo>
                  <a:pt x="121157" y="42037"/>
                </a:lnTo>
                <a:lnTo>
                  <a:pt x="205078" y="42037"/>
                </a:lnTo>
                <a:lnTo>
                  <a:pt x="203874" y="40215"/>
                </a:lnTo>
                <a:lnTo>
                  <a:pt x="174370" y="13462"/>
                </a:lnTo>
                <a:lnTo>
                  <a:pt x="136241" y="853"/>
                </a:lnTo>
                <a:lnTo>
                  <a:pt x="121665" y="0"/>
                </a:lnTo>
                <a:close/>
              </a:path>
              <a:path w="530860" h="422910">
                <a:moveTo>
                  <a:pt x="205078" y="42037"/>
                </a:moveTo>
                <a:lnTo>
                  <a:pt x="121157" y="42037"/>
                </a:lnTo>
                <a:lnTo>
                  <a:pt x="136515" y="44152"/>
                </a:lnTo>
                <a:lnTo>
                  <a:pt x="150574" y="50482"/>
                </a:lnTo>
                <a:lnTo>
                  <a:pt x="184159" y="96744"/>
                </a:lnTo>
                <a:lnTo>
                  <a:pt x="194879" y="164613"/>
                </a:lnTo>
                <a:lnTo>
                  <a:pt x="196214" y="211454"/>
                </a:lnTo>
                <a:lnTo>
                  <a:pt x="194866" y="258131"/>
                </a:lnTo>
                <a:lnTo>
                  <a:pt x="190865" y="296100"/>
                </a:lnTo>
                <a:lnTo>
                  <a:pt x="174751" y="346837"/>
                </a:lnTo>
                <a:lnTo>
                  <a:pt x="136822" y="378628"/>
                </a:lnTo>
                <a:lnTo>
                  <a:pt x="121665" y="380746"/>
                </a:lnTo>
                <a:lnTo>
                  <a:pt x="204754" y="380746"/>
                </a:lnTo>
                <a:lnTo>
                  <a:pt x="229869" y="328929"/>
                </a:lnTo>
                <a:lnTo>
                  <a:pt x="239934" y="277193"/>
                </a:lnTo>
                <a:lnTo>
                  <a:pt x="243331" y="211454"/>
                </a:lnTo>
                <a:lnTo>
                  <a:pt x="242808" y="182262"/>
                </a:lnTo>
                <a:lnTo>
                  <a:pt x="238617" y="133355"/>
                </a:lnTo>
                <a:lnTo>
                  <a:pt x="224948" y="80105"/>
                </a:lnTo>
                <a:lnTo>
                  <a:pt x="211708" y="52070"/>
                </a:lnTo>
                <a:lnTo>
                  <a:pt x="205078" y="42037"/>
                </a:lnTo>
                <a:close/>
              </a:path>
              <a:path w="530860" h="422910">
                <a:moveTo>
                  <a:pt x="506139" y="42037"/>
                </a:moveTo>
                <a:lnTo>
                  <a:pt x="413130" y="42037"/>
                </a:lnTo>
                <a:lnTo>
                  <a:pt x="428013" y="43344"/>
                </a:lnTo>
                <a:lnTo>
                  <a:pt x="441420" y="47259"/>
                </a:lnTo>
                <a:lnTo>
                  <a:pt x="472378" y="73822"/>
                </a:lnTo>
                <a:lnTo>
                  <a:pt x="483362" y="113791"/>
                </a:lnTo>
                <a:lnTo>
                  <a:pt x="482026" y="128391"/>
                </a:lnTo>
                <a:lnTo>
                  <a:pt x="461899" y="174878"/>
                </a:lnTo>
                <a:lnTo>
                  <a:pt x="430672" y="212978"/>
                </a:lnTo>
                <a:lnTo>
                  <a:pt x="361273" y="279775"/>
                </a:lnTo>
                <a:lnTo>
                  <a:pt x="345138" y="295957"/>
                </a:lnTo>
                <a:lnTo>
                  <a:pt x="319786" y="325120"/>
                </a:lnTo>
                <a:lnTo>
                  <a:pt x="295068" y="366285"/>
                </a:lnTo>
                <a:lnTo>
                  <a:pt x="284472" y="406348"/>
                </a:lnTo>
                <a:lnTo>
                  <a:pt x="284352" y="415416"/>
                </a:lnTo>
                <a:lnTo>
                  <a:pt x="530860" y="415416"/>
                </a:lnTo>
                <a:lnTo>
                  <a:pt x="530860" y="366649"/>
                </a:lnTo>
                <a:lnTo>
                  <a:pt x="347979" y="366649"/>
                </a:lnTo>
                <a:lnTo>
                  <a:pt x="352032" y="359717"/>
                </a:lnTo>
                <a:lnTo>
                  <a:pt x="386333" y="319246"/>
                </a:lnTo>
                <a:lnTo>
                  <a:pt x="420242" y="287020"/>
                </a:lnTo>
                <a:lnTo>
                  <a:pt x="443152" y="265112"/>
                </a:lnTo>
                <a:lnTo>
                  <a:pt x="478446" y="228726"/>
                </a:lnTo>
                <a:lnTo>
                  <a:pt x="509031" y="188356"/>
                </a:lnTo>
                <a:lnTo>
                  <a:pt x="525208" y="151653"/>
                </a:lnTo>
                <a:lnTo>
                  <a:pt x="530351" y="114935"/>
                </a:lnTo>
                <a:lnTo>
                  <a:pt x="528399" y="91473"/>
                </a:lnTo>
                <a:lnTo>
                  <a:pt x="522541" y="70024"/>
                </a:lnTo>
                <a:lnTo>
                  <a:pt x="512778" y="50551"/>
                </a:lnTo>
                <a:lnTo>
                  <a:pt x="506139" y="42037"/>
                </a:lnTo>
                <a:close/>
              </a:path>
              <a:path w="530860" h="422910">
                <a:moveTo>
                  <a:pt x="414147" y="0"/>
                </a:moveTo>
                <a:lnTo>
                  <a:pt x="366299" y="7683"/>
                </a:lnTo>
                <a:lnTo>
                  <a:pt x="329311" y="30607"/>
                </a:lnTo>
                <a:lnTo>
                  <a:pt x="304482" y="68230"/>
                </a:lnTo>
                <a:lnTo>
                  <a:pt x="292988" y="119761"/>
                </a:lnTo>
                <a:lnTo>
                  <a:pt x="340105" y="125095"/>
                </a:lnTo>
                <a:lnTo>
                  <a:pt x="341437" y="106640"/>
                </a:lnTo>
                <a:lnTo>
                  <a:pt x="345233" y="90328"/>
                </a:lnTo>
                <a:lnTo>
                  <a:pt x="370911" y="54467"/>
                </a:lnTo>
                <a:lnTo>
                  <a:pt x="413130" y="42037"/>
                </a:lnTo>
                <a:lnTo>
                  <a:pt x="506139" y="42037"/>
                </a:lnTo>
                <a:lnTo>
                  <a:pt x="499110" y="33020"/>
                </a:lnTo>
                <a:lnTo>
                  <a:pt x="482066" y="18591"/>
                </a:lnTo>
                <a:lnTo>
                  <a:pt x="462200" y="8270"/>
                </a:lnTo>
                <a:lnTo>
                  <a:pt x="439548" y="2069"/>
                </a:lnTo>
                <a:lnTo>
                  <a:pt x="414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40096" y="2270760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6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39183" y="3868039"/>
            <a:ext cx="531495" cy="422909"/>
          </a:xfrm>
          <a:custGeom>
            <a:avLst/>
            <a:gdLst/>
            <a:ahLst/>
            <a:cxnLst/>
            <a:rect l="l" t="t" r="r" b="b"/>
            <a:pathLst>
              <a:path w="531495" h="422910">
                <a:moveTo>
                  <a:pt x="480821" y="316356"/>
                </a:moveTo>
                <a:lnTo>
                  <a:pt x="435101" y="316356"/>
                </a:lnTo>
                <a:lnTo>
                  <a:pt x="435101" y="415417"/>
                </a:lnTo>
                <a:lnTo>
                  <a:pt x="480821" y="415417"/>
                </a:lnTo>
                <a:lnTo>
                  <a:pt x="480821" y="316356"/>
                </a:lnTo>
                <a:close/>
              </a:path>
              <a:path w="531495" h="422910">
                <a:moveTo>
                  <a:pt x="480821" y="1650"/>
                </a:moveTo>
                <a:lnTo>
                  <a:pt x="443483" y="1650"/>
                </a:lnTo>
                <a:lnTo>
                  <a:pt x="273938" y="269748"/>
                </a:lnTo>
                <a:lnTo>
                  <a:pt x="273938" y="316356"/>
                </a:lnTo>
                <a:lnTo>
                  <a:pt x="530987" y="316356"/>
                </a:lnTo>
                <a:lnTo>
                  <a:pt x="530987" y="269748"/>
                </a:lnTo>
                <a:lnTo>
                  <a:pt x="318896" y="269748"/>
                </a:lnTo>
                <a:lnTo>
                  <a:pt x="435101" y="83185"/>
                </a:lnTo>
                <a:lnTo>
                  <a:pt x="480821" y="83185"/>
                </a:lnTo>
                <a:lnTo>
                  <a:pt x="480821" y="1650"/>
                </a:lnTo>
                <a:close/>
              </a:path>
              <a:path w="531495" h="422910">
                <a:moveTo>
                  <a:pt x="480821" y="83185"/>
                </a:moveTo>
                <a:lnTo>
                  <a:pt x="435101" y="83185"/>
                </a:lnTo>
                <a:lnTo>
                  <a:pt x="435101" y="269748"/>
                </a:lnTo>
                <a:lnTo>
                  <a:pt x="480821" y="269748"/>
                </a:lnTo>
                <a:lnTo>
                  <a:pt x="480821" y="83185"/>
                </a:lnTo>
                <a:close/>
              </a:path>
              <a:path w="531495" h="422910">
                <a:moveTo>
                  <a:pt x="121157" y="0"/>
                </a:moveTo>
                <a:lnTo>
                  <a:pt x="68115" y="13662"/>
                </a:lnTo>
                <a:lnTo>
                  <a:pt x="30432" y="53641"/>
                </a:lnTo>
                <a:lnTo>
                  <a:pt x="13588" y="93218"/>
                </a:lnTo>
                <a:lnTo>
                  <a:pt x="3413" y="145129"/>
                </a:lnTo>
                <a:lnTo>
                  <a:pt x="0" y="211328"/>
                </a:lnTo>
                <a:lnTo>
                  <a:pt x="2307" y="265570"/>
                </a:lnTo>
                <a:lnTo>
                  <a:pt x="9223" y="311705"/>
                </a:lnTo>
                <a:lnTo>
                  <a:pt x="20734" y="349720"/>
                </a:lnTo>
                <a:lnTo>
                  <a:pt x="53595" y="398345"/>
                </a:lnTo>
                <a:lnTo>
                  <a:pt x="95748" y="419733"/>
                </a:lnTo>
                <a:lnTo>
                  <a:pt x="121157" y="422402"/>
                </a:lnTo>
                <a:lnTo>
                  <a:pt x="140680" y="420878"/>
                </a:lnTo>
                <a:lnTo>
                  <a:pt x="188721" y="398018"/>
                </a:lnTo>
                <a:lnTo>
                  <a:pt x="203839" y="380746"/>
                </a:lnTo>
                <a:lnTo>
                  <a:pt x="121157" y="380746"/>
                </a:lnTo>
                <a:lnTo>
                  <a:pt x="106076" y="378626"/>
                </a:lnTo>
                <a:lnTo>
                  <a:pt x="68325" y="346963"/>
                </a:lnTo>
                <a:lnTo>
                  <a:pt x="52324" y="296195"/>
                </a:lnTo>
                <a:lnTo>
                  <a:pt x="48320" y="257933"/>
                </a:lnTo>
                <a:lnTo>
                  <a:pt x="46989" y="211328"/>
                </a:lnTo>
                <a:lnTo>
                  <a:pt x="48446" y="164443"/>
                </a:lnTo>
                <a:lnTo>
                  <a:pt x="52831" y="125523"/>
                </a:lnTo>
                <a:lnTo>
                  <a:pt x="70484" y="71628"/>
                </a:lnTo>
                <a:lnTo>
                  <a:pt x="105739" y="43892"/>
                </a:lnTo>
                <a:lnTo>
                  <a:pt x="120650" y="42037"/>
                </a:lnTo>
                <a:lnTo>
                  <a:pt x="204237" y="42037"/>
                </a:lnTo>
                <a:lnTo>
                  <a:pt x="203005" y="40159"/>
                </a:lnTo>
                <a:lnTo>
                  <a:pt x="173608" y="13335"/>
                </a:lnTo>
                <a:lnTo>
                  <a:pt x="135657" y="833"/>
                </a:lnTo>
                <a:lnTo>
                  <a:pt x="121157" y="0"/>
                </a:lnTo>
                <a:close/>
              </a:path>
              <a:path w="531495" h="422910">
                <a:moveTo>
                  <a:pt x="204237" y="42037"/>
                </a:moveTo>
                <a:lnTo>
                  <a:pt x="120650" y="42037"/>
                </a:lnTo>
                <a:lnTo>
                  <a:pt x="135985" y="44132"/>
                </a:lnTo>
                <a:lnTo>
                  <a:pt x="149987" y="50418"/>
                </a:lnTo>
                <a:lnTo>
                  <a:pt x="183397" y="96688"/>
                </a:lnTo>
                <a:lnTo>
                  <a:pt x="194117" y="164558"/>
                </a:lnTo>
                <a:lnTo>
                  <a:pt x="195452" y="211328"/>
                </a:lnTo>
                <a:lnTo>
                  <a:pt x="194107" y="258024"/>
                </a:lnTo>
                <a:lnTo>
                  <a:pt x="190103" y="296037"/>
                </a:lnTo>
                <a:lnTo>
                  <a:pt x="173989" y="346837"/>
                </a:lnTo>
                <a:lnTo>
                  <a:pt x="136239" y="378628"/>
                </a:lnTo>
                <a:lnTo>
                  <a:pt x="121157" y="380746"/>
                </a:lnTo>
                <a:lnTo>
                  <a:pt x="203839" y="380746"/>
                </a:lnTo>
                <a:lnTo>
                  <a:pt x="228853" y="328930"/>
                </a:lnTo>
                <a:lnTo>
                  <a:pt x="238966" y="277177"/>
                </a:lnTo>
                <a:lnTo>
                  <a:pt x="242315" y="211328"/>
                </a:lnTo>
                <a:lnTo>
                  <a:pt x="241792" y="182153"/>
                </a:lnTo>
                <a:lnTo>
                  <a:pt x="237601" y="133282"/>
                </a:lnTo>
                <a:lnTo>
                  <a:pt x="223996" y="80041"/>
                </a:lnTo>
                <a:lnTo>
                  <a:pt x="210819" y="52069"/>
                </a:lnTo>
                <a:lnTo>
                  <a:pt x="204237" y="4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40096" y="383133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9618" y="2179066"/>
            <a:ext cx="6837172" cy="36611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521697" y="929386"/>
            <a:ext cx="2292985" cy="1235075"/>
            <a:chOff x="9521697" y="929386"/>
            <a:chExt cx="2292985" cy="1235075"/>
          </a:xfrm>
        </p:grpSpPr>
        <p:sp>
          <p:nvSpPr>
            <p:cNvPr id="4" name="object 4"/>
            <p:cNvSpPr/>
            <p:nvPr/>
          </p:nvSpPr>
          <p:spPr>
            <a:xfrm>
              <a:off x="9528047" y="935736"/>
              <a:ext cx="2280285" cy="1222375"/>
            </a:xfrm>
            <a:custGeom>
              <a:avLst/>
              <a:gdLst/>
              <a:ahLst/>
              <a:cxnLst/>
              <a:rect l="l" t="t" r="r" b="b"/>
              <a:pathLst>
                <a:path w="2280284" h="1222375">
                  <a:moveTo>
                    <a:pt x="1139952" y="0"/>
                  </a:moveTo>
                  <a:lnTo>
                    <a:pt x="1077409" y="904"/>
                  </a:lnTo>
                  <a:lnTo>
                    <a:pt x="1015748" y="3585"/>
                  </a:lnTo>
                  <a:lnTo>
                    <a:pt x="955055" y="7997"/>
                  </a:lnTo>
                  <a:lnTo>
                    <a:pt x="895417" y="14093"/>
                  </a:lnTo>
                  <a:lnTo>
                    <a:pt x="836921" y="21826"/>
                  </a:lnTo>
                  <a:lnTo>
                    <a:pt x="779654" y="31150"/>
                  </a:lnTo>
                  <a:lnTo>
                    <a:pt x="723702" y="42019"/>
                  </a:lnTo>
                  <a:lnTo>
                    <a:pt x="669154" y="54385"/>
                  </a:lnTo>
                  <a:lnTo>
                    <a:pt x="616095" y="68202"/>
                  </a:lnTo>
                  <a:lnTo>
                    <a:pt x="564613" y="83424"/>
                  </a:lnTo>
                  <a:lnTo>
                    <a:pt x="514795" y="100005"/>
                  </a:lnTo>
                  <a:lnTo>
                    <a:pt x="466728" y="117896"/>
                  </a:lnTo>
                  <a:lnTo>
                    <a:pt x="420498" y="137053"/>
                  </a:lnTo>
                  <a:lnTo>
                    <a:pt x="376192" y="157428"/>
                  </a:lnTo>
                  <a:lnTo>
                    <a:pt x="333898" y="178974"/>
                  </a:lnTo>
                  <a:lnTo>
                    <a:pt x="293703" y="201646"/>
                  </a:lnTo>
                  <a:lnTo>
                    <a:pt x="255693" y="225397"/>
                  </a:lnTo>
                  <a:lnTo>
                    <a:pt x="219955" y="250179"/>
                  </a:lnTo>
                  <a:lnTo>
                    <a:pt x="186577" y="275947"/>
                  </a:lnTo>
                  <a:lnTo>
                    <a:pt x="155645" y="302655"/>
                  </a:lnTo>
                  <a:lnTo>
                    <a:pt x="127246" y="330254"/>
                  </a:lnTo>
                  <a:lnTo>
                    <a:pt x="101468" y="358699"/>
                  </a:lnTo>
                  <a:lnTo>
                    <a:pt x="58119" y="417941"/>
                  </a:lnTo>
                  <a:lnTo>
                    <a:pt x="26294" y="480008"/>
                  </a:lnTo>
                  <a:lnTo>
                    <a:pt x="6689" y="544526"/>
                  </a:lnTo>
                  <a:lnTo>
                    <a:pt x="0" y="611124"/>
                  </a:lnTo>
                  <a:lnTo>
                    <a:pt x="1686" y="644659"/>
                  </a:lnTo>
                  <a:lnTo>
                    <a:pt x="14921" y="710264"/>
                  </a:lnTo>
                  <a:lnTo>
                    <a:pt x="40722" y="773602"/>
                  </a:lnTo>
                  <a:lnTo>
                    <a:pt x="78396" y="834303"/>
                  </a:lnTo>
                  <a:lnTo>
                    <a:pt x="127246" y="891993"/>
                  </a:lnTo>
                  <a:lnTo>
                    <a:pt x="155645" y="919592"/>
                  </a:lnTo>
                  <a:lnTo>
                    <a:pt x="186577" y="946300"/>
                  </a:lnTo>
                  <a:lnTo>
                    <a:pt x="219955" y="972068"/>
                  </a:lnTo>
                  <a:lnTo>
                    <a:pt x="255693" y="996850"/>
                  </a:lnTo>
                  <a:lnTo>
                    <a:pt x="293703" y="1020601"/>
                  </a:lnTo>
                  <a:lnTo>
                    <a:pt x="333898" y="1043273"/>
                  </a:lnTo>
                  <a:lnTo>
                    <a:pt x="376192" y="1064819"/>
                  </a:lnTo>
                  <a:lnTo>
                    <a:pt x="420498" y="1085194"/>
                  </a:lnTo>
                  <a:lnTo>
                    <a:pt x="466728" y="1104351"/>
                  </a:lnTo>
                  <a:lnTo>
                    <a:pt x="514795" y="1122242"/>
                  </a:lnTo>
                  <a:lnTo>
                    <a:pt x="564613" y="1138823"/>
                  </a:lnTo>
                  <a:lnTo>
                    <a:pt x="616095" y="1154045"/>
                  </a:lnTo>
                  <a:lnTo>
                    <a:pt x="669154" y="1167862"/>
                  </a:lnTo>
                  <a:lnTo>
                    <a:pt x="723702" y="1180228"/>
                  </a:lnTo>
                  <a:lnTo>
                    <a:pt x="779654" y="1191097"/>
                  </a:lnTo>
                  <a:lnTo>
                    <a:pt x="836921" y="1200421"/>
                  </a:lnTo>
                  <a:lnTo>
                    <a:pt x="895417" y="1208154"/>
                  </a:lnTo>
                  <a:lnTo>
                    <a:pt x="955055" y="1214250"/>
                  </a:lnTo>
                  <a:lnTo>
                    <a:pt x="1015748" y="1218662"/>
                  </a:lnTo>
                  <a:lnTo>
                    <a:pt x="1077409" y="1221343"/>
                  </a:lnTo>
                  <a:lnTo>
                    <a:pt x="1139952" y="1222248"/>
                  </a:lnTo>
                  <a:lnTo>
                    <a:pt x="1202494" y="1221343"/>
                  </a:lnTo>
                  <a:lnTo>
                    <a:pt x="1264155" y="1218662"/>
                  </a:lnTo>
                  <a:lnTo>
                    <a:pt x="1324848" y="1214250"/>
                  </a:lnTo>
                  <a:lnTo>
                    <a:pt x="1384486" y="1208154"/>
                  </a:lnTo>
                  <a:lnTo>
                    <a:pt x="1442982" y="1200421"/>
                  </a:lnTo>
                  <a:lnTo>
                    <a:pt x="1500249" y="1191097"/>
                  </a:lnTo>
                  <a:lnTo>
                    <a:pt x="1556201" y="1180228"/>
                  </a:lnTo>
                  <a:lnTo>
                    <a:pt x="1610749" y="1167862"/>
                  </a:lnTo>
                  <a:lnTo>
                    <a:pt x="1663808" y="1154045"/>
                  </a:lnTo>
                  <a:lnTo>
                    <a:pt x="1715290" y="1138823"/>
                  </a:lnTo>
                  <a:lnTo>
                    <a:pt x="1765108" y="1122242"/>
                  </a:lnTo>
                  <a:lnTo>
                    <a:pt x="1813175" y="1104351"/>
                  </a:lnTo>
                  <a:lnTo>
                    <a:pt x="1859405" y="1085194"/>
                  </a:lnTo>
                  <a:lnTo>
                    <a:pt x="1903711" y="1064819"/>
                  </a:lnTo>
                  <a:lnTo>
                    <a:pt x="1946005" y="1043273"/>
                  </a:lnTo>
                  <a:lnTo>
                    <a:pt x="1986200" y="1020601"/>
                  </a:lnTo>
                  <a:lnTo>
                    <a:pt x="2024210" y="996850"/>
                  </a:lnTo>
                  <a:lnTo>
                    <a:pt x="2059948" y="972068"/>
                  </a:lnTo>
                  <a:lnTo>
                    <a:pt x="2093326" y="946300"/>
                  </a:lnTo>
                  <a:lnTo>
                    <a:pt x="2124258" y="919592"/>
                  </a:lnTo>
                  <a:lnTo>
                    <a:pt x="2152657" y="891993"/>
                  </a:lnTo>
                  <a:lnTo>
                    <a:pt x="2178435" y="863548"/>
                  </a:lnTo>
                  <a:lnTo>
                    <a:pt x="2221784" y="804306"/>
                  </a:lnTo>
                  <a:lnTo>
                    <a:pt x="2253609" y="742239"/>
                  </a:lnTo>
                  <a:lnTo>
                    <a:pt x="2273214" y="677721"/>
                  </a:lnTo>
                  <a:lnTo>
                    <a:pt x="2279904" y="611124"/>
                  </a:lnTo>
                  <a:lnTo>
                    <a:pt x="2278217" y="577588"/>
                  </a:lnTo>
                  <a:lnTo>
                    <a:pt x="2264982" y="511983"/>
                  </a:lnTo>
                  <a:lnTo>
                    <a:pt x="2239181" y="448645"/>
                  </a:lnTo>
                  <a:lnTo>
                    <a:pt x="2201507" y="387944"/>
                  </a:lnTo>
                  <a:lnTo>
                    <a:pt x="2152657" y="330254"/>
                  </a:lnTo>
                  <a:lnTo>
                    <a:pt x="2124258" y="302655"/>
                  </a:lnTo>
                  <a:lnTo>
                    <a:pt x="2093326" y="275947"/>
                  </a:lnTo>
                  <a:lnTo>
                    <a:pt x="2059948" y="250179"/>
                  </a:lnTo>
                  <a:lnTo>
                    <a:pt x="2024210" y="225397"/>
                  </a:lnTo>
                  <a:lnTo>
                    <a:pt x="1986200" y="201646"/>
                  </a:lnTo>
                  <a:lnTo>
                    <a:pt x="1946005" y="178974"/>
                  </a:lnTo>
                  <a:lnTo>
                    <a:pt x="1903711" y="157428"/>
                  </a:lnTo>
                  <a:lnTo>
                    <a:pt x="1859405" y="137053"/>
                  </a:lnTo>
                  <a:lnTo>
                    <a:pt x="1813175" y="117896"/>
                  </a:lnTo>
                  <a:lnTo>
                    <a:pt x="1765108" y="100005"/>
                  </a:lnTo>
                  <a:lnTo>
                    <a:pt x="1715290" y="83424"/>
                  </a:lnTo>
                  <a:lnTo>
                    <a:pt x="1663808" y="68202"/>
                  </a:lnTo>
                  <a:lnTo>
                    <a:pt x="1610749" y="54385"/>
                  </a:lnTo>
                  <a:lnTo>
                    <a:pt x="1556201" y="42019"/>
                  </a:lnTo>
                  <a:lnTo>
                    <a:pt x="1500249" y="31150"/>
                  </a:lnTo>
                  <a:lnTo>
                    <a:pt x="1442982" y="21826"/>
                  </a:lnTo>
                  <a:lnTo>
                    <a:pt x="1384486" y="14093"/>
                  </a:lnTo>
                  <a:lnTo>
                    <a:pt x="1324848" y="7997"/>
                  </a:lnTo>
                  <a:lnTo>
                    <a:pt x="1264155" y="3585"/>
                  </a:lnTo>
                  <a:lnTo>
                    <a:pt x="1202494" y="904"/>
                  </a:lnTo>
                  <a:lnTo>
                    <a:pt x="1139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28047" y="935736"/>
              <a:ext cx="2280285" cy="1222375"/>
            </a:xfrm>
            <a:custGeom>
              <a:avLst/>
              <a:gdLst/>
              <a:ahLst/>
              <a:cxnLst/>
              <a:rect l="l" t="t" r="r" b="b"/>
              <a:pathLst>
                <a:path w="2280284" h="1222375">
                  <a:moveTo>
                    <a:pt x="0" y="611124"/>
                  </a:moveTo>
                  <a:lnTo>
                    <a:pt x="6689" y="544526"/>
                  </a:lnTo>
                  <a:lnTo>
                    <a:pt x="26294" y="480008"/>
                  </a:lnTo>
                  <a:lnTo>
                    <a:pt x="58119" y="417941"/>
                  </a:lnTo>
                  <a:lnTo>
                    <a:pt x="101468" y="358699"/>
                  </a:lnTo>
                  <a:lnTo>
                    <a:pt x="127246" y="330254"/>
                  </a:lnTo>
                  <a:lnTo>
                    <a:pt x="155645" y="302655"/>
                  </a:lnTo>
                  <a:lnTo>
                    <a:pt x="186577" y="275947"/>
                  </a:lnTo>
                  <a:lnTo>
                    <a:pt x="219955" y="250179"/>
                  </a:lnTo>
                  <a:lnTo>
                    <a:pt x="255693" y="225397"/>
                  </a:lnTo>
                  <a:lnTo>
                    <a:pt x="293703" y="201646"/>
                  </a:lnTo>
                  <a:lnTo>
                    <a:pt x="333898" y="178974"/>
                  </a:lnTo>
                  <a:lnTo>
                    <a:pt x="376192" y="157428"/>
                  </a:lnTo>
                  <a:lnTo>
                    <a:pt x="420498" y="137053"/>
                  </a:lnTo>
                  <a:lnTo>
                    <a:pt x="466728" y="117896"/>
                  </a:lnTo>
                  <a:lnTo>
                    <a:pt x="514795" y="100005"/>
                  </a:lnTo>
                  <a:lnTo>
                    <a:pt x="564613" y="83424"/>
                  </a:lnTo>
                  <a:lnTo>
                    <a:pt x="616095" y="68202"/>
                  </a:lnTo>
                  <a:lnTo>
                    <a:pt x="669154" y="54385"/>
                  </a:lnTo>
                  <a:lnTo>
                    <a:pt x="723702" y="42019"/>
                  </a:lnTo>
                  <a:lnTo>
                    <a:pt x="779654" y="31150"/>
                  </a:lnTo>
                  <a:lnTo>
                    <a:pt x="836921" y="21826"/>
                  </a:lnTo>
                  <a:lnTo>
                    <a:pt x="895417" y="14093"/>
                  </a:lnTo>
                  <a:lnTo>
                    <a:pt x="955055" y="7997"/>
                  </a:lnTo>
                  <a:lnTo>
                    <a:pt x="1015748" y="3585"/>
                  </a:lnTo>
                  <a:lnTo>
                    <a:pt x="1077409" y="904"/>
                  </a:lnTo>
                  <a:lnTo>
                    <a:pt x="1139952" y="0"/>
                  </a:lnTo>
                  <a:lnTo>
                    <a:pt x="1202494" y="904"/>
                  </a:lnTo>
                  <a:lnTo>
                    <a:pt x="1264155" y="3585"/>
                  </a:lnTo>
                  <a:lnTo>
                    <a:pt x="1324848" y="7997"/>
                  </a:lnTo>
                  <a:lnTo>
                    <a:pt x="1384486" y="14093"/>
                  </a:lnTo>
                  <a:lnTo>
                    <a:pt x="1442982" y="21826"/>
                  </a:lnTo>
                  <a:lnTo>
                    <a:pt x="1500249" y="31150"/>
                  </a:lnTo>
                  <a:lnTo>
                    <a:pt x="1556201" y="42019"/>
                  </a:lnTo>
                  <a:lnTo>
                    <a:pt x="1610749" y="54385"/>
                  </a:lnTo>
                  <a:lnTo>
                    <a:pt x="1663808" y="68202"/>
                  </a:lnTo>
                  <a:lnTo>
                    <a:pt x="1715290" y="83424"/>
                  </a:lnTo>
                  <a:lnTo>
                    <a:pt x="1765108" y="100005"/>
                  </a:lnTo>
                  <a:lnTo>
                    <a:pt x="1813175" y="117896"/>
                  </a:lnTo>
                  <a:lnTo>
                    <a:pt x="1859405" y="137053"/>
                  </a:lnTo>
                  <a:lnTo>
                    <a:pt x="1903711" y="157428"/>
                  </a:lnTo>
                  <a:lnTo>
                    <a:pt x="1946005" y="178974"/>
                  </a:lnTo>
                  <a:lnTo>
                    <a:pt x="1986200" y="201646"/>
                  </a:lnTo>
                  <a:lnTo>
                    <a:pt x="2024210" y="225397"/>
                  </a:lnTo>
                  <a:lnTo>
                    <a:pt x="2059948" y="250179"/>
                  </a:lnTo>
                  <a:lnTo>
                    <a:pt x="2093326" y="275947"/>
                  </a:lnTo>
                  <a:lnTo>
                    <a:pt x="2124258" y="302655"/>
                  </a:lnTo>
                  <a:lnTo>
                    <a:pt x="2152657" y="330254"/>
                  </a:lnTo>
                  <a:lnTo>
                    <a:pt x="2178435" y="358699"/>
                  </a:lnTo>
                  <a:lnTo>
                    <a:pt x="2221784" y="417941"/>
                  </a:lnTo>
                  <a:lnTo>
                    <a:pt x="2253609" y="480008"/>
                  </a:lnTo>
                  <a:lnTo>
                    <a:pt x="2273214" y="544526"/>
                  </a:lnTo>
                  <a:lnTo>
                    <a:pt x="2279904" y="611124"/>
                  </a:lnTo>
                  <a:lnTo>
                    <a:pt x="2278217" y="644659"/>
                  </a:lnTo>
                  <a:lnTo>
                    <a:pt x="2264982" y="710264"/>
                  </a:lnTo>
                  <a:lnTo>
                    <a:pt x="2239181" y="773602"/>
                  </a:lnTo>
                  <a:lnTo>
                    <a:pt x="2201507" y="834303"/>
                  </a:lnTo>
                  <a:lnTo>
                    <a:pt x="2152657" y="891993"/>
                  </a:lnTo>
                  <a:lnTo>
                    <a:pt x="2124258" y="919592"/>
                  </a:lnTo>
                  <a:lnTo>
                    <a:pt x="2093326" y="946300"/>
                  </a:lnTo>
                  <a:lnTo>
                    <a:pt x="2059948" y="972068"/>
                  </a:lnTo>
                  <a:lnTo>
                    <a:pt x="2024210" y="996850"/>
                  </a:lnTo>
                  <a:lnTo>
                    <a:pt x="1986200" y="1020601"/>
                  </a:lnTo>
                  <a:lnTo>
                    <a:pt x="1946005" y="1043273"/>
                  </a:lnTo>
                  <a:lnTo>
                    <a:pt x="1903711" y="1064819"/>
                  </a:lnTo>
                  <a:lnTo>
                    <a:pt x="1859405" y="1085194"/>
                  </a:lnTo>
                  <a:lnTo>
                    <a:pt x="1813175" y="1104351"/>
                  </a:lnTo>
                  <a:lnTo>
                    <a:pt x="1765108" y="1122242"/>
                  </a:lnTo>
                  <a:lnTo>
                    <a:pt x="1715290" y="1138823"/>
                  </a:lnTo>
                  <a:lnTo>
                    <a:pt x="1663808" y="1154045"/>
                  </a:lnTo>
                  <a:lnTo>
                    <a:pt x="1610749" y="1167862"/>
                  </a:lnTo>
                  <a:lnTo>
                    <a:pt x="1556201" y="1180228"/>
                  </a:lnTo>
                  <a:lnTo>
                    <a:pt x="1500249" y="1191097"/>
                  </a:lnTo>
                  <a:lnTo>
                    <a:pt x="1442982" y="1200421"/>
                  </a:lnTo>
                  <a:lnTo>
                    <a:pt x="1384486" y="1208154"/>
                  </a:lnTo>
                  <a:lnTo>
                    <a:pt x="1324848" y="1214250"/>
                  </a:lnTo>
                  <a:lnTo>
                    <a:pt x="1264155" y="1218662"/>
                  </a:lnTo>
                  <a:lnTo>
                    <a:pt x="1202494" y="1221343"/>
                  </a:lnTo>
                  <a:lnTo>
                    <a:pt x="1139952" y="1222248"/>
                  </a:lnTo>
                  <a:lnTo>
                    <a:pt x="1077409" y="1221343"/>
                  </a:lnTo>
                  <a:lnTo>
                    <a:pt x="1015748" y="1218662"/>
                  </a:lnTo>
                  <a:lnTo>
                    <a:pt x="955055" y="1214250"/>
                  </a:lnTo>
                  <a:lnTo>
                    <a:pt x="895417" y="1208154"/>
                  </a:lnTo>
                  <a:lnTo>
                    <a:pt x="836921" y="1200421"/>
                  </a:lnTo>
                  <a:lnTo>
                    <a:pt x="779654" y="1191097"/>
                  </a:lnTo>
                  <a:lnTo>
                    <a:pt x="723702" y="1180228"/>
                  </a:lnTo>
                  <a:lnTo>
                    <a:pt x="669154" y="1167862"/>
                  </a:lnTo>
                  <a:lnTo>
                    <a:pt x="616095" y="1154045"/>
                  </a:lnTo>
                  <a:lnTo>
                    <a:pt x="564613" y="1138823"/>
                  </a:lnTo>
                  <a:lnTo>
                    <a:pt x="514795" y="1122242"/>
                  </a:lnTo>
                  <a:lnTo>
                    <a:pt x="466728" y="1104351"/>
                  </a:lnTo>
                  <a:lnTo>
                    <a:pt x="420498" y="1085194"/>
                  </a:lnTo>
                  <a:lnTo>
                    <a:pt x="376192" y="1064819"/>
                  </a:lnTo>
                  <a:lnTo>
                    <a:pt x="333898" y="1043273"/>
                  </a:lnTo>
                  <a:lnTo>
                    <a:pt x="293703" y="1020601"/>
                  </a:lnTo>
                  <a:lnTo>
                    <a:pt x="255693" y="996850"/>
                  </a:lnTo>
                  <a:lnTo>
                    <a:pt x="219955" y="972068"/>
                  </a:lnTo>
                  <a:lnTo>
                    <a:pt x="186577" y="946300"/>
                  </a:lnTo>
                  <a:lnTo>
                    <a:pt x="155645" y="919592"/>
                  </a:lnTo>
                  <a:lnTo>
                    <a:pt x="127246" y="891993"/>
                  </a:lnTo>
                  <a:lnTo>
                    <a:pt x="101468" y="863548"/>
                  </a:lnTo>
                  <a:lnTo>
                    <a:pt x="58119" y="804306"/>
                  </a:lnTo>
                  <a:lnTo>
                    <a:pt x="26294" y="742239"/>
                  </a:lnTo>
                  <a:lnTo>
                    <a:pt x="6689" y="677721"/>
                  </a:lnTo>
                  <a:lnTo>
                    <a:pt x="0" y="61112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8255" y="1170431"/>
              <a:ext cx="2091690" cy="8115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9" y="1310640"/>
              <a:ext cx="1308353" cy="60121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1692" y="116789"/>
            <a:ext cx="27997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Modelon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库列表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28544" y="3621023"/>
            <a:ext cx="2091689" cy="808990"/>
            <a:chOff x="2828544" y="3621023"/>
            <a:chExt cx="2091689" cy="8089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44" y="3621023"/>
              <a:ext cx="2091689" cy="8084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4512" y="3761231"/>
              <a:ext cx="1079753" cy="5981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9504" y="3663695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1972056" y="688847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520185" y="3851529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空调库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0822" y="1185663"/>
            <a:ext cx="2073910" cy="790575"/>
            <a:chOff x="560822" y="1185663"/>
            <a:chExt cx="2073910" cy="79057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22" y="1185663"/>
              <a:ext cx="2073421" cy="7902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056" y="1316735"/>
              <a:ext cx="1536954" cy="59817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5085" y="1406144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飞机动力学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7677" y="1185646"/>
            <a:ext cx="2073910" cy="793750"/>
            <a:chOff x="2837677" y="1185646"/>
            <a:chExt cx="2073910" cy="7937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7677" y="1185646"/>
              <a:ext cx="2073421" cy="7932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0087" y="1316736"/>
              <a:ext cx="1765554" cy="60121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75761" y="1406778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发动机动力库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677389" y="2383527"/>
            <a:ext cx="2073910" cy="790575"/>
            <a:chOff x="9677389" y="2383527"/>
            <a:chExt cx="2073910" cy="79057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89" y="2383527"/>
              <a:ext cx="2073421" cy="7902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9" y="2511551"/>
              <a:ext cx="1308353" cy="6012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729215" y="2417063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5" y="688848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245343" y="260311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电气化库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29784" y="3630167"/>
            <a:ext cx="2091689" cy="808990"/>
            <a:chOff x="5129784" y="3630167"/>
            <a:chExt cx="2091689" cy="80899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784" y="3630167"/>
              <a:ext cx="2091689" cy="8084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7152" y="3770375"/>
              <a:ext cx="1536953" cy="5981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90744" y="3672839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5" y="688848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594350" y="3859783"/>
            <a:ext cx="117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燃料电池库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373101" y="3630159"/>
            <a:ext cx="2073910" cy="790575"/>
            <a:chOff x="7373101" y="3630159"/>
            <a:chExt cx="2073910" cy="79057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3101" y="3630159"/>
              <a:ext cx="2073421" cy="7902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935" y="3761232"/>
              <a:ext cx="1079753" cy="59816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424927" y="3663696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1972055" y="688847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58404" y="3851529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电力库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370054" y="1179550"/>
            <a:ext cx="2073910" cy="793750"/>
            <a:chOff x="7370054" y="1179550"/>
            <a:chExt cx="2073910" cy="79375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0054" y="1179550"/>
              <a:ext cx="2073421" cy="79329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288" y="1310639"/>
              <a:ext cx="1536953" cy="60121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825231" y="1400378"/>
            <a:ext cx="11703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飞机环控库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138918" y="1185663"/>
            <a:ext cx="2073910" cy="790575"/>
            <a:chOff x="5138918" y="1185663"/>
            <a:chExt cx="2073910" cy="790575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8918" y="1185663"/>
              <a:ext cx="2073421" cy="79021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8552" y="1316735"/>
              <a:ext cx="1994153" cy="59817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365750" y="1406144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飞机燃油系统库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45343" y="139974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热交换库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29784" y="2407920"/>
            <a:ext cx="2091689" cy="808990"/>
            <a:chOff x="5129784" y="2407920"/>
            <a:chExt cx="2091689" cy="808990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784" y="2407920"/>
              <a:ext cx="2091689" cy="80848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5752" y="2548128"/>
              <a:ext cx="1079753" cy="59817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90744" y="2450592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5" y="688848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823330" y="2636646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液压库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51687" y="4803647"/>
            <a:ext cx="2091689" cy="808990"/>
            <a:chOff x="551687" y="4803647"/>
            <a:chExt cx="2091689" cy="808990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87" y="4803647"/>
              <a:ext cx="2091689" cy="8084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9055" y="4943855"/>
              <a:ext cx="1536954" cy="59816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2647" y="4846319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1972056" y="688847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015085" y="5034153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水力发电库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370054" y="2417055"/>
            <a:ext cx="2073910" cy="790575"/>
            <a:chOff x="7370054" y="2417055"/>
            <a:chExt cx="2073910" cy="790575"/>
          </a:xfrm>
        </p:grpSpPr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0054" y="2417055"/>
              <a:ext cx="2073421" cy="79021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9687" y="2548127"/>
              <a:ext cx="1994153" cy="59817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421880" y="2450591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5" y="688848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596631" y="263664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喷气推进系统库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28544" y="2407920"/>
            <a:ext cx="2091689" cy="808990"/>
            <a:chOff x="2828544" y="2407920"/>
            <a:chExt cx="2091689" cy="80899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44" y="2407920"/>
              <a:ext cx="2091689" cy="80848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5912" y="2548128"/>
              <a:ext cx="1536953" cy="59817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889504" y="2450592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6" y="688848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291585" y="2636646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液体冷却库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60831" y="2407920"/>
            <a:ext cx="2091689" cy="808990"/>
            <a:chOff x="560831" y="2407920"/>
            <a:chExt cx="2091689" cy="808990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1" y="2407920"/>
              <a:ext cx="2091689" cy="80848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6800" y="2548128"/>
              <a:ext cx="1079753" cy="59817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21792" y="2450592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6" y="688848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251305" y="2636646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气动库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677389" y="3630159"/>
            <a:ext cx="2073910" cy="790575"/>
            <a:chOff x="9677389" y="3630159"/>
            <a:chExt cx="2073910" cy="790575"/>
          </a:xfrm>
        </p:grpSpPr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89" y="3630159"/>
              <a:ext cx="2073421" cy="79021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74223" y="3761232"/>
              <a:ext cx="1079753" cy="59816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729215" y="3663696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09" h="688975">
                  <a:moveTo>
                    <a:pt x="1972055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1972055" y="688847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0361168" y="3851529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火电库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76072" y="3605784"/>
            <a:ext cx="2091689" cy="808990"/>
            <a:chOff x="576072" y="3605784"/>
            <a:chExt cx="2091689" cy="808990"/>
          </a:xfrm>
        </p:grpSpPr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3605784"/>
              <a:ext cx="2091689" cy="80848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3440" y="3745992"/>
              <a:ext cx="1536954" cy="59816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37032" y="3648456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1972056" y="688848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038555" y="3835400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蒸汽循环库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828544" y="4803647"/>
            <a:ext cx="2091689" cy="808990"/>
            <a:chOff x="2828544" y="4803647"/>
            <a:chExt cx="2091689" cy="808990"/>
          </a:xfrm>
        </p:grpSpPr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44" y="4803647"/>
              <a:ext cx="2091689" cy="80848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90088" y="4943855"/>
              <a:ext cx="1765554" cy="59816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889504" y="4846319"/>
              <a:ext cx="1972310" cy="688975"/>
            </a:xfrm>
            <a:custGeom>
              <a:avLst/>
              <a:gdLst/>
              <a:ahLst/>
              <a:cxnLst/>
              <a:rect l="l" t="t" r="r" b="b"/>
              <a:pathLst>
                <a:path w="1972310" h="688975">
                  <a:moveTo>
                    <a:pt x="1972056" y="0"/>
                  </a:moveTo>
                  <a:lnTo>
                    <a:pt x="0" y="0"/>
                  </a:lnTo>
                  <a:lnTo>
                    <a:pt x="0" y="688847"/>
                  </a:lnTo>
                  <a:lnTo>
                    <a:pt x="1972056" y="688847"/>
                  </a:lnTo>
                  <a:lnTo>
                    <a:pt x="1972056" y="0"/>
                  </a:lnTo>
                  <a:close/>
                </a:path>
              </a:pathLst>
            </a:custGeom>
            <a:solidFill>
              <a:srgbClr val="E26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3175761" y="5034153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车辆动力学库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92495" y="719327"/>
            <a:ext cx="2229206" cy="52486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72076" y="739127"/>
            <a:ext cx="6886575" cy="2458085"/>
            <a:chOff x="672076" y="739127"/>
            <a:chExt cx="6886575" cy="2458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76" y="739127"/>
              <a:ext cx="6886209" cy="24574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752856"/>
              <a:ext cx="6806183" cy="237744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7176" y="3444113"/>
            <a:ext cx="7123430" cy="2560955"/>
            <a:chOff x="527176" y="3444113"/>
            <a:chExt cx="7123430" cy="2560955"/>
          </a:xfrm>
        </p:grpSpPr>
        <p:sp>
          <p:nvSpPr>
            <p:cNvPr id="7" name="object 7"/>
            <p:cNvSpPr/>
            <p:nvPr/>
          </p:nvSpPr>
          <p:spPr>
            <a:xfrm>
              <a:off x="530351" y="3447288"/>
              <a:ext cx="7117080" cy="2554605"/>
            </a:xfrm>
            <a:custGeom>
              <a:avLst/>
              <a:gdLst/>
              <a:ahLst/>
              <a:cxnLst/>
              <a:rect l="l" t="t" r="r" b="b"/>
              <a:pathLst>
                <a:path w="7117080" h="2554604">
                  <a:moveTo>
                    <a:pt x="6691376" y="0"/>
                  </a:moveTo>
                  <a:lnTo>
                    <a:pt x="425704" y="0"/>
                  </a:lnTo>
                  <a:lnTo>
                    <a:pt x="379320" y="2498"/>
                  </a:lnTo>
                  <a:lnTo>
                    <a:pt x="334382" y="9820"/>
                  </a:lnTo>
                  <a:lnTo>
                    <a:pt x="291151" y="21705"/>
                  </a:lnTo>
                  <a:lnTo>
                    <a:pt x="249886" y="37895"/>
                  </a:lnTo>
                  <a:lnTo>
                    <a:pt x="210846" y="58128"/>
                  </a:lnTo>
                  <a:lnTo>
                    <a:pt x="174291" y="82145"/>
                  </a:lnTo>
                  <a:lnTo>
                    <a:pt x="140482" y="109687"/>
                  </a:lnTo>
                  <a:lnTo>
                    <a:pt x="109678" y="140492"/>
                  </a:lnTo>
                  <a:lnTo>
                    <a:pt x="82138" y="174302"/>
                  </a:lnTo>
                  <a:lnTo>
                    <a:pt x="58122" y="210857"/>
                  </a:lnTo>
                  <a:lnTo>
                    <a:pt x="37891" y="249897"/>
                  </a:lnTo>
                  <a:lnTo>
                    <a:pt x="21703" y="291161"/>
                  </a:lnTo>
                  <a:lnTo>
                    <a:pt x="9819" y="334390"/>
                  </a:lnTo>
                  <a:lnTo>
                    <a:pt x="2498" y="379324"/>
                  </a:lnTo>
                  <a:lnTo>
                    <a:pt x="0" y="425704"/>
                  </a:lnTo>
                  <a:lnTo>
                    <a:pt x="0" y="2128520"/>
                  </a:lnTo>
                  <a:lnTo>
                    <a:pt x="2498" y="2174903"/>
                  </a:lnTo>
                  <a:lnTo>
                    <a:pt x="9819" y="2219841"/>
                  </a:lnTo>
                  <a:lnTo>
                    <a:pt x="21703" y="2263072"/>
                  </a:lnTo>
                  <a:lnTo>
                    <a:pt x="37891" y="2304337"/>
                  </a:lnTo>
                  <a:lnTo>
                    <a:pt x="58122" y="2343377"/>
                  </a:lnTo>
                  <a:lnTo>
                    <a:pt x="82138" y="2379932"/>
                  </a:lnTo>
                  <a:lnTo>
                    <a:pt x="109678" y="2413741"/>
                  </a:lnTo>
                  <a:lnTo>
                    <a:pt x="140482" y="2444545"/>
                  </a:lnTo>
                  <a:lnTo>
                    <a:pt x="174291" y="2472085"/>
                  </a:lnTo>
                  <a:lnTo>
                    <a:pt x="210846" y="2496101"/>
                  </a:lnTo>
                  <a:lnTo>
                    <a:pt x="249886" y="2516332"/>
                  </a:lnTo>
                  <a:lnTo>
                    <a:pt x="291151" y="2532520"/>
                  </a:lnTo>
                  <a:lnTo>
                    <a:pt x="334382" y="2544404"/>
                  </a:lnTo>
                  <a:lnTo>
                    <a:pt x="379320" y="2551725"/>
                  </a:lnTo>
                  <a:lnTo>
                    <a:pt x="425704" y="2554224"/>
                  </a:lnTo>
                  <a:lnTo>
                    <a:pt x="6691376" y="2554224"/>
                  </a:lnTo>
                  <a:lnTo>
                    <a:pt x="6737755" y="2551725"/>
                  </a:lnTo>
                  <a:lnTo>
                    <a:pt x="6782689" y="2544404"/>
                  </a:lnTo>
                  <a:lnTo>
                    <a:pt x="6825918" y="2532520"/>
                  </a:lnTo>
                  <a:lnTo>
                    <a:pt x="6867182" y="2516332"/>
                  </a:lnTo>
                  <a:lnTo>
                    <a:pt x="6906222" y="2496101"/>
                  </a:lnTo>
                  <a:lnTo>
                    <a:pt x="6942777" y="2472085"/>
                  </a:lnTo>
                  <a:lnTo>
                    <a:pt x="6976587" y="2444545"/>
                  </a:lnTo>
                  <a:lnTo>
                    <a:pt x="7007392" y="2413741"/>
                  </a:lnTo>
                  <a:lnTo>
                    <a:pt x="7034934" y="2379932"/>
                  </a:lnTo>
                  <a:lnTo>
                    <a:pt x="7058951" y="2343377"/>
                  </a:lnTo>
                  <a:lnTo>
                    <a:pt x="7079184" y="2304337"/>
                  </a:lnTo>
                  <a:lnTo>
                    <a:pt x="7095374" y="2263072"/>
                  </a:lnTo>
                  <a:lnTo>
                    <a:pt x="7107259" y="2219841"/>
                  </a:lnTo>
                  <a:lnTo>
                    <a:pt x="7114581" y="2174903"/>
                  </a:lnTo>
                  <a:lnTo>
                    <a:pt x="7117080" y="2128520"/>
                  </a:lnTo>
                  <a:lnTo>
                    <a:pt x="7117080" y="425704"/>
                  </a:lnTo>
                  <a:lnTo>
                    <a:pt x="7114581" y="379324"/>
                  </a:lnTo>
                  <a:lnTo>
                    <a:pt x="7107259" y="334390"/>
                  </a:lnTo>
                  <a:lnTo>
                    <a:pt x="7095374" y="291161"/>
                  </a:lnTo>
                  <a:lnTo>
                    <a:pt x="7079184" y="249897"/>
                  </a:lnTo>
                  <a:lnTo>
                    <a:pt x="7058951" y="210857"/>
                  </a:lnTo>
                  <a:lnTo>
                    <a:pt x="7034934" y="174302"/>
                  </a:lnTo>
                  <a:lnTo>
                    <a:pt x="7007392" y="140492"/>
                  </a:lnTo>
                  <a:lnTo>
                    <a:pt x="6976587" y="109687"/>
                  </a:lnTo>
                  <a:lnTo>
                    <a:pt x="6942777" y="82145"/>
                  </a:lnTo>
                  <a:lnTo>
                    <a:pt x="6906222" y="58128"/>
                  </a:lnTo>
                  <a:lnTo>
                    <a:pt x="6867182" y="37895"/>
                  </a:lnTo>
                  <a:lnTo>
                    <a:pt x="6825918" y="21705"/>
                  </a:lnTo>
                  <a:lnTo>
                    <a:pt x="6782689" y="9820"/>
                  </a:lnTo>
                  <a:lnTo>
                    <a:pt x="6737755" y="2498"/>
                  </a:lnTo>
                  <a:lnTo>
                    <a:pt x="669137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0351" y="3447288"/>
              <a:ext cx="7117080" cy="2554605"/>
            </a:xfrm>
            <a:custGeom>
              <a:avLst/>
              <a:gdLst/>
              <a:ahLst/>
              <a:cxnLst/>
              <a:rect l="l" t="t" r="r" b="b"/>
              <a:pathLst>
                <a:path w="7117080" h="2554604">
                  <a:moveTo>
                    <a:pt x="0" y="425704"/>
                  </a:moveTo>
                  <a:lnTo>
                    <a:pt x="2498" y="379324"/>
                  </a:lnTo>
                  <a:lnTo>
                    <a:pt x="9819" y="334390"/>
                  </a:lnTo>
                  <a:lnTo>
                    <a:pt x="21703" y="291161"/>
                  </a:lnTo>
                  <a:lnTo>
                    <a:pt x="37891" y="249897"/>
                  </a:lnTo>
                  <a:lnTo>
                    <a:pt x="58122" y="210857"/>
                  </a:lnTo>
                  <a:lnTo>
                    <a:pt x="82138" y="174302"/>
                  </a:lnTo>
                  <a:lnTo>
                    <a:pt x="109678" y="140492"/>
                  </a:lnTo>
                  <a:lnTo>
                    <a:pt x="140482" y="109687"/>
                  </a:lnTo>
                  <a:lnTo>
                    <a:pt x="174291" y="82145"/>
                  </a:lnTo>
                  <a:lnTo>
                    <a:pt x="210846" y="58128"/>
                  </a:lnTo>
                  <a:lnTo>
                    <a:pt x="249886" y="37895"/>
                  </a:lnTo>
                  <a:lnTo>
                    <a:pt x="291151" y="21705"/>
                  </a:lnTo>
                  <a:lnTo>
                    <a:pt x="334382" y="9820"/>
                  </a:lnTo>
                  <a:lnTo>
                    <a:pt x="379320" y="2498"/>
                  </a:lnTo>
                  <a:lnTo>
                    <a:pt x="425704" y="0"/>
                  </a:lnTo>
                  <a:lnTo>
                    <a:pt x="6691376" y="0"/>
                  </a:lnTo>
                  <a:lnTo>
                    <a:pt x="6737755" y="2498"/>
                  </a:lnTo>
                  <a:lnTo>
                    <a:pt x="6782689" y="9820"/>
                  </a:lnTo>
                  <a:lnTo>
                    <a:pt x="6825918" y="21705"/>
                  </a:lnTo>
                  <a:lnTo>
                    <a:pt x="6867182" y="37895"/>
                  </a:lnTo>
                  <a:lnTo>
                    <a:pt x="6906222" y="58128"/>
                  </a:lnTo>
                  <a:lnTo>
                    <a:pt x="6942777" y="82145"/>
                  </a:lnTo>
                  <a:lnTo>
                    <a:pt x="6976587" y="109687"/>
                  </a:lnTo>
                  <a:lnTo>
                    <a:pt x="7007392" y="140492"/>
                  </a:lnTo>
                  <a:lnTo>
                    <a:pt x="7034934" y="174302"/>
                  </a:lnTo>
                  <a:lnTo>
                    <a:pt x="7058951" y="210857"/>
                  </a:lnTo>
                  <a:lnTo>
                    <a:pt x="7079184" y="249897"/>
                  </a:lnTo>
                  <a:lnTo>
                    <a:pt x="7095374" y="291161"/>
                  </a:lnTo>
                  <a:lnTo>
                    <a:pt x="7107259" y="334390"/>
                  </a:lnTo>
                  <a:lnTo>
                    <a:pt x="7114581" y="379324"/>
                  </a:lnTo>
                  <a:lnTo>
                    <a:pt x="7117080" y="425704"/>
                  </a:lnTo>
                  <a:lnTo>
                    <a:pt x="7117080" y="2128520"/>
                  </a:lnTo>
                  <a:lnTo>
                    <a:pt x="7114581" y="2174903"/>
                  </a:lnTo>
                  <a:lnTo>
                    <a:pt x="7107259" y="2219841"/>
                  </a:lnTo>
                  <a:lnTo>
                    <a:pt x="7095374" y="2263072"/>
                  </a:lnTo>
                  <a:lnTo>
                    <a:pt x="7079184" y="2304337"/>
                  </a:lnTo>
                  <a:lnTo>
                    <a:pt x="7058951" y="2343377"/>
                  </a:lnTo>
                  <a:lnTo>
                    <a:pt x="7034934" y="2379932"/>
                  </a:lnTo>
                  <a:lnTo>
                    <a:pt x="7007392" y="2413741"/>
                  </a:lnTo>
                  <a:lnTo>
                    <a:pt x="6976587" y="2444545"/>
                  </a:lnTo>
                  <a:lnTo>
                    <a:pt x="6942777" y="2472085"/>
                  </a:lnTo>
                  <a:lnTo>
                    <a:pt x="6906222" y="2496101"/>
                  </a:lnTo>
                  <a:lnTo>
                    <a:pt x="6867182" y="2516332"/>
                  </a:lnTo>
                  <a:lnTo>
                    <a:pt x="6825918" y="2532520"/>
                  </a:lnTo>
                  <a:lnTo>
                    <a:pt x="6782689" y="2544404"/>
                  </a:lnTo>
                  <a:lnTo>
                    <a:pt x="6737755" y="2551725"/>
                  </a:lnTo>
                  <a:lnTo>
                    <a:pt x="6691376" y="2554224"/>
                  </a:lnTo>
                  <a:lnTo>
                    <a:pt x="425704" y="2554224"/>
                  </a:lnTo>
                  <a:lnTo>
                    <a:pt x="379320" y="2551725"/>
                  </a:lnTo>
                  <a:lnTo>
                    <a:pt x="334382" y="2544404"/>
                  </a:lnTo>
                  <a:lnTo>
                    <a:pt x="291151" y="2532520"/>
                  </a:lnTo>
                  <a:lnTo>
                    <a:pt x="249886" y="2516332"/>
                  </a:lnTo>
                  <a:lnTo>
                    <a:pt x="210846" y="2496101"/>
                  </a:lnTo>
                  <a:lnTo>
                    <a:pt x="174291" y="2472085"/>
                  </a:lnTo>
                  <a:lnTo>
                    <a:pt x="140482" y="2444545"/>
                  </a:lnTo>
                  <a:lnTo>
                    <a:pt x="109678" y="2413741"/>
                  </a:lnTo>
                  <a:lnTo>
                    <a:pt x="82138" y="2379932"/>
                  </a:lnTo>
                  <a:lnTo>
                    <a:pt x="58122" y="2343377"/>
                  </a:lnTo>
                  <a:lnTo>
                    <a:pt x="37891" y="2304337"/>
                  </a:lnTo>
                  <a:lnTo>
                    <a:pt x="21703" y="2263072"/>
                  </a:lnTo>
                  <a:lnTo>
                    <a:pt x="9819" y="2219841"/>
                  </a:lnTo>
                  <a:lnTo>
                    <a:pt x="2498" y="2174903"/>
                  </a:lnTo>
                  <a:lnTo>
                    <a:pt x="0" y="2128520"/>
                  </a:lnTo>
                  <a:lnTo>
                    <a:pt x="0" y="425704"/>
                  </a:lnTo>
                  <a:close/>
                </a:path>
              </a:pathLst>
            </a:custGeom>
            <a:ln w="6350">
              <a:solidFill>
                <a:srgbClr val="D29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2840" y="3609847"/>
            <a:ext cx="661797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The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Modelica Standard Library (MSL) </a:t>
            </a:r>
            <a:r>
              <a:rPr sz="1800" dirty="0">
                <a:latin typeface="Arial" panose="020B0704020202020204"/>
                <a:cs typeface="Arial" panose="020B0704020202020204"/>
              </a:rPr>
              <a:t>is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a 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free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library </a:t>
            </a:r>
            <a:r>
              <a:rPr sz="1800" dirty="0">
                <a:latin typeface="Arial" panose="020B0704020202020204"/>
                <a:cs typeface="Arial" panose="020B0704020202020204"/>
              </a:rPr>
              <a:t>from</a:t>
            </a:r>
            <a:r>
              <a:rPr sz="180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the 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Modelica </a:t>
            </a:r>
            <a:r>
              <a:rPr sz="1800" dirty="0">
                <a:latin typeface="Arial" panose="020B0704020202020204"/>
                <a:cs typeface="Arial" panose="020B0704020202020204"/>
              </a:rPr>
              <a:t>Association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with 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over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1,500 components </a:t>
            </a:r>
            <a:r>
              <a:rPr sz="1800" dirty="0">
                <a:latin typeface="Arial" panose="020B0704020202020204"/>
                <a:cs typeface="Arial" panose="020B0704020202020204"/>
              </a:rPr>
              <a:t>for modeling  mechanical, electrical, thermal, fluid, and control</a:t>
            </a:r>
            <a:r>
              <a:rPr sz="1800" spc="-27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systems.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704020202020204"/>
                <a:cs typeface="Arial" panose="020B0704020202020204"/>
              </a:rPr>
              <a:t>In </a:t>
            </a:r>
            <a:r>
              <a:rPr sz="1800" b="1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800" b="1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Builder: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latin typeface="Arial" panose="020B0704020202020204"/>
                <a:cs typeface="Arial" panose="020B0704020202020204"/>
              </a:rPr>
              <a:t>MSL </a:t>
            </a:r>
            <a:r>
              <a:rPr sz="1800" dirty="0">
                <a:latin typeface="Arial" panose="020B0704020202020204"/>
                <a:cs typeface="Arial" panose="020B0704020202020204"/>
              </a:rPr>
              <a:t>included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with</a:t>
            </a:r>
            <a:r>
              <a:rPr sz="180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installation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 panose="020B0704020202020204"/>
                <a:cs typeface="Arial" panose="020B0704020202020204"/>
              </a:rPr>
              <a:t>Create diagrams from 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MSL</a:t>
            </a:r>
            <a:r>
              <a:rPr sz="1800" spc="-13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Arial" panose="020B0704020202020204"/>
                <a:cs typeface="Arial" panose="020B0704020202020204"/>
              </a:rPr>
              <a:t>Import subsystems built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with 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MSL</a:t>
            </a:r>
            <a:r>
              <a:rPr sz="1800" spc="-14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8644" y="132410"/>
            <a:ext cx="6000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3200" b="0" dirty="0">
                <a:latin typeface="Arial" panose="020B0704020202020204"/>
                <a:cs typeface="Arial" panose="020B0704020202020204"/>
              </a:rPr>
              <a:t>Modelica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r>
              <a:rPr sz="3200" b="0" spc="-20" dirty="0">
                <a:latin typeface="微软雅黑" panose="020B0503020204020204" charset="-122"/>
                <a:cs typeface="微软雅黑" panose="020B0503020204020204" charset="-122"/>
              </a:rPr>
              <a:t>库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(MSL)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完全兼容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086" y="97993"/>
            <a:ext cx="7971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 panose="020B0704020202020204"/>
                <a:cs typeface="Arial" panose="020B0704020202020204"/>
              </a:rPr>
              <a:t>VHDL-AMS </a:t>
            </a:r>
            <a:r>
              <a:rPr b="0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Language-Based</a:t>
            </a:r>
            <a:r>
              <a:rPr b="0" spc="3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b="0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Modeling</a:t>
            </a:r>
            <a:endParaRPr b="0" spc="-10" dirty="0">
              <a:solidFill>
                <a:srgbClr val="6F6C68"/>
              </a:solidFill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16953" y="2024907"/>
            <a:ext cx="4967555" cy="29895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0" y="987552"/>
            <a:ext cx="2415435" cy="17129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37738" y="2761488"/>
            <a:ext cx="2552700" cy="3069590"/>
            <a:chOff x="9037738" y="2761488"/>
            <a:chExt cx="2552700" cy="30695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738" y="2761488"/>
              <a:ext cx="2552255" cy="13563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5696" y="4131024"/>
              <a:ext cx="1935106" cy="16997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62204" y="3949700"/>
            <a:ext cx="3125470" cy="1854200"/>
            <a:chOff x="362204" y="3949700"/>
            <a:chExt cx="3125470" cy="18542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568" y="4020206"/>
              <a:ext cx="2584931" cy="16974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4904" y="3962400"/>
              <a:ext cx="3100070" cy="1828800"/>
            </a:xfrm>
            <a:custGeom>
              <a:avLst/>
              <a:gdLst/>
              <a:ahLst/>
              <a:cxnLst/>
              <a:rect l="l" t="t" r="r" b="b"/>
              <a:pathLst>
                <a:path w="3100070" h="1828800">
                  <a:moveTo>
                    <a:pt x="0" y="304800"/>
                  </a:moveTo>
                  <a:lnTo>
                    <a:pt x="3989" y="255374"/>
                  </a:lnTo>
                  <a:lnTo>
                    <a:pt x="15538" y="208483"/>
                  </a:lnTo>
                  <a:lnTo>
                    <a:pt x="34020" y="164753"/>
                  </a:lnTo>
                  <a:lnTo>
                    <a:pt x="58808" y="124815"/>
                  </a:lnTo>
                  <a:lnTo>
                    <a:pt x="89273" y="89296"/>
                  </a:lnTo>
                  <a:lnTo>
                    <a:pt x="124788" y="58826"/>
                  </a:lnTo>
                  <a:lnTo>
                    <a:pt x="164725" y="34032"/>
                  </a:lnTo>
                  <a:lnTo>
                    <a:pt x="208458" y="15544"/>
                  </a:lnTo>
                  <a:lnTo>
                    <a:pt x="255359" y="3990"/>
                  </a:lnTo>
                  <a:lnTo>
                    <a:pt x="304800" y="0"/>
                  </a:lnTo>
                  <a:lnTo>
                    <a:pt x="2795016" y="0"/>
                  </a:lnTo>
                  <a:lnTo>
                    <a:pt x="2844441" y="3990"/>
                  </a:lnTo>
                  <a:lnTo>
                    <a:pt x="2891332" y="15544"/>
                  </a:lnTo>
                  <a:lnTo>
                    <a:pt x="2935062" y="34032"/>
                  </a:lnTo>
                  <a:lnTo>
                    <a:pt x="2975000" y="58826"/>
                  </a:lnTo>
                  <a:lnTo>
                    <a:pt x="3010519" y="89296"/>
                  </a:lnTo>
                  <a:lnTo>
                    <a:pt x="3040989" y="124815"/>
                  </a:lnTo>
                  <a:lnTo>
                    <a:pt x="3065783" y="164753"/>
                  </a:lnTo>
                  <a:lnTo>
                    <a:pt x="3084271" y="208483"/>
                  </a:lnTo>
                  <a:lnTo>
                    <a:pt x="3095825" y="255374"/>
                  </a:lnTo>
                  <a:lnTo>
                    <a:pt x="3099816" y="304800"/>
                  </a:lnTo>
                  <a:lnTo>
                    <a:pt x="3099816" y="1524000"/>
                  </a:lnTo>
                  <a:lnTo>
                    <a:pt x="3095825" y="1573440"/>
                  </a:lnTo>
                  <a:lnTo>
                    <a:pt x="3084271" y="1620341"/>
                  </a:lnTo>
                  <a:lnTo>
                    <a:pt x="3065783" y="1664074"/>
                  </a:lnTo>
                  <a:lnTo>
                    <a:pt x="3040989" y="1704011"/>
                  </a:lnTo>
                  <a:lnTo>
                    <a:pt x="3010519" y="1739526"/>
                  </a:lnTo>
                  <a:lnTo>
                    <a:pt x="2975000" y="1769991"/>
                  </a:lnTo>
                  <a:lnTo>
                    <a:pt x="2935062" y="1794779"/>
                  </a:lnTo>
                  <a:lnTo>
                    <a:pt x="2891332" y="1813261"/>
                  </a:lnTo>
                  <a:lnTo>
                    <a:pt x="2844441" y="1824810"/>
                  </a:lnTo>
                  <a:lnTo>
                    <a:pt x="2795016" y="1828800"/>
                  </a:lnTo>
                  <a:lnTo>
                    <a:pt x="304800" y="1828800"/>
                  </a:lnTo>
                  <a:lnTo>
                    <a:pt x="255359" y="1824810"/>
                  </a:lnTo>
                  <a:lnTo>
                    <a:pt x="208458" y="1813261"/>
                  </a:lnTo>
                  <a:lnTo>
                    <a:pt x="164725" y="1794779"/>
                  </a:lnTo>
                  <a:lnTo>
                    <a:pt x="124788" y="1769991"/>
                  </a:lnTo>
                  <a:lnTo>
                    <a:pt x="89273" y="1739526"/>
                  </a:lnTo>
                  <a:lnTo>
                    <a:pt x="58808" y="1704011"/>
                  </a:lnTo>
                  <a:lnTo>
                    <a:pt x="34020" y="1664074"/>
                  </a:lnTo>
                  <a:lnTo>
                    <a:pt x="15538" y="1620341"/>
                  </a:lnTo>
                  <a:lnTo>
                    <a:pt x="3989" y="1573440"/>
                  </a:lnTo>
                  <a:lnTo>
                    <a:pt x="0" y="152400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0079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3974" y="5885179"/>
            <a:ext cx="3284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Multi-Domain</a:t>
            </a:r>
            <a:r>
              <a:rPr sz="2400" b="1" spc="-7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b="1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Systems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8633" y="1215897"/>
            <a:ext cx="1658620" cy="1841500"/>
            <a:chOff x="1008633" y="1215897"/>
            <a:chExt cx="1658620" cy="1841500"/>
          </a:xfrm>
        </p:grpSpPr>
        <p:sp>
          <p:nvSpPr>
            <p:cNvPr id="13" name="object 13"/>
            <p:cNvSpPr/>
            <p:nvPr/>
          </p:nvSpPr>
          <p:spPr>
            <a:xfrm>
              <a:off x="1014983" y="1222247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1371599" y="0"/>
                  </a:moveTo>
                  <a:lnTo>
                    <a:pt x="274319" y="0"/>
                  </a:ln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19"/>
                  </a:lnTo>
                  <a:lnTo>
                    <a:pt x="0" y="1554479"/>
                  </a:lnTo>
                  <a:lnTo>
                    <a:pt x="4419" y="1603791"/>
                  </a:lnTo>
                  <a:lnTo>
                    <a:pt x="17162" y="1650202"/>
                  </a:lnTo>
                  <a:lnTo>
                    <a:pt x="37453" y="1692938"/>
                  </a:lnTo>
                  <a:lnTo>
                    <a:pt x="64518" y="1731224"/>
                  </a:lnTo>
                  <a:lnTo>
                    <a:pt x="97580" y="1764286"/>
                  </a:lnTo>
                  <a:lnTo>
                    <a:pt x="135867" y="1791349"/>
                  </a:lnTo>
                  <a:lnTo>
                    <a:pt x="178602" y="1811638"/>
                  </a:lnTo>
                  <a:lnTo>
                    <a:pt x="225011" y="1824380"/>
                  </a:lnTo>
                  <a:lnTo>
                    <a:pt x="274319" y="1828800"/>
                  </a:lnTo>
                  <a:lnTo>
                    <a:pt x="1371599" y="1828800"/>
                  </a:lnTo>
                  <a:lnTo>
                    <a:pt x="1420911" y="1824380"/>
                  </a:lnTo>
                  <a:lnTo>
                    <a:pt x="1467322" y="1811638"/>
                  </a:lnTo>
                  <a:lnTo>
                    <a:pt x="1510058" y="1791349"/>
                  </a:lnTo>
                  <a:lnTo>
                    <a:pt x="1548344" y="1764286"/>
                  </a:lnTo>
                  <a:lnTo>
                    <a:pt x="1581406" y="1731224"/>
                  </a:lnTo>
                  <a:lnTo>
                    <a:pt x="1608469" y="1692938"/>
                  </a:lnTo>
                  <a:lnTo>
                    <a:pt x="1628758" y="1650202"/>
                  </a:lnTo>
                  <a:lnTo>
                    <a:pt x="1641500" y="1603791"/>
                  </a:lnTo>
                  <a:lnTo>
                    <a:pt x="1645920" y="1554479"/>
                  </a:lnTo>
                  <a:lnTo>
                    <a:pt x="1645920" y="274319"/>
                  </a:lnTo>
                  <a:lnTo>
                    <a:pt x="1641500" y="225008"/>
                  </a:lnTo>
                  <a:lnTo>
                    <a:pt x="1628758" y="178597"/>
                  </a:lnTo>
                  <a:lnTo>
                    <a:pt x="1608469" y="135861"/>
                  </a:lnTo>
                  <a:lnTo>
                    <a:pt x="1581406" y="97575"/>
                  </a:lnTo>
                  <a:lnTo>
                    <a:pt x="1548344" y="64513"/>
                  </a:lnTo>
                  <a:lnTo>
                    <a:pt x="1510058" y="37450"/>
                  </a:lnTo>
                  <a:lnTo>
                    <a:pt x="1467322" y="17161"/>
                  </a:lnTo>
                  <a:lnTo>
                    <a:pt x="1420911" y="4419"/>
                  </a:lnTo>
                  <a:lnTo>
                    <a:pt x="1371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4983" y="1222247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0" y="274319"/>
                  </a:move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1371599" y="0"/>
                  </a:lnTo>
                  <a:lnTo>
                    <a:pt x="1420911" y="4419"/>
                  </a:lnTo>
                  <a:lnTo>
                    <a:pt x="1467322" y="17161"/>
                  </a:lnTo>
                  <a:lnTo>
                    <a:pt x="1510058" y="37450"/>
                  </a:lnTo>
                  <a:lnTo>
                    <a:pt x="1548344" y="64513"/>
                  </a:lnTo>
                  <a:lnTo>
                    <a:pt x="1581406" y="97575"/>
                  </a:lnTo>
                  <a:lnTo>
                    <a:pt x="1608469" y="135861"/>
                  </a:lnTo>
                  <a:lnTo>
                    <a:pt x="1628758" y="178597"/>
                  </a:lnTo>
                  <a:lnTo>
                    <a:pt x="1641500" y="225008"/>
                  </a:lnTo>
                  <a:lnTo>
                    <a:pt x="1645920" y="274319"/>
                  </a:lnTo>
                  <a:lnTo>
                    <a:pt x="1645920" y="1554479"/>
                  </a:lnTo>
                  <a:lnTo>
                    <a:pt x="1641500" y="1603791"/>
                  </a:lnTo>
                  <a:lnTo>
                    <a:pt x="1628758" y="1650202"/>
                  </a:lnTo>
                  <a:lnTo>
                    <a:pt x="1608469" y="1692938"/>
                  </a:lnTo>
                  <a:lnTo>
                    <a:pt x="1581406" y="1731224"/>
                  </a:lnTo>
                  <a:lnTo>
                    <a:pt x="1548344" y="1764286"/>
                  </a:lnTo>
                  <a:lnTo>
                    <a:pt x="1510058" y="1791349"/>
                  </a:lnTo>
                  <a:lnTo>
                    <a:pt x="1467322" y="1811638"/>
                  </a:lnTo>
                  <a:lnTo>
                    <a:pt x="1420911" y="1824380"/>
                  </a:lnTo>
                  <a:lnTo>
                    <a:pt x="1371599" y="1828800"/>
                  </a:lnTo>
                  <a:lnTo>
                    <a:pt x="274319" y="1828800"/>
                  </a:lnTo>
                  <a:lnTo>
                    <a:pt x="225011" y="1824380"/>
                  </a:lnTo>
                  <a:lnTo>
                    <a:pt x="178602" y="1811638"/>
                  </a:lnTo>
                  <a:lnTo>
                    <a:pt x="135867" y="1791349"/>
                  </a:lnTo>
                  <a:lnTo>
                    <a:pt x="97580" y="1764286"/>
                  </a:lnTo>
                  <a:lnTo>
                    <a:pt x="64518" y="1731224"/>
                  </a:lnTo>
                  <a:lnTo>
                    <a:pt x="37453" y="1692938"/>
                  </a:lnTo>
                  <a:lnTo>
                    <a:pt x="17162" y="1650202"/>
                  </a:lnTo>
                  <a:lnTo>
                    <a:pt x="4419" y="1603791"/>
                  </a:lnTo>
                  <a:lnTo>
                    <a:pt x="0" y="1554479"/>
                  </a:lnTo>
                  <a:lnTo>
                    <a:pt x="0" y="274319"/>
                  </a:lnTo>
                  <a:close/>
                </a:path>
              </a:pathLst>
            </a:custGeom>
            <a:ln w="12700">
              <a:solidFill>
                <a:srgbClr val="0079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231" y="1335023"/>
              <a:ext cx="847344" cy="484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063" y="1377695"/>
              <a:ext cx="365760" cy="3992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631" y="1853183"/>
              <a:ext cx="457200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991" y="1813559"/>
              <a:ext cx="804672" cy="594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071" y="2496311"/>
              <a:ext cx="1005840" cy="4907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-21539" y="3092577"/>
            <a:ext cx="3902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Language-Based</a:t>
            </a:r>
            <a:r>
              <a:rPr sz="2400" b="1" spc="-9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Modeling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84903" y="1517650"/>
            <a:ext cx="7538084" cy="4363085"/>
            <a:chOff x="4184903" y="1517650"/>
            <a:chExt cx="7538084" cy="43630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15127" y="2496311"/>
              <a:ext cx="4462272" cy="25968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39" y="3380219"/>
              <a:ext cx="491490" cy="4945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87639" y="3456432"/>
              <a:ext cx="341630" cy="344805"/>
            </a:xfrm>
            <a:custGeom>
              <a:avLst/>
              <a:gdLst/>
              <a:ahLst/>
              <a:cxnLst/>
              <a:rect l="l" t="t" r="r" b="b"/>
              <a:pathLst>
                <a:path w="341629" h="344804">
                  <a:moveTo>
                    <a:pt x="170687" y="0"/>
                  </a:moveTo>
                  <a:lnTo>
                    <a:pt x="125324" y="6150"/>
                  </a:lnTo>
                  <a:lnTo>
                    <a:pt x="84553" y="23509"/>
                  </a:lnTo>
                  <a:lnTo>
                    <a:pt x="50006" y="50434"/>
                  </a:lnTo>
                  <a:lnTo>
                    <a:pt x="23311" y="85287"/>
                  </a:lnTo>
                  <a:lnTo>
                    <a:pt x="6099" y="126426"/>
                  </a:lnTo>
                  <a:lnTo>
                    <a:pt x="0" y="172211"/>
                  </a:lnTo>
                  <a:lnTo>
                    <a:pt x="6099" y="217997"/>
                  </a:lnTo>
                  <a:lnTo>
                    <a:pt x="23311" y="259136"/>
                  </a:lnTo>
                  <a:lnTo>
                    <a:pt x="50006" y="293989"/>
                  </a:lnTo>
                  <a:lnTo>
                    <a:pt x="84553" y="320914"/>
                  </a:lnTo>
                  <a:lnTo>
                    <a:pt x="125324" y="338273"/>
                  </a:lnTo>
                  <a:lnTo>
                    <a:pt x="170687" y="344423"/>
                  </a:lnTo>
                  <a:lnTo>
                    <a:pt x="216051" y="338273"/>
                  </a:lnTo>
                  <a:lnTo>
                    <a:pt x="256822" y="320914"/>
                  </a:lnTo>
                  <a:lnTo>
                    <a:pt x="291369" y="293989"/>
                  </a:lnTo>
                  <a:lnTo>
                    <a:pt x="318064" y="259136"/>
                  </a:lnTo>
                  <a:lnTo>
                    <a:pt x="335276" y="217997"/>
                  </a:lnTo>
                  <a:lnTo>
                    <a:pt x="341375" y="172211"/>
                  </a:lnTo>
                  <a:lnTo>
                    <a:pt x="335276" y="126426"/>
                  </a:lnTo>
                  <a:lnTo>
                    <a:pt x="318064" y="85287"/>
                  </a:lnTo>
                  <a:lnTo>
                    <a:pt x="291369" y="50434"/>
                  </a:lnTo>
                  <a:lnTo>
                    <a:pt x="256822" y="23509"/>
                  </a:lnTo>
                  <a:lnTo>
                    <a:pt x="216051" y="6150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9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87639" y="3456432"/>
              <a:ext cx="341630" cy="344805"/>
            </a:xfrm>
            <a:custGeom>
              <a:avLst/>
              <a:gdLst/>
              <a:ahLst/>
              <a:cxnLst/>
              <a:rect l="l" t="t" r="r" b="b"/>
              <a:pathLst>
                <a:path w="341629" h="344804">
                  <a:moveTo>
                    <a:pt x="0" y="172211"/>
                  </a:moveTo>
                  <a:lnTo>
                    <a:pt x="6099" y="126426"/>
                  </a:lnTo>
                  <a:lnTo>
                    <a:pt x="23311" y="85287"/>
                  </a:lnTo>
                  <a:lnTo>
                    <a:pt x="50006" y="50434"/>
                  </a:lnTo>
                  <a:lnTo>
                    <a:pt x="84553" y="23509"/>
                  </a:lnTo>
                  <a:lnTo>
                    <a:pt x="125324" y="6150"/>
                  </a:lnTo>
                  <a:lnTo>
                    <a:pt x="170687" y="0"/>
                  </a:lnTo>
                  <a:lnTo>
                    <a:pt x="216051" y="6150"/>
                  </a:lnTo>
                  <a:lnTo>
                    <a:pt x="256822" y="23509"/>
                  </a:lnTo>
                  <a:lnTo>
                    <a:pt x="291369" y="50434"/>
                  </a:lnTo>
                  <a:lnTo>
                    <a:pt x="318064" y="85287"/>
                  </a:lnTo>
                  <a:lnTo>
                    <a:pt x="335276" y="126426"/>
                  </a:lnTo>
                  <a:lnTo>
                    <a:pt x="341375" y="172211"/>
                  </a:lnTo>
                  <a:lnTo>
                    <a:pt x="335276" y="217997"/>
                  </a:lnTo>
                  <a:lnTo>
                    <a:pt x="318064" y="259136"/>
                  </a:lnTo>
                  <a:lnTo>
                    <a:pt x="291369" y="293989"/>
                  </a:lnTo>
                  <a:lnTo>
                    <a:pt x="256822" y="320914"/>
                  </a:lnTo>
                  <a:lnTo>
                    <a:pt x="216051" y="338273"/>
                  </a:lnTo>
                  <a:lnTo>
                    <a:pt x="170687" y="344423"/>
                  </a:lnTo>
                  <a:lnTo>
                    <a:pt x="125324" y="338273"/>
                  </a:lnTo>
                  <a:lnTo>
                    <a:pt x="84553" y="320914"/>
                  </a:lnTo>
                  <a:lnTo>
                    <a:pt x="50006" y="293989"/>
                  </a:lnTo>
                  <a:lnTo>
                    <a:pt x="23311" y="259136"/>
                  </a:lnTo>
                  <a:lnTo>
                    <a:pt x="6099" y="217997"/>
                  </a:lnTo>
                  <a:lnTo>
                    <a:pt x="0" y="172211"/>
                  </a:lnTo>
                  <a:close/>
                </a:path>
              </a:pathLst>
            </a:custGeom>
            <a:ln w="12700">
              <a:solidFill>
                <a:srgbClr val="4444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0791" y="3529583"/>
              <a:ext cx="198120" cy="1981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5807" y="3176016"/>
              <a:ext cx="491490" cy="4914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22007" y="3252216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70688" y="0"/>
                  </a:move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6099" y="216051"/>
                  </a:lnTo>
                  <a:lnTo>
                    <a:pt x="23311" y="256822"/>
                  </a:lnTo>
                  <a:lnTo>
                    <a:pt x="50006" y="291369"/>
                  </a:lnTo>
                  <a:lnTo>
                    <a:pt x="84553" y="318064"/>
                  </a:lnTo>
                  <a:lnTo>
                    <a:pt x="125324" y="335276"/>
                  </a:lnTo>
                  <a:lnTo>
                    <a:pt x="170688" y="341375"/>
                  </a:lnTo>
                  <a:lnTo>
                    <a:pt x="216051" y="335276"/>
                  </a:lnTo>
                  <a:lnTo>
                    <a:pt x="256822" y="318064"/>
                  </a:lnTo>
                  <a:lnTo>
                    <a:pt x="291369" y="291369"/>
                  </a:lnTo>
                  <a:lnTo>
                    <a:pt x="318064" y="256822"/>
                  </a:lnTo>
                  <a:lnTo>
                    <a:pt x="335276" y="216051"/>
                  </a:lnTo>
                  <a:lnTo>
                    <a:pt x="341375" y="170687"/>
                  </a:lnTo>
                  <a:lnTo>
                    <a:pt x="335276" y="125324"/>
                  </a:lnTo>
                  <a:lnTo>
                    <a:pt x="318064" y="84553"/>
                  </a:lnTo>
                  <a:lnTo>
                    <a:pt x="291369" y="50006"/>
                  </a:lnTo>
                  <a:lnTo>
                    <a:pt x="256822" y="23311"/>
                  </a:lnTo>
                  <a:lnTo>
                    <a:pt x="216051" y="6099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D9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22007" y="3252216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700">
              <a:solidFill>
                <a:srgbClr val="4444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9" y="3325367"/>
              <a:ext cx="195072" cy="195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1559" y="2865119"/>
              <a:ext cx="628650" cy="6316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47759" y="2941319"/>
              <a:ext cx="478790" cy="481965"/>
            </a:xfrm>
            <a:custGeom>
              <a:avLst/>
              <a:gdLst/>
              <a:ahLst/>
              <a:cxnLst/>
              <a:rect l="l" t="t" r="r" b="b"/>
              <a:pathLst>
                <a:path w="478790" h="481964">
                  <a:moveTo>
                    <a:pt x="239268" y="0"/>
                  </a:moveTo>
                  <a:lnTo>
                    <a:pt x="191029" y="4892"/>
                  </a:lnTo>
                  <a:lnTo>
                    <a:pt x="146107" y="18924"/>
                  </a:lnTo>
                  <a:lnTo>
                    <a:pt x="105463" y="41127"/>
                  </a:lnTo>
                  <a:lnTo>
                    <a:pt x="70056" y="70532"/>
                  </a:lnTo>
                  <a:lnTo>
                    <a:pt x="40846" y="106170"/>
                  </a:lnTo>
                  <a:lnTo>
                    <a:pt x="18794" y="147071"/>
                  </a:lnTo>
                  <a:lnTo>
                    <a:pt x="4858" y="192268"/>
                  </a:lnTo>
                  <a:lnTo>
                    <a:pt x="0" y="240791"/>
                  </a:lnTo>
                  <a:lnTo>
                    <a:pt x="4858" y="289315"/>
                  </a:lnTo>
                  <a:lnTo>
                    <a:pt x="18794" y="334512"/>
                  </a:lnTo>
                  <a:lnTo>
                    <a:pt x="40846" y="375413"/>
                  </a:lnTo>
                  <a:lnTo>
                    <a:pt x="70056" y="411051"/>
                  </a:lnTo>
                  <a:lnTo>
                    <a:pt x="105463" y="440456"/>
                  </a:lnTo>
                  <a:lnTo>
                    <a:pt x="146107" y="462659"/>
                  </a:lnTo>
                  <a:lnTo>
                    <a:pt x="191029" y="476691"/>
                  </a:lnTo>
                  <a:lnTo>
                    <a:pt x="239268" y="481583"/>
                  </a:lnTo>
                  <a:lnTo>
                    <a:pt x="287470" y="476691"/>
                  </a:lnTo>
                  <a:lnTo>
                    <a:pt x="332374" y="462659"/>
                  </a:lnTo>
                  <a:lnTo>
                    <a:pt x="373016" y="440456"/>
                  </a:lnTo>
                  <a:lnTo>
                    <a:pt x="408431" y="411051"/>
                  </a:lnTo>
                  <a:lnTo>
                    <a:pt x="437655" y="375413"/>
                  </a:lnTo>
                  <a:lnTo>
                    <a:pt x="459724" y="334512"/>
                  </a:lnTo>
                  <a:lnTo>
                    <a:pt x="473672" y="289315"/>
                  </a:lnTo>
                  <a:lnTo>
                    <a:pt x="478536" y="240791"/>
                  </a:lnTo>
                  <a:lnTo>
                    <a:pt x="473672" y="192268"/>
                  </a:lnTo>
                  <a:lnTo>
                    <a:pt x="459724" y="147071"/>
                  </a:lnTo>
                  <a:lnTo>
                    <a:pt x="437655" y="106170"/>
                  </a:lnTo>
                  <a:lnTo>
                    <a:pt x="408431" y="70532"/>
                  </a:lnTo>
                  <a:lnTo>
                    <a:pt x="373016" y="41127"/>
                  </a:lnTo>
                  <a:lnTo>
                    <a:pt x="332374" y="18924"/>
                  </a:lnTo>
                  <a:lnTo>
                    <a:pt x="287470" y="4892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B8B8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47759" y="2941319"/>
              <a:ext cx="478790" cy="481965"/>
            </a:xfrm>
            <a:custGeom>
              <a:avLst/>
              <a:gdLst/>
              <a:ahLst/>
              <a:cxnLst/>
              <a:rect l="l" t="t" r="r" b="b"/>
              <a:pathLst>
                <a:path w="478790" h="481964">
                  <a:moveTo>
                    <a:pt x="0" y="240791"/>
                  </a:moveTo>
                  <a:lnTo>
                    <a:pt x="4858" y="192268"/>
                  </a:lnTo>
                  <a:lnTo>
                    <a:pt x="18794" y="147071"/>
                  </a:lnTo>
                  <a:lnTo>
                    <a:pt x="40846" y="106170"/>
                  </a:lnTo>
                  <a:lnTo>
                    <a:pt x="70056" y="70532"/>
                  </a:lnTo>
                  <a:lnTo>
                    <a:pt x="105463" y="41127"/>
                  </a:lnTo>
                  <a:lnTo>
                    <a:pt x="146107" y="18924"/>
                  </a:lnTo>
                  <a:lnTo>
                    <a:pt x="191029" y="4892"/>
                  </a:lnTo>
                  <a:lnTo>
                    <a:pt x="239268" y="0"/>
                  </a:lnTo>
                  <a:lnTo>
                    <a:pt x="287470" y="4892"/>
                  </a:lnTo>
                  <a:lnTo>
                    <a:pt x="332374" y="18924"/>
                  </a:lnTo>
                  <a:lnTo>
                    <a:pt x="373016" y="41127"/>
                  </a:lnTo>
                  <a:lnTo>
                    <a:pt x="408431" y="70532"/>
                  </a:lnTo>
                  <a:lnTo>
                    <a:pt x="437655" y="106170"/>
                  </a:lnTo>
                  <a:lnTo>
                    <a:pt x="459724" y="147071"/>
                  </a:lnTo>
                  <a:lnTo>
                    <a:pt x="473672" y="192268"/>
                  </a:lnTo>
                  <a:lnTo>
                    <a:pt x="478536" y="240791"/>
                  </a:lnTo>
                  <a:lnTo>
                    <a:pt x="473672" y="289315"/>
                  </a:lnTo>
                  <a:lnTo>
                    <a:pt x="459724" y="334512"/>
                  </a:lnTo>
                  <a:lnTo>
                    <a:pt x="437655" y="375413"/>
                  </a:lnTo>
                  <a:lnTo>
                    <a:pt x="408431" y="411051"/>
                  </a:lnTo>
                  <a:lnTo>
                    <a:pt x="373016" y="440456"/>
                  </a:lnTo>
                  <a:lnTo>
                    <a:pt x="332374" y="462659"/>
                  </a:lnTo>
                  <a:lnTo>
                    <a:pt x="287470" y="476691"/>
                  </a:lnTo>
                  <a:lnTo>
                    <a:pt x="239268" y="481583"/>
                  </a:lnTo>
                  <a:lnTo>
                    <a:pt x="191029" y="476691"/>
                  </a:lnTo>
                  <a:lnTo>
                    <a:pt x="146107" y="462659"/>
                  </a:lnTo>
                  <a:lnTo>
                    <a:pt x="105463" y="440456"/>
                  </a:lnTo>
                  <a:lnTo>
                    <a:pt x="70056" y="411051"/>
                  </a:lnTo>
                  <a:lnTo>
                    <a:pt x="40846" y="375413"/>
                  </a:lnTo>
                  <a:lnTo>
                    <a:pt x="18794" y="334512"/>
                  </a:lnTo>
                  <a:lnTo>
                    <a:pt x="4858" y="289315"/>
                  </a:lnTo>
                  <a:lnTo>
                    <a:pt x="0" y="240791"/>
                  </a:lnTo>
                  <a:close/>
                </a:path>
              </a:pathLst>
            </a:custGeom>
            <a:ln w="12700">
              <a:solidFill>
                <a:srgbClr val="8889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8344" y="3017519"/>
              <a:ext cx="274320" cy="2743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119" y="3450335"/>
              <a:ext cx="628650" cy="6316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89319" y="3526535"/>
              <a:ext cx="478790" cy="481965"/>
            </a:xfrm>
            <a:custGeom>
              <a:avLst/>
              <a:gdLst/>
              <a:ahLst/>
              <a:cxnLst/>
              <a:rect l="l" t="t" r="r" b="b"/>
              <a:pathLst>
                <a:path w="478789" h="481964">
                  <a:moveTo>
                    <a:pt x="239267" y="0"/>
                  </a:moveTo>
                  <a:lnTo>
                    <a:pt x="191029" y="4892"/>
                  </a:lnTo>
                  <a:lnTo>
                    <a:pt x="146107" y="18924"/>
                  </a:lnTo>
                  <a:lnTo>
                    <a:pt x="105463" y="41127"/>
                  </a:lnTo>
                  <a:lnTo>
                    <a:pt x="70056" y="70532"/>
                  </a:lnTo>
                  <a:lnTo>
                    <a:pt x="40846" y="106170"/>
                  </a:lnTo>
                  <a:lnTo>
                    <a:pt x="18794" y="147071"/>
                  </a:lnTo>
                  <a:lnTo>
                    <a:pt x="4858" y="192268"/>
                  </a:lnTo>
                  <a:lnTo>
                    <a:pt x="0" y="240791"/>
                  </a:lnTo>
                  <a:lnTo>
                    <a:pt x="4858" y="289315"/>
                  </a:lnTo>
                  <a:lnTo>
                    <a:pt x="18794" y="334512"/>
                  </a:lnTo>
                  <a:lnTo>
                    <a:pt x="40846" y="375413"/>
                  </a:lnTo>
                  <a:lnTo>
                    <a:pt x="70056" y="411051"/>
                  </a:lnTo>
                  <a:lnTo>
                    <a:pt x="105463" y="440456"/>
                  </a:lnTo>
                  <a:lnTo>
                    <a:pt x="146107" y="462659"/>
                  </a:lnTo>
                  <a:lnTo>
                    <a:pt x="191029" y="476691"/>
                  </a:lnTo>
                  <a:lnTo>
                    <a:pt x="239267" y="481583"/>
                  </a:lnTo>
                  <a:lnTo>
                    <a:pt x="287506" y="476691"/>
                  </a:lnTo>
                  <a:lnTo>
                    <a:pt x="332428" y="462659"/>
                  </a:lnTo>
                  <a:lnTo>
                    <a:pt x="373072" y="440456"/>
                  </a:lnTo>
                  <a:lnTo>
                    <a:pt x="408479" y="411051"/>
                  </a:lnTo>
                  <a:lnTo>
                    <a:pt x="437689" y="375413"/>
                  </a:lnTo>
                  <a:lnTo>
                    <a:pt x="459741" y="334512"/>
                  </a:lnTo>
                  <a:lnTo>
                    <a:pt x="473677" y="289315"/>
                  </a:lnTo>
                  <a:lnTo>
                    <a:pt x="478535" y="240791"/>
                  </a:lnTo>
                  <a:lnTo>
                    <a:pt x="473677" y="192268"/>
                  </a:lnTo>
                  <a:lnTo>
                    <a:pt x="459741" y="147071"/>
                  </a:lnTo>
                  <a:lnTo>
                    <a:pt x="437689" y="106170"/>
                  </a:lnTo>
                  <a:lnTo>
                    <a:pt x="408479" y="70532"/>
                  </a:lnTo>
                  <a:lnTo>
                    <a:pt x="373072" y="41127"/>
                  </a:lnTo>
                  <a:lnTo>
                    <a:pt x="332428" y="18924"/>
                  </a:lnTo>
                  <a:lnTo>
                    <a:pt x="287506" y="4892"/>
                  </a:lnTo>
                  <a:lnTo>
                    <a:pt x="239267" y="0"/>
                  </a:lnTo>
                  <a:close/>
                </a:path>
              </a:pathLst>
            </a:custGeom>
            <a:solidFill>
              <a:srgbClr val="D0D0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89319" y="3526535"/>
              <a:ext cx="478790" cy="481965"/>
            </a:xfrm>
            <a:custGeom>
              <a:avLst/>
              <a:gdLst/>
              <a:ahLst/>
              <a:cxnLst/>
              <a:rect l="l" t="t" r="r" b="b"/>
              <a:pathLst>
                <a:path w="478789" h="481964">
                  <a:moveTo>
                    <a:pt x="0" y="240791"/>
                  </a:moveTo>
                  <a:lnTo>
                    <a:pt x="4858" y="192268"/>
                  </a:lnTo>
                  <a:lnTo>
                    <a:pt x="18794" y="147071"/>
                  </a:lnTo>
                  <a:lnTo>
                    <a:pt x="40846" y="106170"/>
                  </a:lnTo>
                  <a:lnTo>
                    <a:pt x="70056" y="70532"/>
                  </a:lnTo>
                  <a:lnTo>
                    <a:pt x="105463" y="41127"/>
                  </a:lnTo>
                  <a:lnTo>
                    <a:pt x="146107" y="18924"/>
                  </a:lnTo>
                  <a:lnTo>
                    <a:pt x="191029" y="4892"/>
                  </a:lnTo>
                  <a:lnTo>
                    <a:pt x="239267" y="0"/>
                  </a:lnTo>
                  <a:lnTo>
                    <a:pt x="287506" y="4892"/>
                  </a:lnTo>
                  <a:lnTo>
                    <a:pt x="332428" y="18924"/>
                  </a:lnTo>
                  <a:lnTo>
                    <a:pt x="373072" y="41127"/>
                  </a:lnTo>
                  <a:lnTo>
                    <a:pt x="408479" y="70532"/>
                  </a:lnTo>
                  <a:lnTo>
                    <a:pt x="437689" y="106170"/>
                  </a:lnTo>
                  <a:lnTo>
                    <a:pt x="459741" y="147071"/>
                  </a:lnTo>
                  <a:lnTo>
                    <a:pt x="473677" y="192268"/>
                  </a:lnTo>
                  <a:lnTo>
                    <a:pt x="478535" y="240791"/>
                  </a:lnTo>
                  <a:lnTo>
                    <a:pt x="473677" y="289315"/>
                  </a:lnTo>
                  <a:lnTo>
                    <a:pt x="459741" y="334512"/>
                  </a:lnTo>
                  <a:lnTo>
                    <a:pt x="437689" y="375413"/>
                  </a:lnTo>
                  <a:lnTo>
                    <a:pt x="408479" y="411051"/>
                  </a:lnTo>
                  <a:lnTo>
                    <a:pt x="373072" y="440456"/>
                  </a:lnTo>
                  <a:lnTo>
                    <a:pt x="332428" y="462659"/>
                  </a:lnTo>
                  <a:lnTo>
                    <a:pt x="287506" y="476691"/>
                  </a:lnTo>
                  <a:lnTo>
                    <a:pt x="239267" y="481583"/>
                  </a:lnTo>
                  <a:lnTo>
                    <a:pt x="191029" y="476691"/>
                  </a:lnTo>
                  <a:lnTo>
                    <a:pt x="146107" y="462659"/>
                  </a:lnTo>
                  <a:lnTo>
                    <a:pt x="105463" y="440456"/>
                  </a:lnTo>
                  <a:lnTo>
                    <a:pt x="70056" y="411051"/>
                  </a:lnTo>
                  <a:lnTo>
                    <a:pt x="40846" y="375413"/>
                  </a:lnTo>
                  <a:lnTo>
                    <a:pt x="18794" y="334512"/>
                  </a:lnTo>
                  <a:lnTo>
                    <a:pt x="4858" y="289315"/>
                  </a:lnTo>
                  <a:lnTo>
                    <a:pt x="0" y="240791"/>
                  </a:lnTo>
                  <a:close/>
                </a:path>
              </a:pathLst>
            </a:custGeom>
            <a:ln w="12700">
              <a:solidFill>
                <a:srgbClr val="D29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2951" y="3630167"/>
              <a:ext cx="274320" cy="2743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4767" y="2968764"/>
              <a:ext cx="561581" cy="5615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20967" y="3044952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205740" y="0"/>
                  </a:moveTo>
                  <a:lnTo>
                    <a:pt x="158553" y="5431"/>
                  </a:lnTo>
                  <a:lnTo>
                    <a:pt x="115244" y="20905"/>
                  </a:lnTo>
                  <a:lnTo>
                    <a:pt x="77044" y="45186"/>
                  </a:lnTo>
                  <a:lnTo>
                    <a:pt x="45186" y="77044"/>
                  </a:lnTo>
                  <a:lnTo>
                    <a:pt x="20905" y="115244"/>
                  </a:lnTo>
                  <a:lnTo>
                    <a:pt x="5431" y="158553"/>
                  </a:lnTo>
                  <a:lnTo>
                    <a:pt x="0" y="205739"/>
                  </a:lnTo>
                  <a:lnTo>
                    <a:pt x="5431" y="252926"/>
                  </a:lnTo>
                  <a:lnTo>
                    <a:pt x="20905" y="296235"/>
                  </a:lnTo>
                  <a:lnTo>
                    <a:pt x="45186" y="334435"/>
                  </a:lnTo>
                  <a:lnTo>
                    <a:pt x="77044" y="366293"/>
                  </a:lnTo>
                  <a:lnTo>
                    <a:pt x="115244" y="390574"/>
                  </a:lnTo>
                  <a:lnTo>
                    <a:pt x="158553" y="406048"/>
                  </a:lnTo>
                  <a:lnTo>
                    <a:pt x="205740" y="411480"/>
                  </a:lnTo>
                  <a:lnTo>
                    <a:pt x="252926" y="406048"/>
                  </a:lnTo>
                  <a:lnTo>
                    <a:pt x="296235" y="390574"/>
                  </a:lnTo>
                  <a:lnTo>
                    <a:pt x="334435" y="366293"/>
                  </a:lnTo>
                  <a:lnTo>
                    <a:pt x="366293" y="334435"/>
                  </a:lnTo>
                  <a:lnTo>
                    <a:pt x="390574" y="296235"/>
                  </a:lnTo>
                  <a:lnTo>
                    <a:pt x="406048" y="252926"/>
                  </a:lnTo>
                  <a:lnTo>
                    <a:pt x="411480" y="205739"/>
                  </a:lnTo>
                  <a:lnTo>
                    <a:pt x="406048" y="158553"/>
                  </a:lnTo>
                  <a:lnTo>
                    <a:pt x="390574" y="115244"/>
                  </a:lnTo>
                  <a:lnTo>
                    <a:pt x="366293" y="77044"/>
                  </a:lnTo>
                  <a:lnTo>
                    <a:pt x="334435" y="45186"/>
                  </a:lnTo>
                  <a:lnTo>
                    <a:pt x="296235" y="20905"/>
                  </a:lnTo>
                  <a:lnTo>
                    <a:pt x="252926" y="5431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20967" y="3044952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79">
                  <a:moveTo>
                    <a:pt x="0" y="205739"/>
                  </a:moveTo>
                  <a:lnTo>
                    <a:pt x="5431" y="158553"/>
                  </a:lnTo>
                  <a:lnTo>
                    <a:pt x="20905" y="115244"/>
                  </a:lnTo>
                  <a:lnTo>
                    <a:pt x="45186" y="77044"/>
                  </a:lnTo>
                  <a:lnTo>
                    <a:pt x="77044" y="45186"/>
                  </a:lnTo>
                  <a:lnTo>
                    <a:pt x="115244" y="20905"/>
                  </a:lnTo>
                  <a:lnTo>
                    <a:pt x="158553" y="5431"/>
                  </a:lnTo>
                  <a:lnTo>
                    <a:pt x="205740" y="0"/>
                  </a:lnTo>
                  <a:lnTo>
                    <a:pt x="252926" y="5431"/>
                  </a:lnTo>
                  <a:lnTo>
                    <a:pt x="296235" y="20905"/>
                  </a:lnTo>
                  <a:lnTo>
                    <a:pt x="334435" y="45186"/>
                  </a:lnTo>
                  <a:lnTo>
                    <a:pt x="366293" y="77044"/>
                  </a:lnTo>
                  <a:lnTo>
                    <a:pt x="390574" y="115244"/>
                  </a:lnTo>
                  <a:lnTo>
                    <a:pt x="406048" y="158553"/>
                  </a:lnTo>
                  <a:lnTo>
                    <a:pt x="411480" y="205739"/>
                  </a:lnTo>
                  <a:lnTo>
                    <a:pt x="406048" y="252926"/>
                  </a:lnTo>
                  <a:lnTo>
                    <a:pt x="390574" y="296235"/>
                  </a:lnTo>
                  <a:lnTo>
                    <a:pt x="366293" y="334435"/>
                  </a:lnTo>
                  <a:lnTo>
                    <a:pt x="334435" y="366293"/>
                  </a:lnTo>
                  <a:lnTo>
                    <a:pt x="296235" y="390574"/>
                  </a:lnTo>
                  <a:lnTo>
                    <a:pt x="252926" y="406048"/>
                  </a:lnTo>
                  <a:lnTo>
                    <a:pt x="205740" y="411480"/>
                  </a:lnTo>
                  <a:lnTo>
                    <a:pt x="158553" y="406048"/>
                  </a:lnTo>
                  <a:lnTo>
                    <a:pt x="115244" y="390574"/>
                  </a:lnTo>
                  <a:lnTo>
                    <a:pt x="77044" y="366293"/>
                  </a:lnTo>
                  <a:lnTo>
                    <a:pt x="45186" y="334435"/>
                  </a:lnTo>
                  <a:lnTo>
                    <a:pt x="20905" y="296235"/>
                  </a:lnTo>
                  <a:lnTo>
                    <a:pt x="5431" y="252926"/>
                  </a:lnTo>
                  <a:lnTo>
                    <a:pt x="0" y="205739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8023" y="3115055"/>
              <a:ext cx="274320" cy="2743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5783" y="2545067"/>
              <a:ext cx="491490" cy="4945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91983" y="2621280"/>
              <a:ext cx="341630" cy="344805"/>
            </a:xfrm>
            <a:custGeom>
              <a:avLst/>
              <a:gdLst/>
              <a:ahLst/>
              <a:cxnLst/>
              <a:rect l="l" t="t" r="r" b="b"/>
              <a:pathLst>
                <a:path w="341629" h="344805">
                  <a:moveTo>
                    <a:pt x="170688" y="0"/>
                  </a:moveTo>
                  <a:lnTo>
                    <a:pt x="125324" y="6150"/>
                  </a:lnTo>
                  <a:lnTo>
                    <a:pt x="84553" y="23509"/>
                  </a:lnTo>
                  <a:lnTo>
                    <a:pt x="50006" y="50434"/>
                  </a:lnTo>
                  <a:lnTo>
                    <a:pt x="23311" y="85287"/>
                  </a:lnTo>
                  <a:lnTo>
                    <a:pt x="6099" y="126426"/>
                  </a:lnTo>
                  <a:lnTo>
                    <a:pt x="0" y="172212"/>
                  </a:lnTo>
                  <a:lnTo>
                    <a:pt x="6099" y="217997"/>
                  </a:lnTo>
                  <a:lnTo>
                    <a:pt x="23311" y="259136"/>
                  </a:lnTo>
                  <a:lnTo>
                    <a:pt x="50006" y="293989"/>
                  </a:lnTo>
                  <a:lnTo>
                    <a:pt x="84553" y="320914"/>
                  </a:lnTo>
                  <a:lnTo>
                    <a:pt x="125324" y="338273"/>
                  </a:lnTo>
                  <a:lnTo>
                    <a:pt x="170688" y="344424"/>
                  </a:lnTo>
                  <a:lnTo>
                    <a:pt x="216051" y="338273"/>
                  </a:lnTo>
                  <a:lnTo>
                    <a:pt x="256822" y="320914"/>
                  </a:lnTo>
                  <a:lnTo>
                    <a:pt x="291369" y="293989"/>
                  </a:lnTo>
                  <a:lnTo>
                    <a:pt x="318064" y="259136"/>
                  </a:lnTo>
                  <a:lnTo>
                    <a:pt x="335276" y="217997"/>
                  </a:lnTo>
                  <a:lnTo>
                    <a:pt x="341375" y="172212"/>
                  </a:lnTo>
                  <a:lnTo>
                    <a:pt x="335276" y="126426"/>
                  </a:lnTo>
                  <a:lnTo>
                    <a:pt x="318064" y="85287"/>
                  </a:lnTo>
                  <a:lnTo>
                    <a:pt x="291369" y="50434"/>
                  </a:lnTo>
                  <a:lnTo>
                    <a:pt x="256822" y="23509"/>
                  </a:lnTo>
                  <a:lnTo>
                    <a:pt x="216051" y="6150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FFF0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91983" y="2621280"/>
              <a:ext cx="341630" cy="344805"/>
            </a:xfrm>
            <a:custGeom>
              <a:avLst/>
              <a:gdLst/>
              <a:ahLst/>
              <a:cxnLst/>
              <a:rect l="l" t="t" r="r" b="b"/>
              <a:pathLst>
                <a:path w="341629" h="344805">
                  <a:moveTo>
                    <a:pt x="0" y="172212"/>
                  </a:moveTo>
                  <a:lnTo>
                    <a:pt x="6099" y="126426"/>
                  </a:lnTo>
                  <a:lnTo>
                    <a:pt x="23311" y="85287"/>
                  </a:lnTo>
                  <a:lnTo>
                    <a:pt x="50006" y="50434"/>
                  </a:lnTo>
                  <a:lnTo>
                    <a:pt x="84553" y="23509"/>
                  </a:lnTo>
                  <a:lnTo>
                    <a:pt x="125324" y="6150"/>
                  </a:lnTo>
                  <a:lnTo>
                    <a:pt x="170688" y="0"/>
                  </a:lnTo>
                  <a:lnTo>
                    <a:pt x="216051" y="6150"/>
                  </a:lnTo>
                  <a:lnTo>
                    <a:pt x="256822" y="23509"/>
                  </a:lnTo>
                  <a:lnTo>
                    <a:pt x="291369" y="50434"/>
                  </a:lnTo>
                  <a:lnTo>
                    <a:pt x="318064" y="85287"/>
                  </a:lnTo>
                  <a:lnTo>
                    <a:pt x="335276" y="126426"/>
                  </a:lnTo>
                  <a:lnTo>
                    <a:pt x="341375" y="172212"/>
                  </a:lnTo>
                  <a:lnTo>
                    <a:pt x="335276" y="217997"/>
                  </a:lnTo>
                  <a:lnTo>
                    <a:pt x="318064" y="259136"/>
                  </a:lnTo>
                  <a:lnTo>
                    <a:pt x="291369" y="293989"/>
                  </a:lnTo>
                  <a:lnTo>
                    <a:pt x="256822" y="320914"/>
                  </a:lnTo>
                  <a:lnTo>
                    <a:pt x="216051" y="338273"/>
                  </a:lnTo>
                  <a:lnTo>
                    <a:pt x="170688" y="344424"/>
                  </a:lnTo>
                  <a:lnTo>
                    <a:pt x="125324" y="338273"/>
                  </a:lnTo>
                  <a:lnTo>
                    <a:pt x="84553" y="320914"/>
                  </a:lnTo>
                  <a:lnTo>
                    <a:pt x="50006" y="293989"/>
                  </a:lnTo>
                  <a:lnTo>
                    <a:pt x="23311" y="259136"/>
                  </a:lnTo>
                  <a:lnTo>
                    <a:pt x="6099" y="217997"/>
                  </a:lnTo>
                  <a:lnTo>
                    <a:pt x="0" y="172212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9039" y="2691383"/>
              <a:ext cx="207264" cy="2042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04632" y="2871203"/>
              <a:ext cx="494550" cy="4945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80832" y="294741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172212" y="0"/>
                  </a:moveTo>
                  <a:lnTo>
                    <a:pt x="126426" y="6150"/>
                  </a:lnTo>
                  <a:lnTo>
                    <a:pt x="85287" y="23509"/>
                  </a:lnTo>
                  <a:lnTo>
                    <a:pt x="50434" y="50434"/>
                  </a:lnTo>
                  <a:lnTo>
                    <a:pt x="23509" y="85287"/>
                  </a:lnTo>
                  <a:lnTo>
                    <a:pt x="6150" y="126426"/>
                  </a:lnTo>
                  <a:lnTo>
                    <a:pt x="0" y="172212"/>
                  </a:lnTo>
                  <a:lnTo>
                    <a:pt x="6150" y="217997"/>
                  </a:lnTo>
                  <a:lnTo>
                    <a:pt x="23509" y="259136"/>
                  </a:lnTo>
                  <a:lnTo>
                    <a:pt x="50434" y="293989"/>
                  </a:lnTo>
                  <a:lnTo>
                    <a:pt x="85287" y="320914"/>
                  </a:lnTo>
                  <a:lnTo>
                    <a:pt x="126426" y="338273"/>
                  </a:lnTo>
                  <a:lnTo>
                    <a:pt x="172212" y="344424"/>
                  </a:lnTo>
                  <a:lnTo>
                    <a:pt x="217997" y="338273"/>
                  </a:lnTo>
                  <a:lnTo>
                    <a:pt x="259136" y="320914"/>
                  </a:lnTo>
                  <a:lnTo>
                    <a:pt x="293989" y="293989"/>
                  </a:lnTo>
                  <a:lnTo>
                    <a:pt x="320914" y="259136"/>
                  </a:lnTo>
                  <a:lnTo>
                    <a:pt x="338273" y="217997"/>
                  </a:lnTo>
                  <a:lnTo>
                    <a:pt x="344424" y="172212"/>
                  </a:lnTo>
                  <a:lnTo>
                    <a:pt x="338273" y="126426"/>
                  </a:lnTo>
                  <a:lnTo>
                    <a:pt x="320914" y="85287"/>
                  </a:lnTo>
                  <a:lnTo>
                    <a:pt x="293989" y="50434"/>
                  </a:lnTo>
                  <a:lnTo>
                    <a:pt x="259136" y="23509"/>
                  </a:lnTo>
                  <a:lnTo>
                    <a:pt x="217997" y="6150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FFF0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180832" y="2947416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4" h="344804">
                  <a:moveTo>
                    <a:pt x="0" y="172212"/>
                  </a:moveTo>
                  <a:lnTo>
                    <a:pt x="6150" y="126426"/>
                  </a:lnTo>
                  <a:lnTo>
                    <a:pt x="23509" y="85287"/>
                  </a:lnTo>
                  <a:lnTo>
                    <a:pt x="50434" y="50434"/>
                  </a:lnTo>
                  <a:lnTo>
                    <a:pt x="85287" y="23509"/>
                  </a:lnTo>
                  <a:lnTo>
                    <a:pt x="126426" y="6150"/>
                  </a:lnTo>
                  <a:lnTo>
                    <a:pt x="172212" y="0"/>
                  </a:lnTo>
                  <a:lnTo>
                    <a:pt x="217997" y="6150"/>
                  </a:lnTo>
                  <a:lnTo>
                    <a:pt x="259136" y="23509"/>
                  </a:lnTo>
                  <a:lnTo>
                    <a:pt x="293989" y="50434"/>
                  </a:lnTo>
                  <a:lnTo>
                    <a:pt x="320914" y="85287"/>
                  </a:lnTo>
                  <a:lnTo>
                    <a:pt x="338273" y="126426"/>
                  </a:lnTo>
                  <a:lnTo>
                    <a:pt x="344424" y="172212"/>
                  </a:lnTo>
                  <a:lnTo>
                    <a:pt x="338273" y="217997"/>
                  </a:lnTo>
                  <a:lnTo>
                    <a:pt x="320914" y="259136"/>
                  </a:lnTo>
                  <a:lnTo>
                    <a:pt x="293989" y="293989"/>
                  </a:lnTo>
                  <a:lnTo>
                    <a:pt x="259136" y="320914"/>
                  </a:lnTo>
                  <a:lnTo>
                    <a:pt x="217997" y="338273"/>
                  </a:lnTo>
                  <a:lnTo>
                    <a:pt x="172212" y="344424"/>
                  </a:lnTo>
                  <a:lnTo>
                    <a:pt x="126426" y="338273"/>
                  </a:lnTo>
                  <a:lnTo>
                    <a:pt x="85287" y="320914"/>
                  </a:lnTo>
                  <a:lnTo>
                    <a:pt x="50434" y="293989"/>
                  </a:lnTo>
                  <a:lnTo>
                    <a:pt x="23509" y="259136"/>
                  </a:lnTo>
                  <a:lnTo>
                    <a:pt x="6150" y="217997"/>
                  </a:lnTo>
                  <a:lnTo>
                    <a:pt x="0" y="172212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0935" y="3017519"/>
              <a:ext cx="204216" cy="2042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5807" y="3849623"/>
              <a:ext cx="491490" cy="49148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22007" y="3925823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70688" y="0"/>
                  </a:move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6099" y="216051"/>
                  </a:lnTo>
                  <a:lnTo>
                    <a:pt x="23311" y="256822"/>
                  </a:lnTo>
                  <a:lnTo>
                    <a:pt x="50006" y="291369"/>
                  </a:lnTo>
                  <a:lnTo>
                    <a:pt x="84553" y="318064"/>
                  </a:lnTo>
                  <a:lnTo>
                    <a:pt x="125324" y="335276"/>
                  </a:lnTo>
                  <a:lnTo>
                    <a:pt x="170688" y="341375"/>
                  </a:lnTo>
                  <a:lnTo>
                    <a:pt x="216051" y="335276"/>
                  </a:lnTo>
                  <a:lnTo>
                    <a:pt x="256822" y="318064"/>
                  </a:lnTo>
                  <a:lnTo>
                    <a:pt x="291369" y="291369"/>
                  </a:lnTo>
                  <a:lnTo>
                    <a:pt x="318064" y="256822"/>
                  </a:lnTo>
                  <a:lnTo>
                    <a:pt x="335276" y="216051"/>
                  </a:lnTo>
                  <a:lnTo>
                    <a:pt x="341375" y="170687"/>
                  </a:lnTo>
                  <a:lnTo>
                    <a:pt x="335276" y="125324"/>
                  </a:lnTo>
                  <a:lnTo>
                    <a:pt x="318064" y="84553"/>
                  </a:lnTo>
                  <a:lnTo>
                    <a:pt x="291369" y="50006"/>
                  </a:lnTo>
                  <a:lnTo>
                    <a:pt x="256822" y="23311"/>
                  </a:lnTo>
                  <a:lnTo>
                    <a:pt x="216051" y="6099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FFF0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22007" y="3925823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9063" y="3992879"/>
              <a:ext cx="207264" cy="2072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84904" y="1655063"/>
              <a:ext cx="6858000" cy="3716020"/>
            </a:xfrm>
            <a:custGeom>
              <a:avLst/>
              <a:gdLst/>
              <a:ahLst/>
              <a:cxnLst/>
              <a:rect l="l" t="t" r="r" b="b"/>
              <a:pathLst>
                <a:path w="6858000" h="3716020">
                  <a:moveTo>
                    <a:pt x="6858000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0" y="3715512"/>
                  </a:lnTo>
                  <a:lnTo>
                    <a:pt x="6858000" y="3715512"/>
                  </a:lnTo>
                  <a:lnTo>
                    <a:pt x="6858000" y="1063752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FFFFF">
                <a:alpha val="9411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02951" y="1524000"/>
              <a:ext cx="1813560" cy="1999614"/>
            </a:xfrm>
            <a:custGeom>
              <a:avLst/>
              <a:gdLst/>
              <a:ahLst/>
              <a:cxnLst/>
              <a:rect l="l" t="t" r="r" b="b"/>
              <a:pathLst>
                <a:path w="1813559" h="1999614">
                  <a:moveTo>
                    <a:pt x="1511300" y="0"/>
                  </a:moveTo>
                  <a:lnTo>
                    <a:pt x="302259" y="0"/>
                  </a:lnTo>
                  <a:lnTo>
                    <a:pt x="253245" y="3957"/>
                  </a:lnTo>
                  <a:lnTo>
                    <a:pt x="206743" y="15414"/>
                  </a:lnTo>
                  <a:lnTo>
                    <a:pt x="163378" y="33748"/>
                  </a:lnTo>
                  <a:lnTo>
                    <a:pt x="123773" y="58334"/>
                  </a:lnTo>
                  <a:lnTo>
                    <a:pt x="88550" y="88550"/>
                  </a:lnTo>
                  <a:lnTo>
                    <a:pt x="58334" y="123773"/>
                  </a:lnTo>
                  <a:lnTo>
                    <a:pt x="33748" y="163378"/>
                  </a:lnTo>
                  <a:lnTo>
                    <a:pt x="15414" y="206743"/>
                  </a:lnTo>
                  <a:lnTo>
                    <a:pt x="3957" y="253245"/>
                  </a:lnTo>
                  <a:lnTo>
                    <a:pt x="0" y="302260"/>
                  </a:lnTo>
                  <a:lnTo>
                    <a:pt x="0" y="1697227"/>
                  </a:lnTo>
                  <a:lnTo>
                    <a:pt x="3957" y="1746242"/>
                  </a:lnTo>
                  <a:lnTo>
                    <a:pt x="15414" y="1792744"/>
                  </a:lnTo>
                  <a:lnTo>
                    <a:pt x="33748" y="1836109"/>
                  </a:lnTo>
                  <a:lnTo>
                    <a:pt x="58334" y="1875714"/>
                  </a:lnTo>
                  <a:lnTo>
                    <a:pt x="88550" y="1910937"/>
                  </a:lnTo>
                  <a:lnTo>
                    <a:pt x="123773" y="1941153"/>
                  </a:lnTo>
                  <a:lnTo>
                    <a:pt x="163378" y="1965739"/>
                  </a:lnTo>
                  <a:lnTo>
                    <a:pt x="206743" y="1984073"/>
                  </a:lnTo>
                  <a:lnTo>
                    <a:pt x="253245" y="1995530"/>
                  </a:lnTo>
                  <a:lnTo>
                    <a:pt x="302259" y="1999488"/>
                  </a:lnTo>
                  <a:lnTo>
                    <a:pt x="1511300" y="1999488"/>
                  </a:lnTo>
                  <a:lnTo>
                    <a:pt x="1560314" y="1995530"/>
                  </a:lnTo>
                  <a:lnTo>
                    <a:pt x="1606816" y="1984073"/>
                  </a:lnTo>
                  <a:lnTo>
                    <a:pt x="1650181" y="1965739"/>
                  </a:lnTo>
                  <a:lnTo>
                    <a:pt x="1689786" y="1941153"/>
                  </a:lnTo>
                  <a:lnTo>
                    <a:pt x="1725009" y="1910937"/>
                  </a:lnTo>
                  <a:lnTo>
                    <a:pt x="1755225" y="1875714"/>
                  </a:lnTo>
                  <a:lnTo>
                    <a:pt x="1779811" y="1836109"/>
                  </a:lnTo>
                  <a:lnTo>
                    <a:pt x="1798145" y="1792744"/>
                  </a:lnTo>
                  <a:lnTo>
                    <a:pt x="1809602" y="1746242"/>
                  </a:lnTo>
                  <a:lnTo>
                    <a:pt x="1813559" y="1697227"/>
                  </a:lnTo>
                  <a:lnTo>
                    <a:pt x="1813559" y="302260"/>
                  </a:lnTo>
                  <a:lnTo>
                    <a:pt x="1809602" y="253245"/>
                  </a:lnTo>
                  <a:lnTo>
                    <a:pt x="1798145" y="206743"/>
                  </a:lnTo>
                  <a:lnTo>
                    <a:pt x="1779811" y="163378"/>
                  </a:lnTo>
                  <a:lnTo>
                    <a:pt x="1755225" y="123773"/>
                  </a:lnTo>
                  <a:lnTo>
                    <a:pt x="1725009" y="88550"/>
                  </a:lnTo>
                  <a:lnTo>
                    <a:pt x="1689786" y="58334"/>
                  </a:lnTo>
                  <a:lnTo>
                    <a:pt x="1650181" y="33748"/>
                  </a:lnTo>
                  <a:lnTo>
                    <a:pt x="1606816" y="15414"/>
                  </a:lnTo>
                  <a:lnTo>
                    <a:pt x="1560314" y="3957"/>
                  </a:lnTo>
                  <a:lnTo>
                    <a:pt x="1511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902951" y="1524000"/>
              <a:ext cx="1813560" cy="1999614"/>
            </a:xfrm>
            <a:custGeom>
              <a:avLst/>
              <a:gdLst/>
              <a:ahLst/>
              <a:cxnLst/>
              <a:rect l="l" t="t" r="r" b="b"/>
              <a:pathLst>
                <a:path w="1813559" h="1999614">
                  <a:moveTo>
                    <a:pt x="0" y="302260"/>
                  </a:moveTo>
                  <a:lnTo>
                    <a:pt x="3957" y="253245"/>
                  </a:lnTo>
                  <a:lnTo>
                    <a:pt x="15414" y="206743"/>
                  </a:lnTo>
                  <a:lnTo>
                    <a:pt x="33748" y="163378"/>
                  </a:lnTo>
                  <a:lnTo>
                    <a:pt x="58334" y="123773"/>
                  </a:lnTo>
                  <a:lnTo>
                    <a:pt x="88550" y="88550"/>
                  </a:lnTo>
                  <a:lnTo>
                    <a:pt x="123773" y="58334"/>
                  </a:lnTo>
                  <a:lnTo>
                    <a:pt x="163378" y="33748"/>
                  </a:lnTo>
                  <a:lnTo>
                    <a:pt x="206743" y="15414"/>
                  </a:lnTo>
                  <a:lnTo>
                    <a:pt x="253245" y="3957"/>
                  </a:lnTo>
                  <a:lnTo>
                    <a:pt x="302259" y="0"/>
                  </a:lnTo>
                  <a:lnTo>
                    <a:pt x="1511300" y="0"/>
                  </a:lnTo>
                  <a:lnTo>
                    <a:pt x="1560314" y="3957"/>
                  </a:lnTo>
                  <a:lnTo>
                    <a:pt x="1606816" y="15414"/>
                  </a:lnTo>
                  <a:lnTo>
                    <a:pt x="1650181" y="33748"/>
                  </a:lnTo>
                  <a:lnTo>
                    <a:pt x="1689786" y="58334"/>
                  </a:lnTo>
                  <a:lnTo>
                    <a:pt x="1725009" y="88550"/>
                  </a:lnTo>
                  <a:lnTo>
                    <a:pt x="1755225" y="123773"/>
                  </a:lnTo>
                  <a:lnTo>
                    <a:pt x="1779811" y="163378"/>
                  </a:lnTo>
                  <a:lnTo>
                    <a:pt x="1798145" y="206743"/>
                  </a:lnTo>
                  <a:lnTo>
                    <a:pt x="1809602" y="253245"/>
                  </a:lnTo>
                  <a:lnTo>
                    <a:pt x="1813559" y="302260"/>
                  </a:lnTo>
                  <a:lnTo>
                    <a:pt x="1813559" y="1697227"/>
                  </a:lnTo>
                  <a:lnTo>
                    <a:pt x="1809602" y="1746242"/>
                  </a:lnTo>
                  <a:lnTo>
                    <a:pt x="1798145" y="1792744"/>
                  </a:lnTo>
                  <a:lnTo>
                    <a:pt x="1779811" y="1836109"/>
                  </a:lnTo>
                  <a:lnTo>
                    <a:pt x="1755225" y="1875714"/>
                  </a:lnTo>
                  <a:lnTo>
                    <a:pt x="1725009" y="1910937"/>
                  </a:lnTo>
                  <a:lnTo>
                    <a:pt x="1689786" y="1941153"/>
                  </a:lnTo>
                  <a:lnTo>
                    <a:pt x="1650181" y="1965739"/>
                  </a:lnTo>
                  <a:lnTo>
                    <a:pt x="1606816" y="1984073"/>
                  </a:lnTo>
                  <a:lnTo>
                    <a:pt x="1560314" y="1995530"/>
                  </a:lnTo>
                  <a:lnTo>
                    <a:pt x="1511300" y="1999488"/>
                  </a:lnTo>
                  <a:lnTo>
                    <a:pt x="302259" y="1999488"/>
                  </a:lnTo>
                  <a:lnTo>
                    <a:pt x="253245" y="1995530"/>
                  </a:lnTo>
                  <a:lnTo>
                    <a:pt x="206743" y="1984073"/>
                  </a:lnTo>
                  <a:lnTo>
                    <a:pt x="163378" y="1965739"/>
                  </a:lnTo>
                  <a:lnTo>
                    <a:pt x="123773" y="1941153"/>
                  </a:lnTo>
                  <a:lnTo>
                    <a:pt x="88550" y="1910937"/>
                  </a:lnTo>
                  <a:lnTo>
                    <a:pt x="58334" y="1875714"/>
                  </a:lnTo>
                  <a:lnTo>
                    <a:pt x="33748" y="1836109"/>
                  </a:lnTo>
                  <a:lnTo>
                    <a:pt x="15414" y="1792744"/>
                  </a:lnTo>
                  <a:lnTo>
                    <a:pt x="3957" y="1746242"/>
                  </a:lnTo>
                  <a:lnTo>
                    <a:pt x="0" y="1697227"/>
                  </a:lnTo>
                  <a:lnTo>
                    <a:pt x="0" y="302260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94391" y="1612392"/>
              <a:ext cx="1067561" cy="143636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1823" y="1639823"/>
              <a:ext cx="960120" cy="13289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90047" y="1889759"/>
              <a:ext cx="1067561" cy="13540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7479" y="1917191"/>
              <a:ext cx="960120" cy="12466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85703" y="2084831"/>
              <a:ext cx="1067561" cy="139369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13135" y="2112263"/>
              <a:ext cx="960120" cy="12862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09448" y="5414654"/>
              <a:ext cx="2859807" cy="41248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75575" y="5416296"/>
              <a:ext cx="2530602" cy="46405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123175" y="5428488"/>
              <a:ext cx="2780030" cy="332740"/>
            </a:xfrm>
            <a:custGeom>
              <a:avLst/>
              <a:gdLst/>
              <a:ahLst/>
              <a:cxnLst/>
              <a:rect l="l" t="t" r="r" b="b"/>
              <a:pathLst>
                <a:path w="2780029" h="332739">
                  <a:moveTo>
                    <a:pt x="2724404" y="0"/>
                  </a:moveTo>
                  <a:lnTo>
                    <a:pt x="55372" y="0"/>
                  </a:lnTo>
                  <a:lnTo>
                    <a:pt x="33807" y="4347"/>
                  </a:lnTo>
                  <a:lnTo>
                    <a:pt x="16208" y="16208"/>
                  </a:lnTo>
                  <a:lnTo>
                    <a:pt x="4347" y="33807"/>
                  </a:lnTo>
                  <a:lnTo>
                    <a:pt x="0" y="55371"/>
                  </a:lnTo>
                  <a:lnTo>
                    <a:pt x="0" y="276859"/>
                  </a:lnTo>
                  <a:lnTo>
                    <a:pt x="4347" y="298413"/>
                  </a:lnTo>
                  <a:lnTo>
                    <a:pt x="16208" y="316014"/>
                  </a:lnTo>
                  <a:lnTo>
                    <a:pt x="33807" y="327880"/>
                  </a:lnTo>
                  <a:lnTo>
                    <a:pt x="55372" y="332231"/>
                  </a:lnTo>
                  <a:lnTo>
                    <a:pt x="2724404" y="332231"/>
                  </a:lnTo>
                  <a:lnTo>
                    <a:pt x="2745968" y="327880"/>
                  </a:lnTo>
                  <a:lnTo>
                    <a:pt x="2763567" y="316014"/>
                  </a:lnTo>
                  <a:lnTo>
                    <a:pt x="2775428" y="298413"/>
                  </a:lnTo>
                  <a:lnTo>
                    <a:pt x="2779776" y="276859"/>
                  </a:lnTo>
                  <a:lnTo>
                    <a:pt x="2779776" y="55371"/>
                  </a:lnTo>
                  <a:lnTo>
                    <a:pt x="2775428" y="33807"/>
                  </a:lnTo>
                  <a:lnTo>
                    <a:pt x="2763567" y="16208"/>
                  </a:lnTo>
                  <a:lnTo>
                    <a:pt x="2745968" y="4347"/>
                  </a:lnTo>
                  <a:lnTo>
                    <a:pt x="2724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7393940" y="5475528"/>
            <a:ext cx="22447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10" dirty="0">
                <a:latin typeface="微软雅黑" panose="020B0503020204020204" charset="-122"/>
                <a:cs typeface="微软雅黑" panose="020B0503020204020204" charset="-122"/>
              </a:rPr>
              <a:t>内置的多物理域模型库及工具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285488" y="1408175"/>
            <a:ext cx="3027680" cy="3835400"/>
            <a:chOff x="4285488" y="1408175"/>
            <a:chExt cx="3027680" cy="3835400"/>
          </a:xfrm>
        </p:grpSpPr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5488" y="1408175"/>
              <a:ext cx="2088641" cy="29847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51832" y="1834895"/>
              <a:ext cx="2088641" cy="298475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4272" y="2258567"/>
              <a:ext cx="2088642" cy="298475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78680" y="1624583"/>
              <a:ext cx="985265" cy="40919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69536" y="1621535"/>
              <a:ext cx="994410" cy="46405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706111" y="1652016"/>
            <a:ext cx="878205" cy="3022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5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控制系统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312664" y="2054351"/>
            <a:ext cx="994410" cy="464184"/>
            <a:chOff x="5312664" y="2054351"/>
            <a:chExt cx="994410" cy="464184"/>
          </a:xfrm>
        </p:grpSpPr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24856" y="2057412"/>
              <a:ext cx="982218" cy="4061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12664" y="2054351"/>
              <a:ext cx="994410" cy="4640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352288" y="2084831"/>
              <a:ext cx="875030" cy="299085"/>
            </a:xfrm>
            <a:custGeom>
              <a:avLst/>
              <a:gdLst/>
              <a:ahLst/>
              <a:cxnLst/>
              <a:rect l="l" t="t" r="r" b="b"/>
              <a:pathLst>
                <a:path w="875029" h="299085">
                  <a:moveTo>
                    <a:pt x="874776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74776" y="298703"/>
                  </a:lnTo>
                  <a:lnTo>
                    <a:pt x="874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352288" y="2084832"/>
            <a:ext cx="875030" cy="299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液压系统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660135" y="2538983"/>
            <a:ext cx="997585" cy="464184"/>
            <a:chOff x="5660135" y="2538983"/>
            <a:chExt cx="997585" cy="464184"/>
          </a:xfrm>
        </p:grpSpPr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2327" y="2542044"/>
              <a:ext cx="985266" cy="4061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60135" y="2538983"/>
              <a:ext cx="994410" cy="46405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699759" y="2569463"/>
              <a:ext cx="878205" cy="299085"/>
            </a:xfrm>
            <a:custGeom>
              <a:avLst/>
              <a:gdLst/>
              <a:ahLst/>
              <a:cxnLst/>
              <a:rect l="l" t="t" r="r" b="b"/>
              <a:pathLst>
                <a:path w="878204" h="299085">
                  <a:moveTo>
                    <a:pt x="877824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77824" y="298703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699759" y="2569464"/>
            <a:ext cx="878205" cy="2990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机械系统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123432" y="1566672"/>
            <a:ext cx="3024505" cy="3832225"/>
            <a:chOff x="6123432" y="1566672"/>
            <a:chExt cx="3024505" cy="3832225"/>
          </a:xfrm>
        </p:grpSpPr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23432" y="1566672"/>
              <a:ext cx="2088641" cy="298170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92824" y="1990344"/>
              <a:ext cx="2088642" cy="298475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59168" y="2414016"/>
              <a:ext cx="2088642" cy="298475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61048" y="1783092"/>
              <a:ext cx="985266" cy="40613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48856" y="1780031"/>
              <a:ext cx="994409" cy="464058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88480" y="1810511"/>
            <a:ext cx="878205" cy="299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数字系统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214616" y="2243327"/>
            <a:ext cx="994410" cy="464184"/>
            <a:chOff x="7214616" y="2243327"/>
            <a:chExt cx="994410" cy="464184"/>
          </a:xfrm>
        </p:grpSpPr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23760" y="2246388"/>
              <a:ext cx="985266" cy="4061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14616" y="2243327"/>
              <a:ext cx="994409" cy="46405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51192" y="2273807"/>
              <a:ext cx="878205" cy="299085"/>
            </a:xfrm>
            <a:custGeom>
              <a:avLst/>
              <a:gdLst/>
              <a:ahLst/>
              <a:cxnLst/>
              <a:rect l="l" t="t" r="r" b="b"/>
              <a:pathLst>
                <a:path w="878204" h="299085">
                  <a:moveTo>
                    <a:pt x="877824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77824" y="298703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7251192" y="2273807"/>
            <a:ext cx="878205" cy="2990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10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电气系统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363968" y="2697479"/>
            <a:ext cx="997585" cy="464184"/>
            <a:chOff x="7363968" y="2697479"/>
            <a:chExt cx="997585" cy="464184"/>
          </a:xfrm>
        </p:grpSpPr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76160" y="2700540"/>
              <a:ext cx="985266" cy="40613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3968" y="2697479"/>
              <a:ext cx="994409" cy="46405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403592" y="2727959"/>
              <a:ext cx="878205" cy="299085"/>
            </a:xfrm>
            <a:custGeom>
              <a:avLst/>
              <a:gdLst/>
              <a:ahLst/>
              <a:cxnLst/>
              <a:rect l="l" t="t" r="r" b="b"/>
              <a:pathLst>
                <a:path w="878204" h="299085">
                  <a:moveTo>
                    <a:pt x="877824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877824" y="298703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7403592" y="2727960"/>
            <a:ext cx="878205" cy="2990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电力系统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958328" y="1566672"/>
            <a:ext cx="3036570" cy="3832225"/>
            <a:chOff x="7958328" y="1566672"/>
            <a:chExt cx="3036570" cy="3832225"/>
          </a:xfrm>
        </p:grpSpPr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58328" y="1566672"/>
              <a:ext cx="2088642" cy="298170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33816" y="1990344"/>
              <a:ext cx="2085594" cy="298475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06256" y="2414016"/>
              <a:ext cx="2088642" cy="298475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388096" y="1786140"/>
              <a:ext cx="637794" cy="4061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75904" y="1783080"/>
              <a:ext cx="653033" cy="464058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8415528" y="1813560"/>
            <a:ext cx="530860" cy="299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制造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8973311" y="2215895"/>
            <a:ext cx="653415" cy="464184"/>
            <a:chOff x="8973311" y="2215895"/>
            <a:chExt cx="653415" cy="464184"/>
          </a:xfrm>
        </p:grpSpPr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85503" y="2218956"/>
              <a:ext cx="637794" cy="40613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73311" y="2215895"/>
              <a:ext cx="653033" cy="464058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012935" y="2246376"/>
            <a:ext cx="530860" cy="299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5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汽车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9518904" y="2694432"/>
            <a:ext cx="997585" cy="464184"/>
            <a:chOff x="9518904" y="2694432"/>
            <a:chExt cx="997585" cy="464184"/>
          </a:xfrm>
        </p:grpSpPr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31096" y="2694432"/>
              <a:ext cx="985266" cy="40919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18904" y="2694432"/>
              <a:ext cx="994409" cy="464058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9558528" y="2721864"/>
            <a:ext cx="878205" cy="3022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25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航空航天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0046207" y="2913888"/>
            <a:ext cx="2070735" cy="2378710"/>
            <a:chOff x="10046207" y="2913888"/>
            <a:chExt cx="2070735" cy="2378710"/>
          </a:xfrm>
        </p:grpSpPr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46207" y="3072384"/>
              <a:ext cx="1997202" cy="221970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960607" y="2916948"/>
              <a:ext cx="1155953" cy="40613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948415" y="2913888"/>
              <a:ext cx="1165098" cy="464058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0988040" y="2944367"/>
            <a:ext cx="1049020" cy="299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1350" b="1" spc="-10" dirty="0">
                <a:solidFill>
                  <a:srgbClr val="A2B3C3"/>
                </a:solidFill>
                <a:latin typeface="微软雅黑" panose="020B0503020204020204" charset="-122"/>
                <a:cs typeface="微软雅黑" panose="020B0503020204020204" charset="-122"/>
              </a:rPr>
              <a:t>加热与冷却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title"/>
          </p:nvPr>
        </p:nvSpPr>
        <p:spPr>
          <a:xfrm>
            <a:off x="730097" y="71450"/>
            <a:ext cx="4140200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05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可扩展的专业模型库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245"/>
              </a:lnSpc>
            </a:pPr>
            <a:r>
              <a:rPr sz="1900" b="0" i="1" spc="-100" dirty="0">
                <a:latin typeface="微软雅黑" panose="020B0503020204020204" charset="-122"/>
                <a:cs typeface="微软雅黑" panose="020B0503020204020204" charset="-122"/>
              </a:rPr>
              <a:t>使用内置的和附加的库开发多域系统模型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60248" y="1475232"/>
            <a:ext cx="3764279" cy="1243965"/>
          </a:xfrm>
          <a:custGeom>
            <a:avLst/>
            <a:gdLst/>
            <a:ahLst/>
            <a:cxnLst/>
            <a:rect l="l" t="t" r="r" b="b"/>
            <a:pathLst>
              <a:path w="3764279" h="1243964">
                <a:moveTo>
                  <a:pt x="3764279" y="0"/>
                </a:moveTo>
                <a:lnTo>
                  <a:pt x="0" y="0"/>
                </a:lnTo>
                <a:lnTo>
                  <a:pt x="0" y="1243584"/>
                </a:lnTo>
                <a:lnTo>
                  <a:pt x="3764279" y="1243584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539292" y="1500327"/>
            <a:ext cx="35191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使用内置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Modelica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专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门 的</a:t>
            </a:r>
            <a:r>
              <a:rPr sz="2000" spc="-35" dirty="0">
                <a:latin typeface="Arial" panose="020B0704020202020204"/>
                <a:cs typeface="Arial" panose="020B0704020202020204"/>
              </a:rPr>
              <a:t>Twin</a:t>
            </a:r>
            <a:r>
              <a:rPr sz="200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Builder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库开发多域系 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统模型。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45591" y="4565395"/>
            <a:ext cx="308673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marR="297180" algn="ct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Add-On </a:t>
            </a: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Libraries  (Modelica):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Heating and Cooling</a:t>
            </a:r>
            <a:r>
              <a:rPr sz="1800" b="1" spc="-114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Library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635" algn="ctr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Fluid 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Power</a:t>
            </a:r>
            <a:r>
              <a:rPr sz="1800" b="1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Library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07" name="object 10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47344" y="2380488"/>
            <a:ext cx="2935224" cy="1856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44" y="89103"/>
            <a:ext cx="3268979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05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三维降阶模型接口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245"/>
              </a:lnSpc>
            </a:pPr>
            <a:r>
              <a:rPr sz="1900" b="0" i="1" spc="-105" dirty="0">
                <a:latin typeface="微软雅黑" panose="020B0503020204020204" charset="-122"/>
                <a:cs typeface="微软雅黑" panose="020B0503020204020204" charset="-122"/>
              </a:rPr>
              <a:t>把三维模型应用于系统仿真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23171" y="2945870"/>
            <a:ext cx="4356735" cy="2831465"/>
            <a:chOff x="7123171" y="2945870"/>
            <a:chExt cx="4356735" cy="28314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95178" y="4600304"/>
              <a:ext cx="1184154" cy="11766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3171" y="2945870"/>
              <a:ext cx="4356363" cy="14379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324" y="2964180"/>
              <a:ext cx="4276344" cy="1368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4324" y="2964180"/>
              <a:ext cx="4276725" cy="1369060"/>
            </a:xfrm>
            <a:custGeom>
              <a:avLst/>
              <a:gdLst/>
              <a:ahLst/>
              <a:cxnLst/>
              <a:rect l="l" t="t" r="r" b="b"/>
              <a:pathLst>
                <a:path w="4276725" h="1369060">
                  <a:moveTo>
                    <a:pt x="0" y="477139"/>
                  </a:moveTo>
                  <a:lnTo>
                    <a:pt x="1069085" y="477139"/>
                  </a:lnTo>
                  <a:lnTo>
                    <a:pt x="1069085" y="0"/>
                  </a:lnTo>
                  <a:lnTo>
                    <a:pt x="3207257" y="0"/>
                  </a:lnTo>
                  <a:lnTo>
                    <a:pt x="3207257" y="477139"/>
                  </a:lnTo>
                  <a:lnTo>
                    <a:pt x="4276344" y="477139"/>
                  </a:lnTo>
                  <a:lnTo>
                    <a:pt x="2138172" y="1368552"/>
                  </a:lnTo>
                  <a:lnTo>
                    <a:pt x="0" y="4771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4587" y="577743"/>
            <a:ext cx="1068384" cy="5917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4968" y="473324"/>
            <a:ext cx="766450" cy="76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7247" y="473324"/>
            <a:ext cx="975481" cy="7657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0641" y="1449450"/>
            <a:ext cx="6168390" cy="859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00000"/>
              </a:buClr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solidFill>
                  <a:srgbClr val="008652"/>
                </a:solidFill>
                <a:latin typeface="Arial" panose="020B0704020202020204"/>
                <a:cs typeface="Arial" panose="020B0704020202020204"/>
              </a:rPr>
              <a:t>EM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/</a:t>
            </a:r>
            <a:r>
              <a:rPr sz="2000" spc="-1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CFD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/</a:t>
            </a:r>
            <a:r>
              <a:rPr sz="2000" spc="-1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ME</a:t>
            </a:r>
            <a:r>
              <a:rPr sz="2000" spc="2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等三维模型满足高精度的仿真分析要求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ct val="100000"/>
              </a:lnSpc>
              <a:spcBef>
                <a:spcPts val="2250"/>
              </a:spcBef>
            </a:pPr>
            <a:r>
              <a:rPr sz="1600" spc="5" dirty="0">
                <a:latin typeface="Calibri" panose="020F0502020204030204"/>
                <a:cs typeface="Calibri" panose="020F0502020204030204"/>
              </a:rPr>
              <a:t>–</a:t>
            </a:r>
            <a:r>
              <a:rPr sz="1600" spc="2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但对于运行三维瞬态分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的大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来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说，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算成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很高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641" y="2577160"/>
            <a:ext cx="39973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 panose="020B0704020202020204"/>
                <a:cs typeface="Arial" panose="020B0704020202020204"/>
              </a:rPr>
              <a:t>ROM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能显著模型大小及仿真时间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02972" y="1851656"/>
            <a:ext cx="2901315" cy="977900"/>
            <a:chOff x="8602972" y="1851656"/>
            <a:chExt cx="2901315" cy="9779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2972" y="1851656"/>
              <a:ext cx="1451624" cy="9730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207" y="1859280"/>
              <a:ext cx="1457705" cy="97002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09104" y="1895904"/>
            <a:ext cx="1207007" cy="85948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67118" y="1326845"/>
            <a:ext cx="1592580" cy="490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110"/>
              </a:spcBef>
            </a:pPr>
            <a:r>
              <a:rPr sz="1600" dirty="0">
                <a:solidFill>
                  <a:srgbClr val="008652"/>
                </a:solidFill>
                <a:latin typeface="Arial" panose="020B0704020202020204"/>
                <a:cs typeface="Arial" panose="020B0704020202020204"/>
              </a:rPr>
              <a:t>Electromagnetics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Structures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3168" y="1326845"/>
            <a:ext cx="5702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Fl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u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d</a:t>
            </a:r>
            <a:r>
              <a:rPr sz="1600" spc="5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5268" y="5799835"/>
            <a:ext cx="8553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600" b="1" spc="-8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y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6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600" b="1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74305" y="2891339"/>
            <a:ext cx="3048635" cy="87884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2800" b="1" dirty="0">
                <a:latin typeface="Arial" panose="020B0704020202020204"/>
                <a:cs typeface="Arial" panose="020B0704020202020204"/>
              </a:rPr>
              <a:t>ROM</a:t>
            </a:r>
            <a:endParaRPr sz="28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2000" b="1" spc="-5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R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educed </a:t>
            </a:r>
            <a:r>
              <a:rPr sz="2000" b="1" spc="-5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rder</a:t>
            </a:r>
            <a:r>
              <a:rPr sz="2000" b="1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2000" b="1" dirty="0">
                <a:latin typeface="Arial" panose="020B0704020202020204"/>
                <a:cs typeface="Arial" panose="020B0704020202020204"/>
              </a:rPr>
              <a:t>odeling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7624" y="3553930"/>
            <a:ext cx="8486140" cy="2212340"/>
            <a:chOff x="1057624" y="3553930"/>
            <a:chExt cx="8486140" cy="22123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624" y="3553930"/>
              <a:ext cx="4408994" cy="21992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" y="3575304"/>
              <a:ext cx="4255008" cy="20452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78610" y="3565779"/>
              <a:ext cx="4274185" cy="2064385"/>
            </a:xfrm>
            <a:custGeom>
              <a:avLst/>
              <a:gdLst/>
              <a:ahLst/>
              <a:cxnLst/>
              <a:rect l="l" t="t" r="r" b="b"/>
              <a:pathLst>
                <a:path w="4274185" h="2064385">
                  <a:moveTo>
                    <a:pt x="0" y="2064258"/>
                  </a:moveTo>
                  <a:lnTo>
                    <a:pt x="4274058" y="2064258"/>
                  </a:lnTo>
                  <a:lnTo>
                    <a:pt x="4274058" y="0"/>
                  </a:lnTo>
                  <a:lnTo>
                    <a:pt x="0" y="0"/>
                  </a:lnTo>
                  <a:lnTo>
                    <a:pt x="0" y="2064258"/>
                  </a:lnTo>
                  <a:close/>
                </a:path>
              </a:pathLst>
            </a:custGeom>
            <a:ln w="19050">
              <a:solidFill>
                <a:srgbClr val="008B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358383" y="3566160"/>
              <a:ext cx="4175760" cy="2190115"/>
            </a:xfrm>
            <a:custGeom>
              <a:avLst/>
              <a:gdLst/>
              <a:ahLst/>
              <a:cxnLst/>
              <a:rect l="l" t="t" r="r" b="b"/>
              <a:pathLst>
                <a:path w="4175759" h="2190115">
                  <a:moveTo>
                    <a:pt x="0" y="0"/>
                  </a:moveTo>
                  <a:lnTo>
                    <a:pt x="4175379" y="1108456"/>
                  </a:lnTo>
                </a:path>
                <a:path w="4175759" h="2190115">
                  <a:moveTo>
                    <a:pt x="0" y="2069591"/>
                  </a:moveTo>
                  <a:lnTo>
                    <a:pt x="3940556" y="2190089"/>
                  </a:lnTo>
                </a:path>
              </a:pathLst>
            </a:custGeom>
            <a:ln w="19050">
              <a:solidFill>
                <a:srgbClr val="008B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13457" y="5761126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1800" b="1" spc="-114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Builder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703" y="46431"/>
            <a:ext cx="396811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05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模型集成接口标</a:t>
            </a:r>
            <a:r>
              <a:rPr sz="3200" b="0" spc="-5" dirty="0">
                <a:latin typeface="微软雅黑" panose="020B0503020204020204" charset="-122"/>
                <a:cs typeface="微软雅黑" panose="020B0503020204020204" charset="-122"/>
              </a:rPr>
              <a:t>准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FMI</a:t>
            </a:r>
            <a:endParaRPr sz="32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2245"/>
              </a:lnSpc>
            </a:pPr>
            <a:r>
              <a:rPr sz="1900" b="0" i="1" spc="-100" dirty="0">
                <a:latin typeface="微软雅黑" panose="020B0503020204020204" charset="-122"/>
                <a:cs typeface="微软雅黑" panose="020B0503020204020204" charset="-122"/>
              </a:rPr>
              <a:t>标准接口增强效率和交互性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34602" y="2316352"/>
            <a:ext cx="1744345" cy="859790"/>
            <a:chOff x="9134602" y="2316352"/>
            <a:chExt cx="1744345" cy="859790"/>
          </a:xfrm>
        </p:grpSpPr>
        <p:sp>
          <p:nvSpPr>
            <p:cNvPr id="4" name="object 4"/>
            <p:cNvSpPr/>
            <p:nvPr/>
          </p:nvSpPr>
          <p:spPr>
            <a:xfrm>
              <a:off x="9140952" y="2514599"/>
              <a:ext cx="1731645" cy="411480"/>
            </a:xfrm>
            <a:custGeom>
              <a:avLst/>
              <a:gdLst/>
              <a:ahLst/>
              <a:cxnLst/>
              <a:rect l="l" t="t" r="r" b="b"/>
              <a:pathLst>
                <a:path w="1731645" h="411480">
                  <a:moveTo>
                    <a:pt x="1662683" y="0"/>
                  </a:moveTo>
                  <a:lnTo>
                    <a:pt x="68579" y="0"/>
                  </a:lnTo>
                  <a:lnTo>
                    <a:pt x="41898" y="5393"/>
                  </a:lnTo>
                  <a:lnTo>
                    <a:pt x="20097" y="20097"/>
                  </a:lnTo>
                  <a:lnTo>
                    <a:pt x="5393" y="41898"/>
                  </a:lnTo>
                  <a:lnTo>
                    <a:pt x="0" y="68579"/>
                  </a:lnTo>
                  <a:lnTo>
                    <a:pt x="0" y="342900"/>
                  </a:lnTo>
                  <a:lnTo>
                    <a:pt x="5393" y="369581"/>
                  </a:lnTo>
                  <a:lnTo>
                    <a:pt x="20097" y="391382"/>
                  </a:lnTo>
                  <a:lnTo>
                    <a:pt x="41898" y="406086"/>
                  </a:lnTo>
                  <a:lnTo>
                    <a:pt x="68579" y="411479"/>
                  </a:lnTo>
                  <a:lnTo>
                    <a:pt x="1662683" y="411479"/>
                  </a:lnTo>
                  <a:lnTo>
                    <a:pt x="1689365" y="406086"/>
                  </a:lnTo>
                  <a:lnTo>
                    <a:pt x="1711166" y="391382"/>
                  </a:lnTo>
                  <a:lnTo>
                    <a:pt x="1725870" y="369581"/>
                  </a:lnTo>
                  <a:lnTo>
                    <a:pt x="1731264" y="342900"/>
                  </a:lnTo>
                  <a:lnTo>
                    <a:pt x="1731264" y="68579"/>
                  </a:lnTo>
                  <a:lnTo>
                    <a:pt x="1725870" y="41898"/>
                  </a:lnTo>
                  <a:lnTo>
                    <a:pt x="1711166" y="20097"/>
                  </a:lnTo>
                  <a:lnTo>
                    <a:pt x="1689365" y="5393"/>
                  </a:lnTo>
                  <a:lnTo>
                    <a:pt x="1662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0952" y="2514599"/>
              <a:ext cx="1731645" cy="411480"/>
            </a:xfrm>
            <a:custGeom>
              <a:avLst/>
              <a:gdLst/>
              <a:ahLst/>
              <a:cxnLst/>
              <a:rect l="l" t="t" r="r" b="b"/>
              <a:pathLst>
                <a:path w="1731645" h="411480">
                  <a:moveTo>
                    <a:pt x="0" y="68579"/>
                  </a:moveTo>
                  <a:lnTo>
                    <a:pt x="5393" y="41898"/>
                  </a:lnTo>
                  <a:lnTo>
                    <a:pt x="20097" y="20097"/>
                  </a:lnTo>
                  <a:lnTo>
                    <a:pt x="41898" y="5393"/>
                  </a:lnTo>
                  <a:lnTo>
                    <a:pt x="68579" y="0"/>
                  </a:lnTo>
                  <a:lnTo>
                    <a:pt x="1662683" y="0"/>
                  </a:lnTo>
                  <a:lnTo>
                    <a:pt x="1689365" y="5393"/>
                  </a:lnTo>
                  <a:lnTo>
                    <a:pt x="1711166" y="20097"/>
                  </a:lnTo>
                  <a:lnTo>
                    <a:pt x="1725870" y="41898"/>
                  </a:lnTo>
                  <a:lnTo>
                    <a:pt x="1731264" y="68579"/>
                  </a:lnTo>
                  <a:lnTo>
                    <a:pt x="1731264" y="342900"/>
                  </a:lnTo>
                  <a:lnTo>
                    <a:pt x="1725870" y="369581"/>
                  </a:lnTo>
                  <a:lnTo>
                    <a:pt x="1711166" y="391382"/>
                  </a:lnTo>
                  <a:lnTo>
                    <a:pt x="1689365" y="406086"/>
                  </a:lnTo>
                  <a:lnTo>
                    <a:pt x="1662683" y="411479"/>
                  </a:lnTo>
                  <a:lnTo>
                    <a:pt x="68579" y="411479"/>
                  </a:lnTo>
                  <a:lnTo>
                    <a:pt x="41898" y="406086"/>
                  </a:lnTo>
                  <a:lnTo>
                    <a:pt x="20097" y="391382"/>
                  </a:lnTo>
                  <a:lnTo>
                    <a:pt x="5393" y="369581"/>
                  </a:lnTo>
                  <a:lnTo>
                    <a:pt x="0" y="342900"/>
                  </a:lnTo>
                  <a:lnTo>
                    <a:pt x="0" y="68579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396984" y="2532887"/>
              <a:ext cx="170688" cy="4754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160" y="2953511"/>
              <a:ext cx="402336" cy="219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81160" y="2953511"/>
              <a:ext cx="402590" cy="219710"/>
            </a:xfrm>
            <a:custGeom>
              <a:avLst/>
              <a:gdLst/>
              <a:ahLst/>
              <a:cxnLst/>
              <a:rect l="l" t="t" r="r" b="b"/>
              <a:pathLst>
                <a:path w="402590" h="219710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5" y="0"/>
                  </a:lnTo>
                  <a:lnTo>
                    <a:pt x="365760" y="0"/>
                  </a:lnTo>
                  <a:lnTo>
                    <a:pt x="379993" y="2875"/>
                  </a:lnTo>
                  <a:lnTo>
                    <a:pt x="391620" y="10715"/>
                  </a:lnTo>
                  <a:lnTo>
                    <a:pt x="399460" y="22342"/>
                  </a:lnTo>
                  <a:lnTo>
                    <a:pt x="402336" y="36575"/>
                  </a:lnTo>
                  <a:lnTo>
                    <a:pt x="402336" y="182879"/>
                  </a:lnTo>
                  <a:lnTo>
                    <a:pt x="399460" y="197113"/>
                  </a:lnTo>
                  <a:lnTo>
                    <a:pt x="391620" y="208740"/>
                  </a:lnTo>
                  <a:lnTo>
                    <a:pt x="379993" y="216580"/>
                  </a:lnTo>
                  <a:lnTo>
                    <a:pt x="365760" y="219455"/>
                  </a:lnTo>
                  <a:lnTo>
                    <a:pt x="36575" y="219455"/>
                  </a:lnTo>
                  <a:lnTo>
                    <a:pt x="22342" y="216580"/>
                  </a:lnTo>
                  <a:lnTo>
                    <a:pt x="10715" y="208740"/>
                  </a:lnTo>
                  <a:lnTo>
                    <a:pt x="2875" y="197113"/>
                  </a:lnTo>
                  <a:lnTo>
                    <a:pt x="0" y="182879"/>
                  </a:lnTo>
                  <a:lnTo>
                    <a:pt x="0" y="36575"/>
                  </a:lnTo>
                  <a:close/>
                </a:path>
              </a:pathLst>
            </a:custGeom>
            <a:ln w="6349">
              <a:solidFill>
                <a:srgbClr val="4444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42448" y="2532887"/>
              <a:ext cx="170688" cy="475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624" y="2953511"/>
              <a:ext cx="402335" cy="2194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326624" y="2953511"/>
              <a:ext cx="402590" cy="219710"/>
            </a:xfrm>
            <a:custGeom>
              <a:avLst/>
              <a:gdLst/>
              <a:ahLst/>
              <a:cxnLst/>
              <a:rect l="l" t="t" r="r" b="b"/>
              <a:pathLst>
                <a:path w="402590" h="219710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5" y="0"/>
                  </a:lnTo>
                  <a:lnTo>
                    <a:pt x="365759" y="0"/>
                  </a:lnTo>
                  <a:lnTo>
                    <a:pt x="379993" y="2875"/>
                  </a:lnTo>
                  <a:lnTo>
                    <a:pt x="391620" y="10715"/>
                  </a:lnTo>
                  <a:lnTo>
                    <a:pt x="399460" y="22342"/>
                  </a:lnTo>
                  <a:lnTo>
                    <a:pt x="402335" y="36575"/>
                  </a:lnTo>
                  <a:lnTo>
                    <a:pt x="402335" y="182879"/>
                  </a:lnTo>
                  <a:lnTo>
                    <a:pt x="399460" y="197113"/>
                  </a:lnTo>
                  <a:lnTo>
                    <a:pt x="391620" y="208740"/>
                  </a:lnTo>
                  <a:lnTo>
                    <a:pt x="379993" y="216580"/>
                  </a:lnTo>
                  <a:lnTo>
                    <a:pt x="365759" y="219455"/>
                  </a:lnTo>
                  <a:lnTo>
                    <a:pt x="36575" y="219455"/>
                  </a:lnTo>
                  <a:lnTo>
                    <a:pt x="22342" y="216580"/>
                  </a:lnTo>
                  <a:lnTo>
                    <a:pt x="10715" y="208740"/>
                  </a:lnTo>
                  <a:lnTo>
                    <a:pt x="2875" y="197113"/>
                  </a:lnTo>
                  <a:lnTo>
                    <a:pt x="0" y="182879"/>
                  </a:lnTo>
                  <a:lnTo>
                    <a:pt x="0" y="36575"/>
                  </a:lnTo>
                  <a:close/>
                </a:path>
              </a:pathLst>
            </a:custGeom>
            <a:ln w="6349">
              <a:solidFill>
                <a:srgbClr val="F8DD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918192" y="2532887"/>
              <a:ext cx="170688" cy="475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2368" y="2953511"/>
              <a:ext cx="402335" cy="2194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802368" y="2953511"/>
              <a:ext cx="402590" cy="219710"/>
            </a:xfrm>
            <a:custGeom>
              <a:avLst/>
              <a:gdLst/>
              <a:ahLst/>
              <a:cxnLst/>
              <a:rect l="l" t="t" r="r" b="b"/>
              <a:pathLst>
                <a:path w="402590" h="219710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5" y="0"/>
                  </a:lnTo>
                  <a:lnTo>
                    <a:pt x="365759" y="0"/>
                  </a:lnTo>
                  <a:lnTo>
                    <a:pt x="379993" y="2875"/>
                  </a:lnTo>
                  <a:lnTo>
                    <a:pt x="391620" y="10715"/>
                  </a:lnTo>
                  <a:lnTo>
                    <a:pt x="399460" y="22342"/>
                  </a:lnTo>
                  <a:lnTo>
                    <a:pt x="402335" y="36575"/>
                  </a:lnTo>
                  <a:lnTo>
                    <a:pt x="402335" y="182879"/>
                  </a:lnTo>
                  <a:lnTo>
                    <a:pt x="399460" y="197113"/>
                  </a:lnTo>
                  <a:lnTo>
                    <a:pt x="391620" y="208740"/>
                  </a:lnTo>
                  <a:lnTo>
                    <a:pt x="379993" y="216580"/>
                  </a:lnTo>
                  <a:lnTo>
                    <a:pt x="365759" y="219455"/>
                  </a:lnTo>
                  <a:lnTo>
                    <a:pt x="36575" y="219455"/>
                  </a:lnTo>
                  <a:lnTo>
                    <a:pt x="22342" y="216580"/>
                  </a:lnTo>
                  <a:lnTo>
                    <a:pt x="10715" y="208740"/>
                  </a:lnTo>
                  <a:lnTo>
                    <a:pt x="2875" y="197113"/>
                  </a:lnTo>
                  <a:lnTo>
                    <a:pt x="0" y="182879"/>
                  </a:lnTo>
                  <a:lnTo>
                    <a:pt x="0" y="36575"/>
                  </a:lnTo>
                  <a:close/>
                </a:path>
              </a:pathLst>
            </a:custGeom>
            <a:ln w="6349">
              <a:solidFill>
                <a:srgbClr val="D29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1160" y="2319527"/>
              <a:ext cx="1447800" cy="2194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81160" y="2319527"/>
              <a:ext cx="1447800" cy="219710"/>
            </a:xfrm>
            <a:custGeom>
              <a:avLst/>
              <a:gdLst/>
              <a:ahLst/>
              <a:cxnLst/>
              <a:rect l="l" t="t" r="r" b="b"/>
              <a:pathLst>
                <a:path w="1447800" h="219710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5" y="0"/>
                  </a:lnTo>
                  <a:lnTo>
                    <a:pt x="1411224" y="0"/>
                  </a:lnTo>
                  <a:lnTo>
                    <a:pt x="1425457" y="2875"/>
                  </a:lnTo>
                  <a:lnTo>
                    <a:pt x="1437084" y="10715"/>
                  </a:lnTo>
                  <a:lnTo>
                    <a:pt x="1444924" y="22342"/>
                  </a:lnTo>
                  <a:lnTo>
                    <a:pt x="1447800" y="36575"/>
                  </a:lnTo>
                  <a:lnTo>
                    <a:pt x="1447800" y="182880"/>
                  </a:lnTo>
                  <a:lnTo>
                    <a:pt x="1444924" y="197113"/>
                  </a:lnTo>
                  <a:lnTo>
                    <a:pt x="1437084" y="208740"/>
                  </a:lnTo>
                  <a:lnTo>
                    <a:pt x="1425457" y="216580"/>
                  </a:lnTo>
                  <a:lnTo>
                    <a:pt x="1411224" y="219456"/>
                  </a:lnTo>
                  <a:lnTo>
                    <a:pt x="36575" y="219456"/>
                  </a:lnTo>
                  <a:lnTo>
                    <a:pt x="22342" y="216580"/>
                  </a:lnTo>
                  <a:lnTo>
                    <a:pt x="10715" y="208740"/>
                  </a:lnTo>
                  <a:lnTo>
                    <a:pt x="2875" y="197113"/>
                  </a:lnTo>
                  <a:lnTo>
                    <a:pt x="0" y="182880"/>
                  </a:lnTo>
                  <a:lnTo>
                    <a:pt x="0" y="36575"/>
                  </a:lnTo>
                  <a:close/>
                </a:path>
              </a:pathLst>
            </a:custGeom>
            <a:ln w="6350">
              <a:solidFill>
                <a:srgbClr val="D9D7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289692" y="2351277"/>
            <a:ext cx="14312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008652"/>
                </a:solidFill>
                <a:latin typeface="Arial" panose="020B0704020202020204"/>
                <a:cs typeface="Arial" panose="020B0704020202020204"/>
              </a:rPr>
              <a:t>Interface</a:t>
            </a:r>
            <a:endParaRPr sz="7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43161" y="1996185"/>
            <a:ext cx="1920875" cy="2134235"/>
            <a:chOff x="9043161" y="1996185"/>
            <a:chExt cx="1920875" cy="21342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8191" y="3551217"/>
              <a:ext cx="1011857" cy="3438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049511" y="2002535"/>
              <a:ext cx="1908175" cy="2121535"/>
            </a:xfrm>
            <a:custGeom>
              <a:avLst/>
              <a:gdLst/>
              <a:ahLst/>
              <a:cxnLst/>
              <a:rect l="l" t="t" r="r" b="b"/>
              <a:pathLst>
                <a:path w="1908175" h="2121535">
                  <a:moveTo>
                    <a:pt x="0" y="318008"/>
                  </a:moveTo>
                  <a:lnTo>
                    <a:pt x="3447" y="271012"/>
                  </a:lnTo>
                  <a:lnTo>
                    <a:pt x="13463" y="226159"/>
                  </a:lnTo>
                  <a:lnTo>
                    <a:pt x="29554" y="183939"/>
                  </a:lnTo>
                  <a:lnTo>
                    <a:pt x="51230" y="144844"/>
                  </a:lnTo>
                  <a:lnTo>
                    <a:pt x="77998" y="109367"/>
                  </a:lnTo>
                  <a:lnTo>
                    <a:pt x="109367" y="77998"/>
                  </a:lnTo>
                  <a:lnTo>
                    <a:pt x="144844" y="51230"/>
                  </a:lnTo>
                  <a:lnTo>
                    <a:pt x="183939" y="29554"/>
                  </a:lnTo>
                  <a:lnTo>
                    <a:pt x="226159" y="13463"/>
                  </a:lnTo>
                  <a:lnTo>
                    <a:pt x="271012" y="3447"/>
                  </a:lnTo>
                  <a:lnTo>
                    <a:pt x="318008" y="0"/>
                  </a:lnTo>
                  <a:lnTo>
                    <a:pt x="1590040" y="0"/>
                  </a:lnTo>
                  <a:lnTo>
                    <a:pt x="1637035" y="3447"/>
                  </a:lnTo>
                  <a:lnTo>
                    <a:pt x="1681888" y="13463"/>
                  </a:lnTo>
                  <a:lnTo>
                    <a:pt x="1724108" y="29554"/>
                  </a:lnTo>
                  <a:lnTo>
                    <a:pt x="1763203" y="51230"/>
                  </a:lnTo>
                  <a:lnTo>
                    <a:pt x="1798680" y="77998"/>
                  </a:lnTo>
                  <a:lnTo>
                    <a:pt x="1830049" y="109367"/>
                  </a:lnTo>
                  <a:lnTo>
                    <a:pt x="1856817" y="144844"/>
                  </a:lnTo>
                  <a:lnTo>
                    <a:pt x="1878493" y="183939"/>
                  </a:lnTo>
                  <a:lnTo>
                    <a:pt x="1894584" y="226159"/>
                  </a:lnTo>
                  <a:lnTo>
                    <a:pt x="1904600" y="271012"/>
                  </a:lnTo>
                  <a:lnTo>
                    <a:pt x="1908048" y="318008"/>
                  </a:lnTo>
                  <a:lnTo>
                    <a:pt x="1908048" y="1803400"/>
                  </a:lnTo>
                  <a:lnTo>
                    <a:pt x="1904600" y="1850395"/>
                  </a:lnTo>
                  <a:lnTo>
                    <a:pt x="1894584" y="1895248"/>
                  </a:lnTo>
                  <a:lnTo>
                    <a:pt x="1878493" y="1937468"/>
                  </a:lnTo>
                  <a:lnTo>
                    <a:pt x="1856817" y="1976563"/>
                  </a:lnTo>
                  <a:lnTo>
                    <a:pt x="1830049" y="2012040"/>
                  </a:lnTo>
                  <a:lnTo>
                    <a:pt x="1798680" y="2043409"/>
                  </a:lnTo>
                  <a:lnTo>
                    <a:pt x="1763203" y="2070177"/>
                  </a:lnTo>
                  <a:lnTo>
                    <a:pt x="1724108" y="2091853"/>
                  </a:lnTo>
                  <a:lnTo>
                    <a:pt x="1681888" y="2107944"/>
                  </a:lnTo>
                  <a:lnTo>
                    <a:pt x="1637035" y="2117960"/>
                  </a:lnTo>
                  <a:lnTo>
                    <a:pt x="1590040" y="2121408"/>
                  </a:lnTo>
                  <a:lnTo>
                    <a:pt x="318008" y="2121408"/>
                  </a:lnTo>
                  <a:lnTo>
                    <a:pt x="271012" y="2117960"/>
                  </a:lnTo>
                  <a:lnTo>
                    <a:pt x="226159" y="2107944"/>
                  </a:lnTo>
                  <a:lnTo>
                    <a:pt x="183939" y="2091853"/>
                  </a:lnTo>
                  <a:lnTo>
                    <a:pt x="144844" y="2070177"/>
                  </a:lnTo>
                  <a:lnTo>
                    <a:pt x="109367" y="2043409"/>
                  </a:lnTo>
                  <a:lnTo>
                    <a:pt x="77998" y="2012040"/>
                  </a:lnTo>
                  <a:lnTo>
                    <a:pt x="51230" y="1976563"/>
                  </a:lnTo>
                  <a:lnTo>
                    <a:pt x="29554" y="1937468"/>
                  </a:lnTo>
                  <a:lnTo>
                    <a:pt x="13463" y="1895248"/>
                  </a:lnTo>
                  <a:lnTo>
                    <a:pt x="3447" y="1850395"/>
                  </a:lnTo>
                  <a:lnTo>
                    <a:pt x="0" y="1803400"/>
                  </a:lnTo>
                  <a:lnTo>
                    <a:pt x="0" y="318008"/>
                  </a:lnTo>
                  <a:close/>
                </a:path>
              </a:pathLst>
            </a:custGeom>
            <a:ln w="12699">
              <a:solidFill>
                <a:srgbClr val="0079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976741" y="4220717"/>
            <a:ext cx="20612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Standard-  Based  Interoper</a:t>
            </a: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a</a:t>
            </a: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bil</a:t>
            </a:r>
            <a:r>
              <a:rPr sz="2400" b="1" spc="5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t  </a:t>
            </a:r>
            <a:r>
              <a:rPr sz="2400" b="1" dirty="0">
                <a:solidFill>
                  <a:srgbClr val="816A00"/>
                </a:solidFill>
                <a:latin typeface="Arial" panose="020B0704020202020204"/>
                <a:cs typeface="Arial" panose="020B0704020202020204"/>
              </a:rPr>
              <a:t>y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8744" y="1100327"/>
            <a:ext cx="7138670" cy="3404870"/>
          </a:xfrm>
          <a:custGeom>
            <a:avLst/>
            <a:gdLst/>
            <a:ahLst/>
            <a:cxnLst/>
            <a:rect l="l" t="t" r="r" b="b"/>
            <a:pathLst>
              <a:path w="7138670" h="3404870">
                <a:moveTo>
                  <a:pt x="7138416" y="0"/>
                </a:moveTo>
                <a:lnTo>
                  <a:pt x="0" y="0"/>
                </a:lnTo>
                <a:lnTo>
                  <a:pt x="0" y="3404616"/>
                </a:lnTo>
                <a:lnTo>
                  <a:pt x="7138416" y="3404616"/>
                </a:lnTo>
                <a:lnTo>
                  <a:pt x="71384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98703" y="1082600"/>
            <a:ext cx="6918959" cy="281495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5"/>
              </a:spcBef>
              <a:buClr>
                <a:srgbClr val="FF0000"/>
              </a:buClr>
              <a:buSzPct val="200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1600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60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Builder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支持标准的模型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交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换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FMI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接口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,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持与</a:t>
            </a:r>
            <a:r>
              <a:rPr sz="1600" spc="-1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符</a:t>
            </a:r>
            <a:r>
              <a:rPr sz="1600" spc="-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合</a:t>
            </a:r>
            <a:r>
              <a:rPr sz="1600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FMI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第三方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>
              <a:lnSpc>
                <a:spcPct val="100000"/>
              </a:lnSpc>
              <a:spcBef>
                <a:spcPts val="960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仿真软件集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600" dirty="0">
                <a:latin typeface="Arial" panose="020B0704020202020204"/>
                <a:cs typeface="Arial" panose="020B0704020202020204"/>
              </a:rPr>
              <a:t>,</a:t>
            </a:r>
            <a:r>
              <a:rPr sz="16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支持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将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6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Builder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的模型作为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FMUs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导出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indent="-344805">
              <a:lnSpc>
                <a:spcPct val="100000"/>
              </a:lnSpc>
              <a:spcBef>
                <a:spcPts val="1875"/>
              </a:spcBef>
              <a:buClr>
                <a:srgbClr val="FF0000"/>
              </a:buClr>
              <a:buSzPct val="200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创建和重用</a:t>
            </a:r>
            <a:r>
              <a:rPr sz="16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C/C++ models</a:t>
            </a:r>
            <a:r>
              <a:rPr sz="160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with</a:t>
            </a:r>
            <a:r>
              <a:rPr sz="1600" dirty="0">
                <a:latin typeface="Arial" panose="020B0704020202020204"/>
                <a:cs typeface="Arial" panose="020B0704020202020204"/>
              </a:rPr>
              <a:t> the</a:t>
            </a:r>
            <a:r>
              <a:rPr sz="160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Builder</a:t>
            </a:r>
            <a:r>
              <a:rPr sz="16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C</a:t>
            </a:r>
            <a:r>
              <a:rPr sz="160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interface.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356870" marR="32385" indent="-344805">
              <a:lnSpc>
                <a:spcPct val="150000"/>
              </a:lnSpc>
              <a:spcBef>
                <a:spcPts val="890"/>
              </a:spcBef>
              <a:buClr>
                <a:srgbClr val="FF0000"/>
              </a:buClr>
              <a:buSzPct val="200000"/>
              <a:buFont typeface="Wingdings" panose="05000000000000000000"/>
              <a:buChar char=""/>
              <a:tabLst>
                <a:tab pos="356870" algn="l"/>
                <a:tab pos="357505" algn="l"/>
              </a:tabLst>
            </a:pPr>
            <a:r>
              <a:rPr sz="1600" b="1" spc="10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FMI</a:t>
            </a:r>
            <a:r>
              <a:rPr sz="1600" b="1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功能模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接口</a:t>
            </a:r>
            <a:r>
              <a:rPr sz="1600" spc="-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spc="-5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FMI</a:t>
            </a:r>
            <a:r>
              <a:rPr sz="1600" spc="-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是一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种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独立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于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工具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标准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-5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xml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文件 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和已编译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-10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C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代码</a:t>
            </a:r>
            <a:r>
              <a:rPr sz="160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组合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来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支持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型交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换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和动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态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共同</a:t>
            </a:r>
            <a:r>
              <a:rPr sz="1600" spc="-2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仿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真。</a:t>
            </a:r>
            <a:r>
              <a:rPr sz="1600" spc="-10" dirty="0">
                <a:solidFill>
                  <a:srgbClr val="202429"/>
                </a:solidFill>
                <a:latin typeface="Arial" panose="020B0704020202020204"/>
                <a:cs typeface="Arial" panose="020B0704020202020204"/>
              </a:rPr>
              <a:t>FMI</a:t>
            </a:r>
            <a:r>
              <a:rPr sz="1600" spc="1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有 </a:t>
            </a:r>
            <a:r>
              <a:rPr sz="1600" u="sng" spc="-5" dirty="0">
                <a:solidFill>
                  <a:srgbClr val="FFB71B"/>
                </a:solidFill>
                <a:uFill>
                  <a:solidFill>
                    <a:srgbClr val="FFB71B"/>
                  </a:solidFill>
                </a:uFill>
                <a:latin typeface="Arial" panose="020B0704020202020204"/>
                <a:cs typeface="Arial" panose="020B0704020202020204"/>
                <a:hlinkClick r:id="rId7"/>
              </a:rPr>
              <a:t>100</a:t>
            </a:r>
            <a:r>
              <a:rPr sz="1600" u="sng" spc="5" dirty="0">
                <a:solidFill>
                  <a:srgbClr val="FFB71B"/>
                </a:solidFill>
                <a:uFill>
                  <a:solidFill>
                    <a:srgbClr val="FFB71B"/>
                  </a:solidFill>
                </a:uFill>
                <a:latin typeface="微软雅黑" panose="020B0503020204020204" charset="-122"/>
                <a:cs typeface="微软雅黑" panose="020B0503020204020204" charset="-122"/>
                <a:hlinkClick r:id="rId7"/>
              </a:rPr>
              <a:t>多种工具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支持欧洲，亚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洲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和北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美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的组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织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都在</a:t>
            </a:r>
            <a:r>
              <a:rPr sz="1600" spc="-20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600" spc="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用它</a:t>
            </a:r>
            <a:r>
              <a:rPr sz="1600" spc="-15" dirty="0">
                <a:solidFill>
                  <a:srgbClr val="202429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FMI</a:t>
            </a:r>
            <a:r>
              <a:rPr sz="1600" spc="-6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2.0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功能模型 接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口</a:t>
            </a:r>
            <a:r>
              <a:rPr sz="1600" dirty="0">
                <a:latin typeface="Arial" panose="020B0704020202020204"/>
                <a:cs typeface="Arial" panose="020B0704020202020204"/>
              </a:rPr>
              <a:t>2.0,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独立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于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工具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仿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真模</a:t>
            </a:r>
            <a:r>
              <a:rPr sz="1600" spc="-2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交换</a:t>
            </a:r>
            <a:r>
              <a:rPr sz="1600" spc="-25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准”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4477511"/>
            <a:ext cx="5727192" cy="1456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281" y="65354"/>
            <a:ext cx="4089400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05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与嵌入式软件集成：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245"/>
              </a:lnSpc>
            </a:pPr>
            <a:r>
              <a:rPr sz="1800" b="0" i="1" spc="-5" dirty="0">
                <a:latin typeface="Arial" panose="020B0704020202020204"/>
                <a:cs typeface="Arial" panose="020B0704020202020204"/>
              </a:rPr>
              <a:t>SCADE</a:t>
            </a:r>
            <a:r>
              <a:rPr sz="1800" b="0" i="1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0" i="1" dirty="0">
                <a:latin typeface="Arial" panose="020B0704020202020204"/>
                <a:cs typeface="Arial" panose="020B0704020202020204"/>
              </a:rPr>
              <a:t>Suite</a:t>
            </a:r>
            <a:r>
              <a:rPr sz="1800" b="0" i="1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0" i="1" dirty="0">
                <a:latin typeface="Arial" panose="020B0704020202020204"/>
                <a:cs typeface="Arial" panose="020B0704020202020204"/>
              </a:rPr>
              <a:t>&amp;</a:t>
            </a:r>
            <a:r>
              <a:rPr sz="1800" b="0" i="1" spc="-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0" i="1" dirty="0">
                <a:latin typeface="Arial" panose="020B0704020202020204"/>
                <a:cs typeface="Arial" panose="020B0704020202020204"/>
              </a:rPr>
              <a:t>Display</a:t>
            </a:r>
            <a:r>
              <a:rPr sz="1800" b="0" i="1" spc="-60" dirty="0">
                <a:latin typeface="Arial" panose="020B0704020202020204"/>
                <a:cs typeface="Arial" panose="020B0704020202020204"/>
              </a:rPr>
              <a:t> </a:t>
            </a:r>
            <a:r>
              <a:rPr sz="1900" b="0" i="1" spc="-100" dirty="0">
                <a:latin typeface="微软雅黑" panose="020B0503020204020204" charset="-122"/>
                <a:cs typeface="微软雅黑" panose="020B0503020204020204" charset="-122"/>
              </a:rPr>
              <a:t>集成控制与显示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28159" y="1548384"/>
            <a:ext cx="7606030" cy="5307330"/>
            <a:chOff x="4328159" y="1548384"/>
            <a:chExt cx="7606030" cy="530733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51391" y="4468368"/>
              <a:ext cx="1475994" cy="23873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2047" y="1548384"/>
              <a:ext cx="4691634" cy="530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8159" y="3166872"/>
              <a:ext cx="3533393" cy="3688841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00455" y="1447800"/>
            <a:ext cx="6160135" cy="1222375"/>
          </a:xfrm>
          <a:custGeom>
            <a:avLst/>
            <a:gdLst/>
            <a:ahLst/>
            <a:cxnLst/>
            <a:rect l="l" t="t" r="r" b="b"/>
            <a:pathLst>
              <a:path w="6160134" h="1222375">
                <a:moveTo>
                  <a:pt x="6160008" y="0"/>
                </a:moveTo>
                <a:lnTo>
                  <a:pt x="0" y="0"/>
                </a:lnTo>
                <a:lnTo>
                  <a:pt x="0" y="1222248"/>
                </a:lnTo>
                <a:lnTo>
                  <a:pt x="6160008" y="1222248"/>
                </a:lnTo>
                <a:lnTo>
                  <a:pt x="6160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8281" y="1685925"/>
            <a:ext cx="582104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支持与使用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SCADE</a:t>
            </a:r>
            <a:r>
              <a:rPr sz="2000" spc="9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Suite</a:t>
            </a:r>
            <a:r>
              <a:rPr sz="2000" spc="2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&amp;</a:t>
            </a:r>
            <a:r>
              <a:rPr sz="20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Display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开发</a:t>
            </a:r>
            <a:r>
              <a:rPr sz="2000" spc="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控制算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法与显示应用无缝集成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668000" y="82296"/>
            <a:ext cx="1143000" cy="107289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1337" y="1268983"/>
            <a:ext cx="11440160" cy="4458335"/>
            <a:chOff x="541337" y="1268983"/>
            <a:chExt cx="11440160" cy="4458335"/>
          </a:xfrm>
        </p:grpSpPr>
        <p:sp>
          <p:nvSpPr>
            <p:cNvPr id="4" name="object 4"/>
            <p:cNvSpPr/>
            <p:nvPr/>
          </p:nvSpPr>
          <p:spPr>
            <a:xfrm>
              <a:off x="541337" y="1268983"/>
              <a:ext cx="11440160" cy="4458335"/>
            </a:xfrm>
            <a:custGeom>
              <a:avLst/>
              <a:gdLst/>
              <a:ahLst/>
              <a:cxnLst/>
              <a:rect l="l" t="t" r="r" b="b"/>
              <a:pathLst>
                <a:path w="11440160" h="4458335">
                  <a:moveTo>
                    <a:pt x="3682365" y="4092079"/>
                  </a:moveTo>
                  <a:lnTo>
                    <a:pt x="0" y="4092079"/>
                  </a:lnTo>
                  <a:lnTo>
                    <a:pt x="0" y="4457827"/>
                  </a:lnTo>
                  <a:lnTo>
                    <a:pt x="3682365" y="4457827"/>
                  </a:lnTo>
                  <a:lnTo>
                    <a:pt x="3682365" y="4092079"/>
                  </a:lnTo>
                  <a:close/>
                </a:path>
                <a:path w="11440160" h="4458335">
                  <a:moveTo>
                    <a:pt x="3682365" y="0"/>
                  </a:moveTo>
                  <a:lnTo>
                    <a:pt x="0" y="0"/>
                  </a:lnTo>
                  <a:lnTo>
                    <a:pt x="0" y="365709"/>
                  </a:lnTo>
                  <a:lnTo>
                    <a:pt x="0" y="1030097"/>
                  </a:lnTo>
                  <a:lnTo>
                    <a:pt x="0" y="4092067"/>
                  </a:lnTo>
                  <a:lnTo>
                    <a:pt x="3682365" y="4092067"/>
                  </a:lnTo>
                  <a:lnTo>
                    <a:pt x="3682365" y="1030097"/>
                  </a:lnTo>
                  <a:lnTo>
                    <a:pt x="3682365" y="365760"/>
                  </a:lnTo>
                  <a:lnTo>
                    <a:pt x="3682365" y="0"/>
                  </a:lnTo>
                  <a:close/>
                </a:path>
                <a:path w="11440160" h="4458335">
                  <a:moveTo>
                    <a:pt x="11439576" y="4092079"/>
                  </a:moveTo>
                  <a:lnTo>
                    <a:pt x="3682428" y="4092079"/>
                  </a:lnTo>
                  <a:lnTo>
                    <a:pt x="3682428" y="4457827"/>
                  </a:lnTo>
                  <a:lnTo>
                    <a:pt x="11439576" y="4457827"/>
                  </a:lnTo>
                  <a:lnTo>
                    <a:pt x="11439576" y="4092079"/>
                  </a:lnTo>
                  <a:close/>
                </a:path>
                <a:path w="11440160" h="4458335">
                  <a:moveTo>
                    <a:pt x="11439576" y="0"/>
                  </a:moveTo>
                  <a:lnTo>
                    <a:pt x="3682428" y="0"/>
                  </a:lnTo>
                  <a:lnTo>
                    <a:pt x="3682428" y="365760"/>
                  </a:lnTo>
                  <a:lnTo>
                    <a:pt x="3682428" y="4092067"/>
                  </a:lnTo>
                  <a:lnTo>
                    <a:pt x="4708207" y="4092067"/>
                  </a:lnTo>
                  <a:lnTo>
                    <a:pt x="11439462" y="4092067"/>
                  </a:lnTo>
                  <a:lnTo>
                    <a:pt x="11439462" y="365760"/>
                  </a:lnTo>
                  <a:lnTo>
                    <a:pt x="114395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23765" y="1634743"/>
              <a:ext cx="0" cy="3726815"/>
            </a:xfrm>
            <a:custGeom>
              <a:avLst/>
              <a:gdLst/>
              <a:ahLst/>
              <a:cxnLst/>
              <a:rect l="l" t="t" r="r" b="b"/>
              <a:pathLst>
                <a:path h="3726815">
                  <a:moveTo>
                    <a:pt x="0" y="0"/>
                  </a:moveTo>
                  <a:lnTo>
                    <a:pt x="0" y="3726306"/>
                  </a:lnTo>
                </a:path>
              </a:pathLst>
            </a:custGeom>
            <a:ln w="12700">
              <a:solidFill>
                <a:srgbClr val="6C27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20369" y="1793189"/>
            <a:ext cx="23025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验证阶段优化与能力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9554" y="2028901"/>
            <a:ext cx="5607050" cy="292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集成后处理的多域仿真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分析和优化系统中多域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组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件之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的交互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快速人机界面原型设计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通过功能强大、易于设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和交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互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式的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图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形面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板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增强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拟体验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系统验证和优化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支持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DoE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、参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扫描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脚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6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(VBA/Python)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 panose="020B0704020202020204"/>
              <a:buChar char="•"/>
            </a:pPr>
            <a:endParaRPr sz="18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XiL</a:t>
            </a: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集成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支持模型在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环</a:t>
            </a:r>
            <a:r>
              <a:rPr sz="1600" spc="-7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(MiL)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和软件在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环</a:t>
            </a:r>
            <a:r>
              <a:rPr sz="160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(SiL)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在环工作流程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369" y="2567762"/>
            <a:ext cx="305562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确保产品的可靠性和鲁棒性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" panose="020B0704020202020204"/>
              <a:buChar char="•"/>
            </a:pP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通过优化工具优化系统性能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 panose="020B0704020202020204"/>
              <a:buChar char="•"/>
            </a:pP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轻松集成与验证测试数据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28744" y="1764792"/>
            <a:ext cx="702310" cy="3198495"/>
            <a:chOff x="4428744" y="1764792"/>
            <a:chExt cx="702310" cy="31984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984" y="1764792"/>
              <a:ext cx="576834" cy="5768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2" y="1798320"/>
              <a:ext cx="457200" cy="457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77512" y="179832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8744" y="2670048"/>
              <a:ext cx="576834" cy="576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272" y="2703576"/>
              <a:ext cx="457200" cy="4572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62272" y="270357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3984" y="3474720"/>
              <a:ext cx="576834" cy="5768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3232" y="3553968"/>
              <a:ext cx="365760" cy="3657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77512" y="350824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3984" y="4276344"/>
              <a:ext cx="686562" cy="6865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7512" y="4309872"/>
              <a:ext cx="566927" cy="5669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77512" y="4309872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0" y="283463"/>
                  </a:moveTo>
                  <a:lnTo>
                    <a:pt x="3709" y="237475"/>
                  </a:lnTo>
                  <a:lnTo>
                    <a:pt x="14447" y="193852"/>
                  </a:lnTo>
                  <a:lnTo>
                    <a:pt x="31632" y="153179"/>
                  </a:lnTo>
                  <a:lnTo>
                    <a:pt x="54681" y="116037"/>
                  </a:lnTo>
                  <a:lnTo>
                    <a:pt x="83010" y="83010"/>
                  </a:lnTo>
                  <a:lnTo>
                    <a:pt x="116037" y="54681"/>
                  </a:lnTo>
                  <a:lnTo>
                    <a:pt x="153179" y="31632"/>
                  </a:lnTo>
                  <a:lnTo>
                    <a:pt x="193852" y="14447"/>
                  </a:lnTo>
                  <a:lnTo>
                    <a:pt x="237475" y="3709"/>
                  </a:lnTo>
                  <a:lnTo>
                    <a:pt x="283463" y="0"/>
                  </a:lnTo>
                  <a:lnTo>
                    <a:pt x="329452" y="3709"/>
                  </a:lnTo>
                  <a:lnTo>
                    <a:pt x="373075" y="14447"/>
                  </a:lnTo>
                  <a:lnTo>
                    <a:pt x="413748" y="31632"/>
                  </a:lnTo>
                  <a:lnTo>
                    <a:pt x="450890" y="54681"/>
                  </a:lnTo>
                  <a:lnTo>
                    <a:pt x="483917" y="83010"/>
                  </a:lnTo>
                  <a:lnTo>
                    <a:pt x="512246" y="116037"/>
                  </a:lnTo>
                  <a:lnTo>
                    <a:pt x="535295" y="153179"/>
                  </a:lnTo>
                  <a:lnTo>
                    <a:pt x="552480" y="193852"/>
                  </a:lnTo>
                  <a:lnTo>
                    <a:pt x="563218" y="237475"/>
                  </a:lnTo>
                  <a:lnTo>
                    <a:pt x="566927" y="283463"/>
                  </a:lnTo>
                  <a:lnTo>
                    <a:pt x="563218" y="329452"/>
                  </a:lnTo>
                  <a:lnTo>
                    <a:pt x="552480" y="373075"/>
                  </a:lnTo>
                  <a:lnTo>
                    <a:pt x="535295" y="413748"/>
                  </a:lnTo>
                  <a:lnTo>
                    <a:pt x="512246" y="450890"/>
                  </a:lnTo>
                  <a:lnTo>
                    <a:pt x="483917" y="483917"/>
                  </a:lnTo>
                  <a:lnTo>
                    <a:pt x="450890" y="512246"/>
                  </a:lnTo>
                  <a:lnTo>
                    <a:pt x="413748" y="535295"/>
                  </a:lnTo>
                  <a:lnTo>
                    <a:pt x="373075" y="552480"/>
                  </a:lnTo>
                  <a:lnTo>
                    <a:pt x="329452" y="563218"/>
                  </a:lnTo>
                  <a:lnTo>
                    <a:pt x="283463" y="566927"/>
                  </a:lnTo>
                  <a:lnTo>
                    <a:pt x="237475" y="563218"/>
                  </a:lnTo>
                  <a:lnTo>
                    <a:pt x="193852" y="552480"/>
                  </a:lnTo>
                  <a:lnTo>
                    <a:pt x="153179" y="535295"/>
                  </a:lnTo>
                  <a:lnTo>
                    <a:pt x="116037" y="512246"/>
                  </a:lnTo>
                  <a:lnTo>
                    <a:pt x="83010" y="483917"/>
                  </a:lnTo>
                  <a:lnTo>
                    <a:pt x="54681" y="450890"/>
                  </a:lnTo>
                  <a:lnTo>
                    <a:pt x="31632" y="413748"/>
                  </a:lnTo>
                  <a:lnTo>
                    <a:pt x="14447" y="373075"/>
                  </a:lnTo>
                  <a:lnTo>
                    <a:pt x="3709" y="329452"/>
                  </a:lnTo>
                  <a:lnTo>
                    <a:pt x="0" y="28346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74293" y="188798"/>
            <a:ext cx="81241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-5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技术能力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800" b="0" spc="-1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0" spc="10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验证和优化数</a:t>
            </a:r>
            <a:r>
              <a:rPr sz="2800" b="0" spc="-5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2800" b="0" spc="10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孪生体模型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6160770" cy="838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多功能后处理集成仿真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技</a:t>
            </a:r>
            <a:r>
              <a:rPr sz="2800" b="0" spc="15" dirty="0">
                <a:latin typeface="微软雅黑" panose="020B0503020204020204" charset="-122"/>
                <a:cs typeface="微软雅黑" panose="020B0503020204020204" charset="-122"/>
              </a:rPr>
              <a:t>术</a:t>
            </a:r>
            <a:r>
              <a:rPr sz="2800" b="0" dirty="0">
                <a:latin typeface="Arial" panose="020B0704020202020204"/>
                <a:cs typeface="Arial" panose="020B0704020202020204"/>
              </a:rPr>
              <a:t>:</a:t>
            </a:r>
            <a:endParaRPr sz="2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3195"/>
              </a:lnSpc>
            </a:pPr>
            <a:r>
              <a:rPr sz="2800" b="0" spc="5" dirty="0">
                <a:solidFill>
                  <a:srgbClr val="39275D"/>
                </a:solidFill>
                <a:latin typeface="微软雅黑" panose="020B0503020204020204" charset="-122"/>
                <a:cs typeface="微软雅黑" panose="020B0503020204020204" charset="-122"/>
              </a:rPr>
              <a:t>集</a:t>
            </a:r>
            <a:r>
              <a:rPr sz="2800" b="0" dirty="0">
                <a:solidFill>
                  <a:srgbClr val="39275D"/>
                </a:solidFill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800" b="0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,</a:t>
            </a:r>
            <a:r>
              <a:rPr sz="2800" b="0" spc="-3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spc="5" dirty="0">
                <a:solidFill>
                  <a:srgbClr val="39275D"/>
                </a:solidFill>
                <a:latin typeface="微软雅黑" panose="020B0503020204020204" charset="-122"/>
                <a:cs typeface="微软雅黑" panose="020B0503020204020204" charset="-122"/>
              </a:rPr>
              <a:t>验证和优</a:t>
            </a:r>
            <a:r>
              <a:rPr sz="2800" b="0" dirty="0">
                <a:solidFill>
                  <a:srgbClr val="39275D"/>
                </a:solidFill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2800" b="0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multi-domain</a:t>
            </a:r>
            <a:r>
              <a:rPr sz="2800" b="0" spc="-4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systems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97314" y="4215129"/>
            <a:ext cx="1567180" cy="1887220"/>
            <a:chOff x="9497314" y="4215129"/>
            <a:chExt cx="1567180" cy="1887220"/>
          </a:xfrm>
        </p:grpSpPr>
        <p:sp>
          <p:nvSpPr>
            <p:cNvPr id="4" name="object 4"/>
            <p:cNvSpPr/>
            <p:nvPr/>
          </p:nvSpPr>
          <p:spPr>
            <a:xfrm>
              <a:off x="9503664" y="4221479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1295400" y="0"/>
                  </a:moveTo>
                  <a:lnTo>
                    <a:pt x="259079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0" y="1615440"/>
                  </a:lnTo>
                  <a:lnTo>
                    <a:pt x="4172" y="1662007"/>
                  </a:lnTo>
                  <a:lnTo>
                    <a:pt x="16203" y="1705838"/>
                  </a:lnTo>
                  <a:lnTo>
                    <a:pt x="35362" y="1746199"/>
                  </a:lnTo>
                  <a:lnTo>
                    <a:pt x="60918" y="1782358"/>
                  </a:lnTo>
                  <a:lnTo>
                    <a:pt x="92140" y="1813585"/>
                  </a:lnTo>
                  <a:lnTo>
                    <a:pt x="128298" y="1839146"/>
                  </a:lnTo>
                  <a:lnTo>
                    <a:pt x="168661" y="1858310"/>
                  </a:lnTo>
                  <a:lnTo>
                    <a:pt x="212498" y="1870345"/>
                  </a:lnTo>
                  <a:lnTo>
                    <a:pt x="259079" y="1874520"/>
                  </a:lnTo>
                  <a:lnTo>
                    <a:pt x="1295400" y="1874520"/>
                  </a:lnTo>
                  <a:lnTo>
                    <a:pt x="1341981" y="1870345"/>
                  </a:lnTo>
                  <a:lnTo>
                    <a:pt x="1385818" y="1858310"/>
                  </a:lnTo>
                  <a:lnTo>
                    <a:pt x="1426181" y="1839146"/>
                  </a:lnTo>
                  <a:lnTo>
                    <a:pt x="1462339" y="1813585"/>
                  </a:lnTo>
                  <a:lnTo>
                    <a:pt x="1493561" y="1782358"/>
                  </a:lnTo>
                  <a:lnTo>
                    <a:pt x="1519117" y="1746199"/>
                  </a:lnTo>
                  <a:lnTo>
                    <a:pt x="1538276" y="1705838"/>
                  </a:lnTo>
                  <a:lnTo>
                    <a:pt x="1550307" y="1662007"/>
                  </a:lnTo>
                  <a:lnTo>
                    <a:pt x="1554479" y="1615440"/>
                  </a:lnTo>
                  <a:lnTo>
                    <a:pt x="1554479" y="259080"/>
                  </a:lnTo>
                  <a:lnTo>
                    <a:pt x="1550307" y="212498"/>
                  </a:lnTo>
                  <a:lnTo>
                    <a:pt x="1538276" y="168661"/>
                  </a:lnTo>
                  <a:lnTo>
                    <a:pt x="1519117" y="128298"/>
                  </a:lnTo>
                  <a:lnTo>
                    <a:pt x="1493561" y="92140"/>
                  </a:lnTo>
                  <a:lnTo>
                    <a:pt x="1462339" y="60918"/>
                  </a:lnTo>
                  <a:lnTo>
                    <a:pt x="1426181" y="35362"/>
                  </a:lnTo>
                  <a:lnTo>
                    <a:pt x="1385818" y="16203"/>
                  </a:lnTo>
                  <a:lnTo>
                    <a:pt x="1341981" y="417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03664" y="4221479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0" y="259080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79" y="0"/>
                  </a:lnTo>
                  <a:lnTo>
                    <a:pt x="1295400" y="0"/>
                  </a:lnTo>
                  <a:lnTo>
                    <a:pt x="1341981" y="4172"/>
                  </a:lnTo>
                  <a:lnTo>
                    <a:pt x="1385818" y="16203"/>
                  </a:lnTo>
                  <a:lnTo>
                    <a:pt x="1426181" y="35362"/>
                  </a:lnTo>
                  <a:lnTo>
                    <a:pt x="1462339" y="60918"/>
                  </a:lnTo>
                  <a:lnTo>
                    <a:pt x="1493561" y="92140"/>
                  </a:lnTo>
                  <a:lnTo>
                    <a:pt x="1519117" y="128298"/>
                  </a:lnTo>
                  <a:lnTo>
                    <a:pt x="1538276" y="168661"/>
                  </a:lnTo>
                  <a:lnTo>
                    <a:pt x="1550307" y="212498"/>
                  </a:lnTo>
                  <a:lnTo>
                    <a:pt x="1554479" y="259080"/>
                  </a:lnTo>
                  <a:lnTo>
                    <a:pt x="1554479" y="1615440"/>
                  </a:lnTo>
                  <a:lnTo>
                    <a:pt x="1550307" y="1662007"/>
                  </a:lnTo>
                  <a:lnTo>
                    <a:pt x="1538276" y="1705838"/>
                  </a:lnTo>
                  <a:lnTo>
                    <a:pt x="1519117" y="1746199"/>
                  </a:lnTo>
                  <a:lnTo>
                    <a:pt x="1493561" y="1782358"/>
                  </a:lnTo>
                  <a:lnTo>
                    <a:pt x="1462339" y="1813585"/>
                  </a:lnTo>
                  <a:lnTo>
                    <a:pt x="1426181" y="1839146"/>
                  </a:lnTo>
                  <a:lnTo>
                    <a:pt x="1385818" y="1858310"/>
                  </a:lnTo>
                  <a:lnTo>
                    <a:pt x="1341981" y="1870345"/>
                  </a:lnTo>
                  <a:lnTo>
                    <a:pt x="1295400" y="1874520"/>
                  </a:lnTo>
                  <a:lnTo>
                    <a:pt x="259079" y="1874520"/>
                  </a:lnTo>
                  <a:lnTo>
                    <a:pt x="212498" y="1870345"/>
                  </a:lnTo>
                  <a:lnTo>
                    <a:pt x="168661" y="1858310"/>
                  </a:lnTo>
                  <a:lnTo>
                    <a:pt x="128298" y="1839146"/>
                  </a:lnTo>
                  <a:lnTo>
                    <a:pt x="92140" y="1813585"/>
                  </a:lnTo>
                  <a:lnTo>
                    <a:pt x="60918" y="1782358"/>
                  </a:lnTo>
                  <a:lnTo>
                    <a:pt x="35362" y="1746199"/>
                  </a:lnTo>
                  <a:lnTo>
                    <a:pt x="16203" y="1705838"/>
                  </a:lnTo>
                  <a:lnTo>
                    <a:pt x="4172" y="1662007"/>
                  </a:lnTo>
                  <a:lnTo>
                    <a:pt x="0" y="1615440"/>
                  </a:lnTo>
                  <a:lnTo>
                    <a:pt x="0" y="259080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25584" y="4273295"/>
              <a:ext cx="1366266" cy="1823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3016" y="4300727"/>
              <a:ext cx="1258824" cy="17160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805673" y="4215129"/>
            <a:ext cx="1567180" cy="1887220"/>
            <a:chOff x="7805673" y="4215129"/>
            <a:chExt cx="1567180" cy="1887220"/>
          </a:xfrm>
        </p:grpSpPr>
        <p:sp>
          <p:nvSpPr>
            <p:cNvPr id="9" name="object 9"/>
            <p:cNvSpPr/>
            <p:nvPr/>
          </p:nvSpPr>
          <p:spPr>
            <a:xfrm>
              <a:off x="7812023" y="4221479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1295400" y="0"/>
                  </a:moveTo>
                  <a:lnTo>
                    <a:pt x="259079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0" y="1615440"/>
                  </a:lnTo>
                  <a:lnTo>
                    <a:pt x="4172" y="1662007"/>
                  </a:lnTo>
                  <a:lnTo>
                    <a:pt x="16203" y="1705838"/>
                  </a:lnTo>
                  <a:lnTo>
                    <a:pt x="35362" y="1746199"/>
                  </a:lnTo>
                  <a:lnTo>
                    <a:pt x="60918" y="1782358"/>
                  </a:lnTo>
                  <a:lnTo>
                    <a:pt x="92140" y="1813585"/>
                  </a:lnTo>
                  <a:lnTo>
                    <a:pt x="128298" y="1839146"/>
                  </a:lnTo>
                  <a:lnTo>
                    <a:pt x="168661" y="1858310"/>
                  </a:lnTo>
                  <a:lnTo>
                    <a:pt x="212498" y="1870345"/>
                  </a:lnTo>
                  <a:lnTo>
                    <a:pt x="259079" y="1874520"/>
                  </a:lnTo>
                  <a:lnTo>
                    <a:pt x="1295400" y="1874520"/>
                  </a:lnTo>
                  <a:lnTo>
                    <a:pt x="1341981" y="1870345"/>
                  </a:lnTo>
                  <a:lnTo>
                    <a:pt x="1385818" y="1858310"/>
                  </a:lnTo>
                  <a:lnTo>
                    <a:pt x="1426181" y="1839146"/>
                  </a:lnTo>
                  <a:lnTo>
                    <a:pt x="1462339" y="1813585"/>
                  </a:lnTo>
                  <a:lnTo>
                    <a:pt x="1493561" y="1782358"/>
                  </a:lnTo>
                  <a:lnTo>
                    <a:pt x="1519117" y="1746199"/>
                  </a:lnTo>
                  <a:lnTo>
                    <a:pt x="1538276" y="1705838"/>
                  </a:lnTo>
                  <a:lnTo>
                    <a:pt x="1550307" y="1662007"/>
                  </a:lnTo>
                  <a:lnTo>
                    <a:pt x="1554479" y="1615440"/>
                  </a:lnTo>
                  <a:lnTo>
                    <a:pt x="1554479" y="259080"/>
                  </a:lnTo>
                  <a:lnTo>
                    <a:pt x="1550307" y="212498"/>
                  </a:lnTo>
                  <a:lnTo>
                    <a:pt x="1538276" y="168661"/>
                  </a:lnTo>
                  <a:lnTo>
                    <a:pt x="1519117" y="128298"/>
                  </a:lnTo>
                  <a:lnTo>
                    <a:pt x="1493561" y="92140"/>
                  </a:lnTo>
                  <a:lnTo>
                    <a:pt x="1462339" y="60918"/>
                  </a:lnTo>
                  <a:lnTo>
                    <a:pt x="1426181" y="35362"/>
                  </a:lnTo>
                  <a:lnTo>
                    <a:pt x="1385818" y="16203"/>
                  </a:lnTo>
                  <a:lnTo>
                    <a:pt x="1341981" y="417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12023" y="4221479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0" y="259080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79" y="0"/>
                  </a:lnTo>
                  <a:lnTo>
                    <a:pt x="1295400" y="0"/>
                  </a:lnTo>
                  <a:lnTo>
                    <a:pt x="1341981" y="4172"/>
                  </a:lnTo>
                  <a:lnTo>
                    <a:pt x="1385818" y="16203"/>
                  </a:lnTo>
                  <a:lnTo>
                    <a:pt x="1426181" y="35362"/>
                  </a:lnTo>
                  <a:lnTo>
                    <a:pt x="1462339" y="60918"/>
                  </a:lnTo>
                  <a:lnTo>
                    <a:pt x="1493561" y="92140"/>
                  </a:lnTo>
                  <a:lnTo>
                    <a:pt x="1519117" y="128298"/>
                  </a:lnTo>
                  <a:lnTo>
                    <a:pt x="1538276" y="168661"/>
                  </a:lnTo>
                  <a:lnTo>
                    <a:pt x="1550307" y="212498"/>
                  </a:lnTo>
                  <a:lnTo>
                    <a:pt x="1554479" y="259080"/>
                  </a:lnTo>
                  <a:lnTo>
                    <a:pt x="1554479" y="1615440"/>
                  </a:lnTo>
                  <a:lnTo>
                    <a:pt x="1550307" y="1662007"/>
                  </a:lnTo>
                  <a:lnTo>
                    <a:pt x="1538276" y="1705838"/>
                  </a:lnTo>
                  <a:lnTo>
                    <a:pt x="1519117" y="1746199"/>
                  </a:lnTo>
                  <a:lnTo>
                    <a:pt x="1493561" y="1782358"/>
                  </a:lnTo>
                  <a:lnTo>
                    <a:pt x="1462339" y="1813585"/>
                  </a:lnTo>
                  <a:lnTo>
                    <a:pt x="1426181" y="1839146"/>
                  </a:lnTo>
                  <a:lnTo>
                    <a:pt x="1385818" y="1858310"/>
                  </a:lnTo>
                  <a:lnTo>
                    <a:pt x="1341981" y="1870345"/>
                  </a:lnTo>
                  <a:lnTo>
                    <a:pt x="1295400" y="1874520"/>
                  </a:lnTo>
                  <a:lnTo>
                    <a:pt x="259079" y="1874520"/>
                  </a:lnTo>
                  <a:lnTo>
                    <a:pt x="212498" y="1870345"/>
                  </a:lnTo>
                  <a:lnTo>
                    <a:pt x="168661" y="1858310"/>
                  </a:lnTo>
                  <a:lnTo>
                    <a:pt x="128298" y="1839146"/>
                  </a:lnTo>
                  <a:lnTo>
                    <a:pt x="92140" y="1813585"/>
                  </a:lnTo>
                  <a:lnTo>
                    <a:pt x="60918" y="1782358"/>
                  </a:lnTo>
                  <a:lnTo>
                    <a:pt x="35362" y="1746199"/>
                  </a:lnTo>
                  <a:lnTo>
                    <a:pt x="16203" y="1705838"/>
                  </a:lnTo>
                  <a:lnTo>
                    <a:pt x="4172" y="1662007"/>
                  </a:lnTo>
                  <a:lnTo>
                    <a:pt x="0" y="1615440"/>
                  </a:lnTo>
                  <a:lnTo>
                    <a:pt x="0" y="259080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839" y="4325111"/>
              <a:ext cx="1485138" cy="948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1271" y="4352543"/>
              <a:ext cx="1377696" cy="8412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8055" y="5129783"/>
              <a:ext cx="1098042" cy="9121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487" y="5157215"/>
              <a:ext cx="990600" cy="80467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20825" y="4215129"/>
            <a:ext cx="3261995" cy="1887220"/>
            <a:chOff x="1020825" y="4215129"/>
            <a:chExt cx="3261995" cy="1887220"/>
          </a:xfrm>
        </p:grpSpPr>
        <p:sp>
          <p:nvSpPr>
            <p:cNvPr id="16" name="object 16"/>
            <p:cNvSpPr/>
            <p:nvPr/>
          </p:nvSpPr>
          <p:spPr>
            <a:xfrm>
              <a:off x="1027175" y="4221479"/>
              <a:ext cx="3249295" cy="1874520"/>
            </a:xfrm>
            <a:custGeom>
              <a:avLst/>
              <a:gdLst/>
              <a:ahLst/>
              <a:cxnLst/>
              <a:rect l="l" t="t" r="r" b="b"/>
              <a:pathLst>
                <a:path w="3249295" h="1874520">
                  <a:moveTo>
                    <a:pt x="2936748" y="0"/>
                  </a:moveTo>
                  <a:lnTo>
                    <a:pt x="312420" y="0"/>
                  </a:lnTo>
                  <a:lnTo>
                    <a:pt x="266253" y="3386"/>
                  </a:lnTo>
                  <a:lnTo>
                    <a:pt x="222189" y="13223"/>
                  </a:lnTo>
                  <a:lnTo>
                    <a:pt x="180712" y="29029"/>
                  </a:lnTo>
                  <a:lnTo>
                    <a:pt x="142305" y="50320"/>
                  </a:lnTo>
                  <a:lnTo>
                    <a:pt x="107450" y="76615"/>
                  </a:lnTo>
                  <a:lnTo>
                    <a:pt x="76632" y="107429"/>
                  </a:lnTo>
                  <a:lnTo>
                    <a:pt x="50333" y="142282"/>
                  </a:lnTo>
                  <a:lnTo>
                    <a:pt x="29037" y="180690"/>
                  </a:lnTo>
                  <a:lnTo>
                    <a:pt x="13227" y="222171"/>
                  </a:lnTo>
                  <a:lnTo>
                    <a:pt x="3387" y="266241"/>
                  </a:lnTo>
                  <a:lnTo>
                    <a:pt x="0" y="312420"/>
                  </a:lnTo>
                  <a:lnTo>
                    <a:pt x="0" y="1562087"/>
                  </a:lnTo>
                  <a:lnTo>
                    <a:pt x="3387" y="1608257"/>
                  </a:lnTo>
                  <a:lnTo>
                    <a:pt x="13227" y="1652323"/>
                  </a:lnTo>
                  <a:lnTo>
                    <a:pt x="29037" y="1693802"/>
                  </a:lnTo>
                  <a:lnTo>
                    <a:pt x="50333" y="1732211"/>
                  </a:lnTo>
                  <a:lnTo>
                    <a:pt x="76632" y="1767067"/>
                  </a:lnTo>
                  <a:lnTo>
                    <a:pt x="107450" y="1797886"/>
                  </a:lnTo>
                  <a:lnTo>
                    <a:pt x="142305" y="1824185"/>
                  </a:lnTo>
                  <a:lnTo>
                    <a:pt x="180712" y="1845482"/>
                  </a:lnTo>
                  <a:lnTo>
                    <a:pt x="222189" y="1861292"/>
                  </a:lnTo>
                  <a:lnTo>
                    <a:pt x="266253" y="1871132"/>
                  </a:lnTo>
                  <a:lnTo>
                    <a:pt x="312420" y="1874520"/>
                  </a:lnTo>
                  <a:lnTo>
                    <a:pt x="2936748" y="1874520"/>
                  </a:lnTo>
                  <a:lnTo>
                    <a:pt x="2982926" y="1871132"/>
                  </a:lnTo>
                  <a:lnTo>
                    <a:pt x="3026996" y="1861292"/>
                  </a:lnTo>
                  <a:lnTo>
                    <a:pt x="3068477" y="1845482"/>
                  </a:lnTo>
                  <a:lnTo>
                    <a:pt x="3106885" y="1824185"/>
                  </a:lnTo>
                  <a:lnTo>
                    <a:pt x="3141738" y="1797886"/>
                  </a:lnTo>
                  <a:lnTo>
                    <a:pt x="3172552" y="1767067"/>
                  </a:lnTo>
                  <a:lnTo>
                    <a:pt x="3198847" y="1732211"/>
                  </a:lnTo>
                  <a:lnTo>
                    <a:pt x="3220138" y="1693802"/>
                  </a:lnTo>
                  <a:lnTo>
                    <a:pt x="3235944" y="1652323"/>
                  </a:lnTo>
                  <a:lnTo>
                    <a:pt x="3245781" y="1608257"/>
                  </a:lnTo>
                  <a:lnTo>
                    <a:pt x="3249168" y="1562087"/>
                  </a:lnTo>
                  <a:lnTo>
                    <a:pt x="3249168" y="312420"/>
                  </a:lnTo>
                  <a:lnTo>
                    <a:pt x="3245781" y="266241"/>
                  </a:lnTo>
                  <a:lnTo>
                    <a:pt x="3235944" y="222171"/>
                  </a:lnTo>
                  <a:lnTo>
                    <a:pt x="3220138" y="180690"/>
                  </a:lnTo>
                  <a:lnTo>
                    <a:pt x="3198847" y="142282"/>
                  </a:lnTo>
                  <a:lnTo>
                    <a:pt x="3172552" y="107429"/>
                  </a:lnTo>
                  <a:lnTo>
                    <a:pt x="3141738" y="76615"/>
                  </a:lnTo>
                  <a:lnTo>
                    <a:pt x="3106885" y="50320"/>
                  </a:lnTo>
                  <a:lnTo>
                    <a:pt x="3068477" y="29029"/>
                  </a:lnTo>
                  <a:lnTo>
                    <a:pt x="3026996" y="13223"/>
                  </a:lnTo>
                  <a:lnTo>
                    <a:pt x="2982926" y="3386"/>
                  </a:lnTo>
                  <a:lnTo>
                    <a:pt x="2936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27175" y="4221479"/>
              <a:ext cx="3249295" cy="1874520"/>
            </a:xfrm>
            <a:custGeom>
              <a:avLst/>
              <a:gdLst/>
              <a:ahLst/>
              <a:cxnLst/>
              <a:rect l="l" t="t" r="r" b="b"/>
              <a:pathLst>
                <a:path w="3249295" h="1874520">
                  <a:moveTo>
                    <a:pt x="0" y="312420"/>
                  </a:moveTo>
                  <a:lnTo>
                    <a:pt x="3387" y="266241"/>
                  </a:lnTo>
                  <a:lnTo>
                    <a:pt x="13227" y="222171"/>
                  </a:lnTo>
                  <a:lnTo>
                    <a:pt x="29037" y="180690"/>
                  </a:lnTo>
                  <a:lnTo>
                    <a:pt x="50333" y="142282"/>
                  </a:lnTo>
                  <a:lnTo>
                    <a:pt x="76632" y="107429"/>
                  </a:lnTo>
                  <a:lnTo>
                    <a:pt x="107450" y="76615"/>
                  </a:lnTo>
                  <a:lnTo>
                    <a:pt x="142305" y="50320"/>
                  </a:lnTo>
                  <a:lnTo>
                    <a:pt x="180712" y="29029"/>
                  </a:lnTo>
                  <a:lnTo>
                    <a:pt x="222189" y="13223"/>
                  </a:lnTo>
                  <a:lnTo>
                    <a:pt x="266253" y="3386"/>
                  </a:lnTo>
                  <a:lnTo>
                    <a:pt x="312420" y="0"/>
                  </a:lnTo>
                  <a:lnTo>
                    <a:pt x="2936748" y="0"/>
                  </a:lnTo>
                  <a:lnTo>
                    <a:pt x="2982926" y="3386"/>
                  </a:lnTo>
                  <a:lnTo>
                    <a:pt x="3026996" y="13223"/>
                  </a:lnTo>
                  <a:lnTo>
                    <a:pt x="3068477" y="29029"/>
                  </a:lnTo>
                  <a:lnTo>
                    <a:pt x="3106885" y="50320"/>
                  </a:lnTo>
                  <a:lnTo>
                    <a:pt x="3141738" y="76615"/>
                  </a:lnTo>
                  <a:lnTo>
                    <a:pt x="3172552" y="107429"/>
                  </a:lnTo>
                  <a:lnTo>
                    <a:pt x="3198847" y="142282"/>
                  </a:lnTo>
                  <a:lnTo>
                    <a:pt x="3220138" y="180690"/>
                  </a:lnTo>
                  <a:lnTo>
                    <a:pt x="3235944" y="222171"/>
                  </a:lnTo>
                  <a:lnTo>
                    <a:pt x="3245781" y="266241"/>
                  </a:lnTo>
                  <a:lnTo>
                    <a:pt x="3249168" y="312420"/>
                  </a:lnTo>
                  <a:lnTo>
                    <a:pt x="3249168" y="1562087"/>
                  </a:lnTo>
                  <a:lnTo>
                    <a:pt x="3245781" y="1608257"/>
                  </a:lnTo>
                  <a:lnTo>
                    <a:pt x="3235944" y="1652323"/>
                  </a:lnTo>
                  <a:lnTo>
                    <a:pt x="3220138" y="1693802"/>
                  </a:lnTo>
                  <a:lnTo>
                    <a:pt x="3198847" y="1732211"/>
                  </a:lnTo>
                  <a:lnTo>
                    <a:pt x="3172552" y="1767067"/>
                  </a:lnTo>
                  <a:lnTo>
                    <a:pt x="3141738" y="1797886"/>
                  </a:lnTo>
                  <a:lnTo>
                    <a:pt x="3106885" y="1824185"/>
                  </a:lnTo>
                  <a:lnTo>
                    <a:pt x="3068477" y="1845482"/>
                  </a:lnTo>
                  <a:lnTo>
                    <a:pt x="3026996" y="1861292"/>
                  </a:lnTo>
                  <a:lnTo>
                    <a:pt x="2982926" y="1871132"/>
                  </a:lnTo>
                  <a:lnTo>
                    <a:pt x="2936748" y="1874520"/>
                  </a:lnTo>
                  <a:lnTo>
                    <a:pt x="312420" y="1874520"/>
                  </a:lnTo>
                  <a:lnTo>
                    <a:pt x="266253" y="1871132"/>
                  </a:lnTo>
                  <a:lnTo>
                    <a:pt x="222189" y="1861292"/>
                  </a:lnTo>
                  <a:lnTo>
                    <a:pt x="180712" y="1845482"/>
                  </a:lnTo>
                  <a:lnTo>
                    <a:pt x="142305" y="1824185"/>
                  </a:lnTo>
                  <a:lnTo>
                    <a:pt x="107450" y="1797886"/>
                  </a:lnTo>
                  <a:lnTo>
                    <a:pt x="76632" y="1767067"/>
                  </a:lnTo>
                  <a:lnTo>
                    <a:pt x="50333" y="1732211"/>
                  </a:lnTo>
                  <a:lnTo>
                    <a:pt x="29037" y="1693802"/>
                  </a:lnTo>
                  <a:lnTo>
                    <a:pt x="13227" y="1652323"/>
                  </a:lnTo>
                  <a:lnTo>
                    <a:pt x="3387" y="1608257"/>
                  </a:lnTo>
                  <a:lnTo>
                    <a:pt x="0" y="1562087"/>
                  </a:lnTo>
                  <a:lnTo>
                    <a:pt x="0" y="312420"/>
                  </a:lnTo>
                  <a:close/>
                </a:path>
              </a:pathLst>
            </a:custGeom>
            <a:ln w="12699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991" y="4227575"/>
              <a:ext cx="2453640" cy="184708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915924" y="1601724"/>
            <a:ext cx="10363200" cy="2546985"/>
            <a:chOff x="915924" y="1601724"/>
            <a:chExt cx="10363200" cy="254698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4" y="1601724"/>
              <a:ext cx="10363200" cy="18745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61203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6" y="0"/>
                  </a:moveTo>
                  <a:lnTo>
                    <a:pt x="0" y="135636"/>
                  </a:lnTo>
                  <a:lnTo>
                    <a:pt x="67818" y="135636"/>
                  </a:lnTo>
                  <a:lnTo>
                    <a:pt x="67818" y="483107"/>
                  </a:lnTo>
                  <a:lnTo>
                    <a:pt x="0" y="483107"/>
                  </a:lnTo>
                  <a:lnTo>
                    <a:pt x="135636" y="618744"/>
                  </a:lnTo>
                  <a:lnTo>
                    <a:pt x="271272" y="483107"/>
                  </a:lnTo>
                  <a:lnTo>
                    <a:pt x="203454" y="483107"/>
                  </a:lnTo>
                  <a:lnTo>
                    <a:pt x="203454" y="135636"/>
                  </a:lnTo>
                  <a:lnTo>
                    <a:pt x="271272" y="13563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61203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6"/>
                  </a:moveTo>
                  <a:lnTo>
                    <a:pt x="135636" y="0"/>
                  </a:lnTo>
                  <a:lnTo>
                    <a:pt x="271272" y="135636"/>
                  </a:lnTo>
                  <a:lnTo>
                    <a:pt x="203454" y="135636"/>
                  </a:lnTo>
                  <a:lnTo>
                    <a:pt x="203454" y="483107"/>
                  </a:lnTo>
                  <a:lnTo>
                    <a:pt x="271272" y="483107"/>
                  </a:lnTo>
                  <a:lnTo>
                    <a:pt x="135636" y="618744"/>
                  </a:lnTo>
                  <a:lnTo>
                    <a:pt x="0" y="483107"/>
                  </a:lnTo>
                  <a:lnTo>
                    <a:pt x="67818" y="483107"/>
                  </a:lnTo>
                  <a:lnTo>
                    <a:pt x="67818" y="135636"/>
                  </a:lnTo>
                  <a:lnTo>
                    <a:pt x="0" y="135636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459724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5" y="0"/>
                  </a:moveTo>
                  <a:lnTo>
                    <a:pt x="0" y="135636"/>
                  </a:lnTo>
                  <a:lnTo>
                    <a:pt x="67818" y="135636"/>
                  </a:lnTo>
                  <a:lnTo>
                    <a:pt x="67818" y="483107"/>
                  </a:lnTo>
                  <a:lnTo>
                    <a:pt x="0" y="483107"/>
                  </a:lnTo>
                  <a:lnTo>
                    <a:pt x="135635" y="618744"/>
                  </a:lnTo>
                  <a:lnTo>
                    <a:pt x="271272" y="483107"/>
                  </a:lnTo>
                  <a:lnTo>
                    <a:pt x="203453" y="483107"/>
                  </a:lnTo>
                  <a:lnTo>
                    <a:pt x="203453" y="135636"/>
                  </a:lnTo>
                  <a:lnTo>
                    <a:pt x="271272" y="135636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459724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6"/>
                  </a:moveTo>
                  <a:lnTo>
                    <a:pt x="135635" y="0"/>
                  </a:lnTo>
                  <a:lnTo>
                    <a:pt x="271272" y="135636"/>
                  </a:lnTo>
                  <a:lnTo>
                    <a:pt x="203453" y="135636"/>
                  </a:lnTo>
                  <a:lnTo>
                    <a:pt x="203453" y="483107"/>
                  </a:lnTo>
                  <a:lnTo>
                    <a:pt x="271272" y="483107"/>
                  </a:lnTo>
                  <a:lnTo>
                    <a:pt x="135635" y="618744"/>
                  </a:lnTo>
                  <a:lnTo>
                    <a:pt x="0" y="483107"/>
                  </a:lnTo>
                  <a:lnTo>
                    <a:pt x="67818" y="483107"/>
                  </a:lnTo>
                  <a:lnTo>
                    <a:pt x="67818" y="135636"/>
                  </a:lnTo>
                  <a:lnTo>
                    <a:pt x="0" y="135636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360419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5" y="0"/>
                  </a:moveTo>
                  <a:lnTo>
                    <a:pt x="0" y="135636"/>
                  </a:lnTo>
                  <a:lnTo>
                    <a:pt x="67817" y="135636"/>
                  </a:lnTo>
                  <a:lnTo>
                    <a:pt x="67817" y="483107"/>
                  </a:lnTo>
                  <a:lnTo>
                    <a:pt x="0" y="483107"/>
                  </a:lnTo>
                  <a:lnTo>
                    <a:pt x="135635" y="618744"/>
                  </a:lnTo>
                  <a:lnTo>
                    <a:pt x="271271" y="483107"/>
                  </a:lnTo>
                  <a:lnTo>
                    <a:pt x="203453" y="483107"/>
                  </a:lnTo>
                  <a:lnTo>
                    <a:pt x="203453" y="135636"/>
                  </a:lnTo>
                  <a:lnTo>
                    <a:pt x="271271" y="135636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360419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6"/>
                  </a:moveTo>
                  <a:lnTo>
                    <a:pt x="135635" y="0"/>
                  </a:lnTo>
                  <a:lnTo>
                    <a:pt x="271271" y="135636"/>
                  </a:lnTo>
                  <a:lnTo>
                    <a:pt x="203453" y="135636"/>
                  </a:lnTo>
                  <a:lnTo>
                    <a:pt x="203453" y="483107"/>
                  </a:lnTo>
                  <a:lnTo>
                    <a:pt x="271271" y="483107"/>
                  </a:lnTo>
                  <a:lnTo>
                    <a:pt x="135635" y="618744"/>
                  </a:lnTo>
                  <a:lnTo>
                    <a:pt x="0" y="483107"/>
                  </a:lnTo>
                  <a:lnTo>
                    <a:pt x="67817" y="483107"/>
                  </a:lnTo>
                  <a:lnTo>
                    <a:pt x="67817" y="135636"/>
                  </a:lnTo>
                  <a:lnTo>
                    <a:pt x="0" y="135636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59636" y="3525012"/>
              <a:ext cx="274320" cy="619125"/>
            </a:xfrm>
            <a:custGeom>
              <a:avLst/>
              <a:gdLst/>
              <a:ahLst/>
              <a:cxnLst/>
              <a:rect l="l" t="t" r="r" b="b"/>
              <a:pathLst>
                <a:path w="274319" h="619125">
                  <a:moveTo>
                    <a:pt x="137159" y="0"/>
                  </a:moveTo>
                  <a:lnTo>
                    <a:pt x="0" y="137160"/>
                  </a:lnTo>
                  <a:lnTo>
                    <a:pt x="68580" y="137160"/>
                  </a:lnTo>
                  <a:lnTo>
                    <a:pt x="68580" y="481583"/>
                  </a:lnTo>
                  <a:lnTo>
                    <a:pt x="0" y="481583"/>
                  </a:lnTo>
                  <a:lnTo>
                    <a:pt x="137159" y="618744"/>
                  </a:lnTo>
                  <a:lnTo>
                    <a:pt x="274319" y="481583"/>
                  </a:lnTo>
                  <a:lnTo>
                    <a:pt x="205739" y="481583"/>
                  </a:lnTo>
                  <a:lnTo>
                    <a:pt x="205739" y="137160"/>
                  </a:lnTo>
                  <a:lnTo>
                    <a:pt x="274319" y="13716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59636" y="3525012"/>
              <a:ext cx="274320" cy="619125"/>
            </a:xfrm>
            <a:custGeom>
              <a:avLst/>
              <a:gdLst/>
              <a:ahLst/>
              <a:cxnLst/>
              <a:rect l="l" t="t" r="r" b="b"/>
              <a:pathLst>
                <a:path w="274319" h="619125">
                  <a:moveTo>
                    <a:pt x="0" y="137160"/>
                  </a:moveTo>
                  <a:lnTo>
                    <a:pt x="137159" y="0"/>
                  </a:lnTo>
                  <a:lnTo>
                    <a:pt x="274319" y="137160"/>
                  </a:lnTo>
                  <a:lnTo>
                    <a:pt x="205739" y="137160"/>
                  </a:lnTo>
                  <a:lnTo>
                    <a:pt x="205739" y="481583"/>
                  </a:lnTo>
                  <a:lnTo>
                    <a:pt x="274319" y="481583"/>
                  </a:lnTo>
                  <a:lnTo>
                    <a:pt x="137159" y="618744"/>
                  </a:lnTo>
                  <a:lnTo>
                    <a:pt x="0" y="481583"/>
                  </a:lnTo>
                  <a:lnTo>
                    <a:pt x="68580" y="481583"/>
                  </a:lnTo>
                  <a:lnTo>
                    <a:pt x="68580" y="137160"/>
                  </a:lnTo>
                  <a:lnTo>
                    <a:pt x="0" y="13716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60507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6" y="0"/>
                  </a:moveTo>
                  <a:lnTo>
                    <a:pt x="0" y="135636"/>
                  </a:lnTo>
                  <a:lnTo>
                    <a:pt x="67818" y="135636"/>
                  </a:lnTo>
                  <a:lnTo>
                    <a:pt x="67818" y="483107"/>
                  </a:lnTo>
                  <a:lnTo>
                    <a:pt x="0" y="483107"/>
                  </a:lnTo>
                  <a:lnTo>
                    <a:pt x="135636" y="618744"/>
                  </a:lnTo>
                  <a:lnTo>
                    <a:pt x="271272" y="483107"/>
                  </a:lnTo>
                  <a:lnTo>
                    <a:pt x="203453" y="483107"/>
                  </a:lnTo>
                  <a:lnTo>
                    <a:pt x="203453" y="135636"/>
                  </a:lnTo>
                  <a:lnTo>
                    <a:pt x="271272" y="13563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160507" y="3525012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6"/>
                  </a:moveTo>
                  <a:lnTo>
                    <a:pt x="135636" y="0"/>
                  </a:lnTo>
                  <a:lnTo>
                    <a:pt x="271272" y="135636"/>
                  </a:lnTo>
                  <a:lnTo>
                    <a:pt x="203453" y="135636"/>
                  </a:lnTo>
                  <a:lnTo>
                    <a:pt x="203453" y="483107"/>
                  </a:lnTo>
                  <a:lnTo>
                    <a:pt x="271272" y="483107"/>
                  </a:lnTo>
                  <a:lnTo>
                    <a:pt x="135636" y="618744"/>
                  </a:lnTo>
                  <a:lnTo>
                    <a:pt x="0" y="483107"/>
                  </a:lnTo>
                  <a:lnTo>
                    <a:pt x="67818" y="483107"/>
                  </a:lnTo>
                  <a:lnTo>
                    <a:pt x="67818" y="135636"/>
                  </a:lnTo>
                  <a:lnTo>
                    <a:pt x="0" y="135636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9359" y="2343924"/>
              <a:ext cx="884682" cy="4975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6376" y="2340864"/>
              <a:ext cx="884681" cy="5006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3807" y="2368296"/>
              <a:ext cx="777240" cy="3931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3295" y="2343924"/>
              <a:ext cx="884681" cy="49757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0728" y="2371344"/>
              <a:ext cx="777240" cy="3901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8680" y="2343924"/>
              <a:ext cx="884681" cy="4975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6112" y="2371344"/>
              <a:ext cx="777239" cy="3901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840" y="2343924"/>
              <a:ext cx="884682" cy="49757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272" y="2371344"/>
              <a:ext cx="777240" cy="390143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6095746" y="4199890"/>
            <a:ext cx="1567180" cy="1884680"/>
            <a:chOff x="6095746" y="4199890"/>
            <a:chExt cx="1567180" cy="1884680"/>
          </a:xfrm>
        </p:grpSpPr>
        <p:sp>
          <p:nvSpPr>
            <p:cNvPr id="41" name="object 41"/>
            <p:cNvSpPr/>
            <p:nvPr/>
          </p:nvSpPr>
          <p:spPr>
            <a:xfrm>
              <a:off x="6457188" y="5378196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6" y="0"/>
                  </a:moveTo>
                  <a:lnTo>
                    <a:pt x="0" y="135635"/>
                  </a:lnTo>
                  <a:lnTo>
                    <a:pt x="67817" y="135635"/>
                  </a:lnTo>
                  <a:lnTo>
                    <a:pt x="67817" y="483107"/>
                  </a:lnTo>
                  <a:lnTo>
                    <a:pt x="0" y="483107"/>
                  </a:lnTo>
                  <a:lnTo>
                    <a:pt x="135636" y="618743"/>
                  </a:lnTo>
                  <a:lnTo>
                    <a:pt x="271271" y="483107"/>
                  </a:lnTo>
                  <a:lnTo>
                    <a:pt x="203454" y="483107"/>
                  </a:lnTo>
                  <a:lnTo>
                    <a:pt x="203454" y="135635"/>
                  </a:lnTo>
                  <a:lnTo>
                    <a:pt x="271271" y="135635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57188" y="5378196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5"/>
                  </a:moveTo>
                  <a:lnTo>
                    <a:pt x="135636" y="0"/>
                  </a:lnTo>
                  <a:lnTo>
                    <a:pt x="271271" y="135635"/>
                  </a:lnTo>
                  <a:lnTo>
                    <a:pt x="203454" y="135635"/>
                  </a:lnTo>
                  <a:lnTo>
                    <a:pt x="203454" y="483107"/>
                  </a:lnTo>
                  <a:lnTo>
                    <a:pt x="271271" y="483107"/>
                  </a:lnTo>
                  <a:lnTo>
                    <a:pt x="135636" y="618743"/>
                  </a:lnTo>
                  <a:lnTo>
                    <a:pt x="0" y="483107"/>
                  </a:lnTo>
                  <a:lnTo>
                    <a:pt x="67817" y="483107"/>
                  </a:lnTo>
                  <a:lnTo>
                    <a:pt x="67817" y="135635"/>
                  </a:lnTo>
                  <a:lnTo>
                    <a:pt x="0" y="13563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102096" y="4206240"/>
              <a:ext cx="1554480" cy="1871980"/>
            </a:xfrm>
            <a:custGeom>
              <a:avLst/>
              <a:gdLst/>
              <a:ahLst/>
              <a:cxnLst/>
              <a:rect l="l" t="t" r="r" b="b"/>
              <a:pathLst>
                <a:path w="1554479" h="1871979">
                  <a:moveTo>
                    <a:pt x="1295400" y="0"/>
                  </a:moveTo>
                  <a:lnTo>
                    <a:pt x="259079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0" y="1612392"/>
                  </a:lnTo>
                  <a:lnTo>
                    <a:pt x="4172" y="1658959"/>
                  </a:lnTo>
                  <a:lnTo>
                    <a:pt x="16203" y="1702790"/>
                  </a:lnTo>
                  <a:lnTo>
                    <a:pt x="35362" y="1743151"/>
                  </a:lnTo>
                  <a:lnTo>
                    <a:pt x="60918" y="1779310"/>
                  </a:lnTo>
                  <a:lnTo>
                    <a:pt x="92140" y="1810537"/>
                  </a:lnTo>
                  <a:lnTo>
                    <a:pt x="128298" y="1836098"/>
                  </a:lnTo>
                  <a:lnTo>
                    <a:pt x="168661" y="1855262"/>
                  </a:lnTo>
                  <a:lnTo>
                    <a:pt x="212498" y="1867297"/>
                  </a:lnTo>
                  <a:lnTo>
                    <a:pt x="259079" y="1871472"/>
                  </a:lnTo>
                  <a:lnTo>
                    <a:pt x="1295400" y="1871472"/>
                  </a:lnTo>
                  <a:lnTo>
                    <a:pt x="1341981" y="1867297"/>
                  </a:lnTo>
                  <a:lnTo>
                    <a:pt x="1385818" y="1855262"/>
                  </a:lnTo>
                  <a:lnTo>
                    <a:pt x="1426181" y="1836098"/>
                  </a:lnTo>
                  <a:lnTo>
                    <a:pt x="1462339" y="1810537"/>
                  </a:lnTo>
                  <a:lnTo>
                    <a:pt x="1493561" y="1779310"/>
                  </a:lnTo>
                  <a:lnTo>
                    <a:pt x="1519117" y="1743151"/>
                  </a:lnTo>
                  <a:lnTo>
                    <a:pt x="1538276" y="1702790"/>
                  </a:lnTo>
                  <a:lnTo>
                    <a:pt x="1550307" y="1658959"/>
                  </a:lnTo>
                  <a:lnTo>
                    <a:pt x="1554479" y="1612392"/>
                  </a:lnTo>
                  <a:lnTo>
                    <a:pt x="1554479" y="259080"/>
                  </a:lnTo>
                  <a:lnTo>
                    <a:pt x="1550307" y="212498"/>
                  </a:lnTo>
                  <a:lnTo>
                    <a:pt x="1538276" y="168661"/>
                  </a:lnTo>
                  <a:lnTo>
                    <a:pt x="1519117" y="128298"/>
                  </a:lnTo>
                  <a:lnTo>
                    <a:pt x="1493561" y="92140"/>
                  </a:lnTo>
                  <a:lnTo>
                    <a:pt x="1462339" y="60918"/>
                  </a:lnTo>
                  <a:lnTo>
                    <a:pt x="1426181" y="35362"/>
                  </a:lnTo>
                  <a:lnTo>
                    <a:pt x="1385818" y="16203"/>
                  </a:lnTo>
                  <a:lnTo>
                    <a:pt x="1341981" y="417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02096" y="4206240"/>
              <a:ext cx="1554480" cy="1871980"/>
            </a:xfrm>
            <a:custGeom>
              <a:avLst/>
              <a:gdLst/>
              <a:ahLst/>
              <a:cxnLst/>
              <a:rect l="l" t="t" r="r" b="b"/>
              <a:pathLst>
                <a:path w="1554479" h="1871979">
                  <a:moveTo>
                    <a:pt x="0" y="259080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79" y="0"/>
                  </a:lnTo>
                  <a:lnTo>
                    <a:pt x="1295400" y="0"/>
                  </a:lnTo>
                  <a:lnTo>
                    <a:pt x="1341981" y="4172"/>
                  </a:lnTo>
                  <a:lnTo>
                    <a:pt x="1385818" y="16203"/>
                  </a:lnTo>
                  <a:lnTo>
                    <a:pt x="1426181" y="35362"/>
                  </a:lnTo>
                  <a:lnTo>
                    <a:pt x="1462339" y="60918"/>
                  </a:lnTo>
                  <a:lnTo>
                    <a:pt x="1493561" y="92140"/>
                  </a:lnTo>
                  <a:lnTo>
                    <a:pt x="1519117" y="128298"/>
                  </a:lnTo>
                  <a:lnTo>
                    <a:pt x="1538276" y="168661"/>
                  </a:lnTo>
                  <a:lnTo>
                    <a:pt x="1550307" y="212498"/>
                  </a:lnTo>
                  <a:lnTo>
                    <a:pt x="1554479" y="259080"/>
                  </a:lnTo>
                  <a:lnTo>
                    <a:pt x="1554479" y="1612392"/>
                  </a:lnTo>
                  <a:lnTo>
                    <a:pt x="1550307" y="1658959"/>
                  </a:lnTo>
                  <a:lnTo>
                    <a:pt x="1538276" y="1702790"/>
                  </a:lnTo>
                  <a:lnTo>
                    <a:pt x="1519117" y="1743151"/>
                  </a:lnTo>
                  <a:lnTo>
                    <a:pt x="1493561" y="1779310"/>
                  </a:lnTo>
                  <a:lnTo>
                    <a:pt x="1462339" y="1810537"/>
                  </a:lnTo>
                  <a:lnTo>
                    <a:pt x="1426181" y="1836098"/>
                  </a:lnTo>
                  <a:lnTo>
                    <a:pt x="1385818" y="1855262"/>
                  </a:lnTo>
                  <a:lnTo>
                    <a:pt x="1341981" y="1867297"/>
                  </a:lnTo>
                  <a:lnTo>
                    <a:pt x="1295400" y="1871472"/>
                  </a:lnTo>
                  <a:lnTo>
                    <a:pt x="259079" y="1871472"/>
                  </a:lnTo>
                  <a:lnTo>
                    <a:pt x="212498" y="1867297"/>
                  </a:lnTo>
                  <a:lnTo>
                    <a:pt x="168661" y="1855262"/>
                  </a:lnTo>
                  <a:lnTo>
                    <a:pt x="128298" y="1836098"/>
                  </a:lnTo>
                  <a:lnTo>
                    <a:pt x="92140" y="1810537"/>
                  </a:lnTo>
                  <a:lnTo>
                    <a:pt x="60918" y="1779310"/>
                  </a:lnTo>
                  <a:lnTo>
                    <a:pt x="35362" y="1743151"/>
                  </a:lnTo>
                  <a:lnTo>
                    <a:pt x="16203" y="1702790"/>
                  </a:lnTo>
                  <a:lnTo>
                    <a:pt x="4172" y="1658959"/>
                  </a:lnTo>
                  <a:lnTo>
                    <a:pt x="0" y="1612392"/>
                  </a:lnTo>
                  <a:lnTo>
                    <a:pt x="0" y="259080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4768" y="5178552"/>
              <a:ext cx="1021841" cy="8420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9632" y="5193792"/>
              <a:ext cx="914400" cy="7376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6936" y="5023104"/>
              <a:ext cx="841248" cy="838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8400" y="4306824"/>
              <a:ext cx="1317498" cy="8481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5832" y="4334256"/>
              <a:ext cx="1210056" cy="74066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15924" y="1601724"/>
            <a:ext cx="10363200" cy="1874520"/>
          </a:xfrm>
          <a:prstGeom prst="rect">
            <a:avLst/>
          </a:prstGeom>
          <a:ln w="57150">
            <a:solidFill>
              <a:srgbClr val="2CAC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399415">
              <a:lnSpc>
                <a:spcPct val="100000"/>
              </a:lnSpc>
              <a:spcBef>
                <a:spcPts val="995"/>
              </a:spcBef>
              <a:tabLst>
                <a:tab pos="2275840" algn="l"/>
                <a:tab pos="3666490" algn="l"/>
                <a:tab pos="5153660" algn="l"/>
                <a:tab pos="7179945" algn="l"/>
                <a:tab pos="8853805" algn="l"/>
              </a:tabLst>
            </a:pPr>
            <a:r>
              <a:rPr sz="900" b="1" spc="1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智能</a:t>
            </a:r>
            <a:r>
              <a:rPr sz="900" b="1" dirty="0">
                <a:solidFill>
                  <a:srgbClr val="998204"/>
                </a:solidFill>
                <a:latin typeface="Arial" panose="020B0704020202020204"/>
                <a:cs typeface="Arial" panose="020B0704020202020204"/>
              </a:rPr>
              <a:t>,</a:t>
            </a:r>
            <a:r>
              <a:rPr sz="900" b="1" spc="-25" dirty="0">
                <a:solidFill>
                  <a:srgbClr val="998204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900" b="1" spc="1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高性能求解器	仿真同步化	基于仿真的测试</a:t>
            </a:r>
            <a:r>
              <a:rPr sz="900" b="1" spc="-15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分</a:t>
            </a:r>
            <a:r>
              <a:rPr sz="900" b="1" spc="1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析	优化、鲁棒性与</a:t>
            </a:r>
            <a:r>
              <a:rPr sz="900" b="1" spc="-15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900" b="1" spc="1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靠</a:t>
            </a:r>
            <a:r>
              <a:rPr sz="900" b="1" spc="-15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900" b="1" spc="1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工具	波形与数据后处理	</a:t>
            </a:r>
            <a:r>
              <a:rPr sz="1350" b="1" spc="15" baseline="900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报告、脚本与自</a:t>
            </a:r>
            <a:r>
              <a:rPr sz="1350" b="1" spc="-22" baseline="900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1350" b="1" spc="15" baseline="9000" dirty="0">
                <a:solidFill>
                  <a:srgbClr val="998204"/>
                </a:solidFill>
                <a:latin typeface="微软雅黑" panose="020B0503020204020204" charset="-122"/>
                <a:cs typeface="微软雅黑" panose="020B0503020204020204" charset="-122"/>
              </a:rPr>
              <a:t>化</a:t>
            </a:r>
            <a:endParaRPr sz="1350" baseline="9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50847" y="1831848"/>
            <a:ext cx="9089390" cy="2322830"/>
            <a:chOff x="1450847" y="1831848"/>
            <a:chExt cx="9089390" cy="2322830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0" y="2343924"/>
              <a:ext cx="884681" cy="49757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5431" y="2371344"/>
              <a:ext cx="777240" cy="3901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6791" y="1877568"/>
              <a:ext cx="801624" cy="88392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1824" y="2063496"/>
              <a:ext cx="518159" cy="5608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3295" y="1831848"/>
              <a:ext cx="777240" cy="8442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4880" y="2017776"/>
              <a:ext cx="691896" cy="65532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39440" y="1917192"/>
              <a:ext cx="691896" cy="7498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0847" y="1926336"/>
              <a:ext cx="688847" cy="74980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46747" y="3531108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135635" y="0"/>
                  </a:moveTo>
                  <a:lnTo>
                    <a:pt x="0" y="135635"/>
                  </a:lnTo>
                  <a:lnTo>
                    <a:pt x="67818" y="135635"/>
                  </a:lnTo>
                  <a:lnTo>
                    <a:pt x="67818" y="483107"/>
                  </a:lnTo>
                  <a:lnTo>
                    <a:pt x="0" y="483107"/>
                  </a:lnTo>
                  <a:lnTo>
                    <a:pt x="135635" y="618743"/>
                  </a:lnTo>
                  <a:lnTo>
                    <a:pt x="271272" y="483107"/>
                  </a:lnTo>
                  <a:lnTo>
                    <a:pt x="203453" y="483107"/>
                  </a:lnTo>
                  <a:lnTo>
                    <a:pt x="203453" y="135635"/>
                  </a:lnTo>
                  <a:lnTo>
                    <a:pt x="271272" y="135635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746747" y="3531108"/>
              <a:ext cx="271780" cy="619125"/>
            </a:xfrm>
            <a:custGeom>
              <a:avLst/>
              <a:gdLst/>
              <a:ahLst/>
              <a:cxnLst/>
              <a:rect l="l" t="t" r="r" b="b"/>
              <a:pathLst>
                <a:path w="271779" h="619125">
                  <a:moveTo>
                    <a:pt x="0" y="135635"/>
                  </a:moveTo>
                  <a:lnTo>
                    <a:pt x="135635" y="0"/>
                  </a:lnTo>
                  <a:lnTo>
                    <a:pt x="271272" y="135635"/>
                  </a:lnTo>
                  <a:lnTo>
                    <a:pt x="203453" y="135635"/>
                  </a:lnTo>
                  <a:lnTo>
                    <a:pt x="203453" y="483107"/>
                  </a:lnTo>
                  <a:lnTo>
                    <a:pt x="271272" y="483107"/>
                  </a:lnTo>
                  <a:lnTo>
                    <a:pt x="135635" y="618743"/>
                  </a:lnTo>
                  <a:lnTo>
                    <a:pt x="0" y="483107"/>
                  </a:lnTo>
                  <a:lnTo>
                    <a:pt x="67818" y="483107"/>
                  </a:lnTo>
                  <a:lnTo>
                    <a:pt x="67818" y="135635"/>
                  </a:lnTo>
                  <a:lnTo>
                    <a:pt x="0" y="13563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4404105" y="4205985"/>
            <a:ext cx="1567180" cy="1887220"/>
            <a:chOff x="4404105" y="4205985"/>
            <a:chExt cx="1567180" cy="1887220"/>
          </a:xfrm>
        </p:grpSpPr>
        <p:sp>
          <p:nvSpPr>
            <p:cNvPr id="63" name="object 63"/>
            <p:cNvSpPr/>
            <p:nvPr/>
          </p:nvSpPr>
          <p:spPr>
            <a:xfrm>
              <a:off x="4410455" y="4212335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1295400" y="0"/>
                  </a:moveTo>
                  <a:lnTo>
                    <a:pt x="259080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0" y="1615439"/>
                  </a:lnTo>
                  <a:lnTo>
                    <a:pt x="4172" y="1662007"/>
                  </a:lnTo>
                  <a:lnTo>
                    <a:pt x="16203" y="1705838"/>
                  </a:lnTo>
                  <a:lnTo>
                    <a:pt x="35362" y="1746199"/>
                  </a:lnTo>
                  <a:lnTo>
                    <a:pt x="60918" y="1782358"/>
                  </a:lnTo>
                  <a:lnTo>
                    <a:pt x="92140" y="1813585"/>
                  </a:lnTo>
                  <a:lnTo>
                    <a:pt x="128298" y="1839146"/>
                  </a:lnTo>
                  <a:lnTo>
                    <a:pt x="168661" y="1858310"/>
                  </a:lnTo>
                  <a:lnTo>
                    <a:pt x="212498" y="1870345"/>
                  </a:lnTo>
                  <a:lnTo>
                    <a:pt x="259080" y="1874520"/>
                  </a:lnTo>
                  <a:lnTo>
                    <a:pt x="1295400" y="1874520"/>
                  </a:lnTo>
                  <a:lnTo>
                    <a:pt x="1341981" y="1870345"/>
                  </a:lnTo>
                  <a:lnTo>
                    <a:pt x="1385818" y="1858310"/>
                  </a:lnTo>
                  <a:lnTo>
                    <a:pt x="1426181" y="1839146"/>
                  </a:lnTo>
                  <a:lnTo>
                    <a:pt x="1462339" y="1813585"/>
                  </a:lnTo>
                  <a:lnTo>
                    <a:pt x="1493561" y="1782358"/>
                  </a:lnTo>
                  <a:lnTo>
                    <a:pt x="1519117" y="1746199"/>
                  </a:lnTo>
                  <a:lnTo>
                    <a:pt x="1538276" y="1705838"/>
                  </a:lnTo>
                  <a:lnTo>
                    <a:pt x="1550307" y="1662007"/>
                  </a:lnTo>
                  <a:lnTo>
                    <a:pt x="1554480" y="1615439"/>
                  </a:lnTo>
                  <a:lnTo>
                    <a:pt x="1554480" y="259080"/>
                  </a:lnTo>
                  <a:lnTo>
                    <a:pt x="1550307" y="212498"/>
                  </a:lnTo>
                  <a:lnTo>
                    <a:pt x="1538276" y="168661"/>
                  </a:lnTo>
                  <a:lnTo>
                    <a:pt x="1519117" y="128298"/>
                  </a:lnTo>
                  <a:lnTo>
                    <a:pt x="1493561" y="92140"/>
                  </a:lnTo>
                  <a:lnTo>
                    <a:pt x="1462339" y="60918"/>
                  </a:lnTo>
                  <a:lnTo>
                    <a:pt x="1426181" y="35362"/>
                  </a:lnTo>
                  <a:lnTo>
                    <a:pt x="1385818" y="16203"/>
                  </a:lnTo>
                  <a:lnTo>
                    <a:pt x="1341981" y="4172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410455" y="4212335"/>
              <a:ext cx="1554480" cy="1874520"/>
            </a:xfrm>
            <a:custGeom>
              <a:avLst/>
              <a:gdLst/>
              <a:ahLst/>
              <a:cxnLst/>
              <a:rect l="l" t="t" r="r" b="b"/>
              <a:pathLst>
                <a:path w="1554479" h="1874520">
                  <a:moveTo>
                    <a:pt x="0" y="259080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80" y="0"/>
                  </a:lnTo>
                  <a:lnTo>
                    <a:pt x="1295400" y="0"/>
                  </a:lnTo>
                  <a:lnTo>
                    <a:pt x="1341981" y="4172"/>
                  </a:lnTo>
                  <a:lnTo>
                    <a:pt x="1385818" y="16203"/>
                  </a:lnTo>
                  <a:lnTo>
                    <a:pt x="1426181" y="35362"/>
                  </a:lnTo>
                  <a:lnTo>
                    <a:pt x="1462339" y="60918"/>
                  </a:lnTo>
                  <a:lnTo>
                    <a:pt x="1493561" y="92140"/>
                  </a:lnTo>
                  <a:lnTo>
                    <a:pt x="1519117" y="128298"/>
                  </a:lnTo>
                  <a:lnTo>
                    <a:pt x="1538276" y="168661"/>
                  </a:lnTo>
                  <a:lnTo>
                    <a:pt x="1550307" y="212498"/>
                  </a:lnTo>
                  <a:lnTo>
                    <a:pt x="1554480" y="259080"/>
                  </a:lnTo>
                  <a:lnTo>
                    <a:pt x="1554480" y="1615439"/>
                  </a:lnTo>
                  <a:lnTo>
                    <a:pt x="1550307" y="1662007"/>
                  </a:lnTo>
                  <a:lnTo>
                    <a:pt x="1538276" y="1705838"/>
                  </a:lnTo>
                  <a:lnTo>
                    <a:pt x="1519117" y="1746199"/>
                  </a:lnTo>
                  <a:lnTo>
                    <a:pt x="1493561" y="1782358"/>
                  </a:lnTo>
                  <a:lnTo>
                    <a:pt x="1462339" y="1813585"/>
                  </a:lnTo>
                  <a:lnTo>
                    <a:pt x="1426181" y="1839146"/>
                  </a:lnTo>
                  <a:lnTo>
                    <a:pt x="1385818" y="1858310"/>
                  </a:lnTo>
                  <a:lnTo>
                    <a:pt x="1341981" y="1870345"/>
                  </a:lnTo>
                  <a:lnTo>
                    <a:pt x="1295400" y="1874520"/>
                  </a:lnTo>
                  <a:lnTo>
                    <a:pt x="259080" y="1874520"/>
                  </a:lnTo>
                  <a:lnTo>
                    <a:pt x="212498" y="1870345"/>
                  </a:lnTo>
                  <a:lnTo>
                    <a:pt x="168661" y="1858310"/>
                  </a:lnTo>
                  <a:lnTo>
                    <a:pt x="128298" y="1839146"/>
                  </a:lnTo>
                  <a:lnTo>
                    <a:pt x="92140" y="1813585"/>
                  </a:lnTo>
                  <a:lnTo>
                    <a:pt x="60918" y="1782358"/>
                  </a:lnTo>
                  <a:lnTo>
                    <a:pt x="35362" y="1746199"/>
                  </a:lnTo>
                  <a:lnTo>
                    <a:pt x="16203" y="1705838"/>
                  </a:lnTo>
                  <a:lnTo>
                    <a:pt x="4172" y="1662007"/>
                  </a:lnTo>
                  <a:lnTo>
                    <a:pt x="0" y="1615439"/>
                  </a:lnTo>
                  <a:lnTo>
                    <a:pt x="0" y="259080"/>
                  </a:lnTo>
                  <a:close/>
                </a:path>
              </a:pathLst>
            </a:custGeom>
            <a:ln w="127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7511" y="4337303"/>
              <a:ext cx="1302258" cy="9517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04943" y="4364735"/>
              <a:ext cx="1194815" cy="8442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4671" y="5035295"/>
              <a:ext cx="1302258" cy="94868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42103" y="5062727"/>
              <a:ext cx="1194815" cy="841248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4659884" y="4394961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latin typeface="微软雅黑" panose="020B0503020204020204" charset="-122"/>
                <a:cs typeface="微软雅黑" panose="020B0503020204020204" charset="-122"/>
              </a:rPr>
              <a:t>时域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640960" y="5160645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latin typeface="微软雅黑" panose="020B0503020204020204" charset="-122"/>
                <a:cs typeface="微软雅黑" panose="020B0503020204020204" charset="-122"/>
              </a:rPr>
              <a:t>频域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22919" y="908303"/>
            <a:ext cx="4045458" cy="53682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844" y="115062"/>
            <a:ext cx="5064125" cy="734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270"/>
              </a:lnSpc>
              <a:spcBef>
                <a:spcPts val="105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2800" b="0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2800" b="0" spc="-5" dirty="0">
                <a:latin typeface="Arial" panose="020B0704020202020204"/>
                <a:cs typeface="Arial" panose="020B0704020202020204"/>
              </a:rPr>
              <a:t>HMI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原型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310"/>
              </a:lnSpc>
            </a:pPr>
            <a:r>
              <a:rPr sz="2000" b="0" spc="-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Increase </a:t>
            </a:r>
            <a:r>
              <a:rPr sz="2000" b="0" spc="-10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testing efficiency </a:t>
            </a:r>
            <a:r>
              <a:rPr sz="2000" b="0" spc="-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by </a:t>
            </a:r>
            <a:r>
              <a:rPr sz="2000" b="0" spc="-10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integrating</a:t>
            </a:r>
            <a:r>
              <a:rPr sz="2000" b="0" spc="10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000" b="0" spc="-5" dirty="0">
                <a:solidFill>
                  <a:srgbClr val="39275D"/>
                </a:solidFill>
                <a:latin typeface="Arial" panose="020B0704020202020204"/>
                <a:cs typeface="Arial" panose="020B0704020202020204"/>
              </a:rPr>
              <a:t>HMI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343" y="1646885"/>
            <a:ext cx="380237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 marR="5080" indent="-347345" algn="r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47345" algn="l"/>
                <a:tab pos="34798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快速原型增强使用体验，它功能强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大，易于设计，交互式图形面板。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343" y="2580513"/>
            <a:ext cx="39554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使用快速原型创建交互面板，使用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预定义的小部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(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按钮、滑块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等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)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与测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试中的应用程序交互。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8623" y="1935302"/>
            <a:ext cx="104330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HMI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2735"/>
              </a:lnSpc>
            </a:pPr>
            <a:r>
              <a:rPr sz="24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De</a:t>
            </a:r>
            <a:r>
              <a:rPr sz="2400" b="1" spc="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24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ign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8906" y="4074998"/>
            <a:ext cx="28333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spc="-1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System </a:t>
            </a:r>
            <a:r>
              <a:rPr sz="24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Modeling</a:t>
            </a:r>
            <a:r>
              <a:rPr sz="2400" b="1" spc="-1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&amp;</a:t>
            </a:r>
            <a:endParaRPr sz="24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2735"/>
              </a:lnSpc>
            </a:pPr>
            <a:r>
              <a:rPr sz="24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Simulation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82311" y="1851660"/>
            <a:ext cx="3640454" cy="5004435"/>
            <a:chOff x="4782311" y="1851660"/>
            <a:chExt cx="3640454" cy="5004435"/>
          </a:xfrm>
        </p:grpSpPr>
        <p:sp>
          <p:nvSpPr>
            <p:cNvPr id="9" name="object 9"/>
            <p:cNvSpPr/>
            <p:nvPr/>
          </p:nvSpPr>
          <p:spPr>
            <a:xfrm>
              <a:off x="7920227" y="1851660"/>
              <a:ext cx="502284" cy="833755"/>
            </a:xfrm>
            <a:custGeom>
              <a:avLst/>
              <a:gdLst/>
              <a:ahLst/>
              <a:cxnLst/>
              <a:rect l="l" t="t" r="r" b="b"/>
              <a:pathLst>
                <a:path w="502284" h="833755">
                  <a:moveTo>
                    <a:pt x="10032" y="706119"/>
                  </a:moveTo>
                  <a:lnTo>
                    <a:pt x="0" y="833501"/>
                  </a:lnTo>
                  <a:lnTo>
                    <a:pt x="107950" y="765048"/>
                  </a:lnTo>
                  <a:lnTo>
                    <a:pt x="102463" y="761745"/>
                  </a:lnTo>
                  <a:lnTo>
                    <a:pt x="65404" y="761745"/>
                  </a:lnTo>
                  <a:lnTo>
                    <a:pt x="32766" y="742061"/>
                  </a:lnTo>
                  <a:lnTo>
                    <a:pt x="42606" y="725723"/>
                  </a:lnTo>
                  <a:lnTo>
                    <a:pt x="10032" y="706119"/>
                  </a:lnTo>
                  <a:close/>
                </a:path>
                <a:path w="502284" h="833755">
                  <a:moveTo>
                    <a:pt x="42606" y="725723"/>
                  </a:moveTo>
                  <a:lnTo>
                    <a:pt x="32766" y="742061"/>
                  </a:lnTo>
                  <a:lnTo>
                    <a:pt x="65404" y="761745"/>
                  </a:lnTo>
                  <a:lnTo>
                    <a:pt x="75264" y="745377"/>
                  </a:lnTo>
                  <a:lnTo>
                    <a:pt x="42606" y="725723"/>
                  </a:lnTo>
                  <a:close/>
                </a:path>
                <a:path w="502284" h="833755">
                  <a:moveTo>
                    <a:pt x="75264" y="745377"/>
                  </a:moveTo>
                  <a:lnTo>
                    <a:pt x="65404" y="761745"/>
                  </a:lnTo>
                  <a:lnTo>
                    <a:pt x="102463" y="761745"/>
                  </a:lnTo>
                  <a:lnTo>
                    <a:pt x="75264" y="745377"/>
                  </a:lnTo>
                  <a:close/>
                </a:path>
                <a:path w="502284" h="833755">
                  <a:moveTo>
                    <a:pt x="426673" y="88067"/>
                  </a:moveTo>
                  <a:lnTo>
                    <a:pt x="42606" y="725723"/>
                  </a:lnTo>
                  <a:lnTo>
                    <a:pt x="75264" y="745377"/>
                  </a:lnTo>
                  <a:lnTo>
                    <a:pt x="459331" y="107721"/>
                  </a:lnTo>
                  <a:lnTo>
                    <a:pt x="426673" y="88067"/>
                  </a:lnTo>
                  <a:close/>
                </a:path>
                <a:path w="502284" h="833755">
                  <a:moveTo>
                    <a:pt x="496379" y="71754"/>
                  </a:moveTo>
                  <a:lnTo>
                    <a:pt x="436499" y="71754"/>
                  </a:lnTo>
                  <a:lnTo>
                    <a:pt x="469138" y="91439"/>
                  </a:lnTo>
                  <a:lnTo>
                    <a:pt x="459331" y="107721"/>
                  </a:lnTo>
                  <a:lnTo>
                    <a:pt x="491998" y="127380"/>
                  </a:lnTo>
                  <a:lnTo>
                    <a:pt x="496379" y="71754"/>
                  </a:lnTo>
                  <a:close/>
                </a:path>
                <a:path w="502284" h="833755">
                  <a:moveTo>
                    <a:pt x="436499" y="71754"/>
                  </a:moveTo>
                  <a:lnTo>
                    <a:pt x="426673" y="88067"/>
                  </a:lnTo>
                  <a:lnTo>
                    <a:pt x="459331" y="107721"/>
                  </a:lnTo>
                  <a:lnTo>
                    <a:pt x="469138" y="91439"/>
                  </a:lnTo>
                  <a:lnTo>
                    <a:pt x="436499" y="71754"/>
                  </a:lnTo>
                  <a:close/>
                </a:path>
                <a:path w="502284" h="833755">
                  <a:moveTo>
                    <a:pt x="502030" y="0"/>
                  </a:moveTo>
                  <a:lnTo>
                    <a:pt x="394080" y="68452"/>
                  </a:lnTo>
                  <a:lnTo>
                    <a:pt x="426673" y="88067"/>
                  </a:lnTo>
                  <a:lnTo>
                    <a:pt x="436499" y="71754"/>
                  </a:lnTo>
                  <a:lnTo>
                    <a:pt x="496379" y="71754"/>
                  </a:lnTo>
                  <a:lnTo>
                    <a:pt x="502030" y="0"/>
                  </a:lnTo>
                  <a:close/>
                </a:path>
              </a:pathLst>
            </a:custGeom>
            <a:solidFill>
              <a:srgbClr val="39275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2311" y="2627376"/>
              <a:ext cx="3405378" cy="4228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7047" y="795527"/>
            <a:ext cx="6855459" cy="4911725"/>
            <a:chOff x="5337047" y="795527"/>
            <a:chExt cx="6855459" cy="49117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37047" y="1075943"/>
              <a:ext cx="6823745" cy="46310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72068" y="1187538"/>
              <a:ext cx="3520440" cy="4258945"/>
            </a:xfrm>
            <a:custGeom>
              <a:avLst/>
              <a:gdLst/>
              <a:ahLst/>
              <a:cxnLst/>
              <a:rect l="l" t="t" r="r" b="b"/>
              <a:pathLst>
                <a:path w="3520440" h="4258945">
                  <a:moveTo>
                    <a:pt x="2258060" y="946442"/>
                  </a:moveTo>
                  <a:lnTo>
                    <a:pt x="2256155" y="906310"/>
                  </a:lnTo>
                  <a:lnTo>
                    <a:pt x="2250478" y="865771"/>
                  </a:lnTo>
                  <a:lnTo>
                    <a:pt x="2241080" y="825385"/>
                  </a:lnTo>
                  <a:lnTo>
                    <a:pt x="2228011" y="785660"/>
                  </a:lnTo>
                  <a:lnTo>
                    <a:pt x="2211324" y="747128"/>
                  </a:lnTo>
                  <a:lnTo>
                    <a:pt x="2191080" y="710323"/>
                  </a:lnTo>
                  <a:lnTo>
                    <a:pt x="2167293" y="675779"/>
                  </a:lnTo>
                  <a:lnTo>
                    <a:pt x="2140051" y="644029"/>
                  </a:lnTo>
                  <a:lnTo>
                    <a:pt x="2109393" y="615594"/>
                  </a:lnTo>
                  <a:lnTo>
                    <a:pt x="2075357" y="591007"/>
                  </a:lnTo>
                  <a:lnTo>
                    <a:pt x="2038007" y="570801"/>
                  </a:lnTo>
                  <a:lnTo>
                    <a:pt x="1997392" y="555510"/>
                  </a:lnTo>
                  <a:lnTo>
                    <a:pt x="1953564" y="545655"/>
                  </a:lnTo>
                  <a:lnTo>
                    <a:pt x="1906562" y="541756"/>
                  </a:lnTo>
                  <a:lnTo>
                    <a:pt x="1856447" y="544372"/>
                  </a:lnTo>
                  <a:lnTo>
                    <a:pt x="1803273" y="554012"/>
                  </a:lnTo>
                  <a:lnTo>
                    <a:pt x="1854530" y="566534"/>
                  </a:lnTo>
                  <a:lnTo>
                    <a:pt x="1903996" y="583082"/>
                  </a:lnTo>
                  <a:lnTo>
                    <a:pt x="1951266" y="603364"/>
                  </a:lnTo>
                  <a:lnTo>
                    <a:pt x="1995957" y="627075"/>
                  </a:lnTo>
                  <a:lnTo>
                    <a:pt x="2037638" y="653935"/>
                  </a:lnTo>
                  <a:lnTo>
                    <a:pt x="2075929" y="683641"/>
                  </a:lnTo>
                  <a:lnTo>
                    <a:pt x="2110409" y="715899"/>
                  </a:lnTo>
                  <a:lnTo>
                    <a:pt x="2140699" y="750404"/>
                  </a:lnTo>
                  <a:lnTo>
                    <a:pt x="2166366" y="786879"/>
                  </a:lnTo>
                  <a:lnTo>
                    <a:pt x="2187041" y="825004"/>
                  </a:lnTo>
                  <a:lnTo>
                    <a:pt x="2202307" y="864514"/>
                  </a:lnTo>
                  <a:lnTo>
                    <a:pt x="2211755" y="905090"/>
                  </a:lnTo>
                  <a:lnTo>
                    <a:pt x="2215007" y="946442"/>
                  </a:lnTo>
                  <a:lnTo>
                    <a:pt x="2213965" y="965073"/>
                  </a:lnTo>
                  <a:lnTo>
                    <a:pt x="2205571" y="1008710"/>
                  </a:lnTo>
                  <a:lnTo>
                    <a:pt x="2188667" y="1059446"/>
                  </a:lnTo>
                  <a:lnTo>
                    <a:pt x="2163076" y="1115631"/>
                  </a:lnTo>
                  <a:lnTo>
                    <a:pt x="2128672" y="1175588"/>
                  </a:lnTo>
                  <a:lnTo>
                    <a:pt x="2085301" y="1237653"/>
                  </a:lnTo>
                  <a:lnTo>
                    <a:pt x="2060194" y="1268971"/>
                  </a:lnTo>
                  <a:lnTo>
                    <a:pt x="2032800" y="1300175"/>
                  </a:lnTo>
                  <a:lnTo>
                    <a:pt x="2003082" y="1331087"/>
                  </a:lnTo>
                  <a:lnTo>
                    <a:pt x="1971027" y="1361478"/>
                  </a:lnTo>
                  <a:lnTo>
                    <a:pt x="1936623" y="1391158"/>
                  </a:lnTo>
                  <a:lnTo>
                    <a:pt x="1899856" y="1419910"/>
                  </a:lnTo>
                  <a:lnTo>
                    <a:pt x="1860689" y="1447520"/>
                  </a:lnTo>
                  <a:lnTo>
                    <a:pt x="1819109" y="1473784"/>
                  </a:lnTo>
                  <a:lnTo>
                    <a:pt x="1775104" y="1498498"/>
                  </a:lnTo>
                  <a:lnTo>
                    <a:pt x="1728647" y="1521447"/>
                  </a:lnTo>
                  <a:lnTo>
                    <a:pt x="1679727" y="1542427"/>
                  </a:lnTo>
                  <a:lnTo>
                    <a:pt x="1628330" y="1561236"/>
                  </a:lnTo>
                  <a:lnTo>
                    <a:pt x="1574419" y="1577670"/>
                  </a:lnTo>
                  <a:lnTo>
                    <a:pt x="1517992" y="1591500"/>
                  </a:lnTo>
                  <a:lnTo>
                    <a:pt x="1459026" y="1602524"/>
                  </a:lnTo>
                  <a:lnTo>
                    <a:pt x="1397508" y="1610550"/>
                  </a:lnTo>
                  <a:lnTo>
                    <a:pt x="1333411" y="1615351"/>
                  </a:lnTo>
                  <a:lnTo>
                    <a:pt x="1266710" y="1616722"/>
                  </a:lnTo>
                  <a:lnTo>
                    <a:pt x="1197406" y="1614474"/>
                  </a:lnTo>
                  <a:lnTo>
                    <a:pt x="1125474" y="1608366"/>
                  </a:lnTo>
                  <a:lnTo>
                    <a:pt x="1062443" y="1600288"/>
                  </a:lnTo>
                  <a:lnTo>
                    <a:pt x="1001014" y="1590281"/>
                  </a:lnTo>
                  <a:lnTo>
                    <a:pt x="941222" y="1578394"/>
                  </a:lnTo>
                  <a:lnTo>
                    <a:pt x="883081" y="1564728"/>
                  </a:lnTo>
                  <a:lnTo>
                    <a:pt x="826617" y="1549349"/>
                  </a:lnTo>
                  <a:lnTo>
                    <a:pt x="771867" y="1532331"/>
                  </a:lnTo>
                  <a:lnTo>
                    <a:pt x="718858" y="1513763"/>
                  </a:lnTo>
                  <a:lnTo>
                    <a:pt x="667626" y="1493710"/>
                  </a:lnTo>
                  <a:lnTo>
                    <a:pt x="618172" y="1472260"/>
                  </a:lnTo>
                  <a:lnTo>
                    <a:pt x="570547" y="1449476"/>
                  </a:lnTo>
                  <a:lnTo>
                    <a:pt x="524776" y="1425435"/>
                  </a:lnTo>
                  <a:lnTo>
                    <a:pt x="480872" y="1400213"/>
                  </a:lnTo>
                  <a:lnTo>
                    <a:pt x="438873" y="1373898"/>
                  </a:lnTo>
                  <a:lnTo>
                    <a:pt x="398805" y="1346555"/>
                  </a:lnTo>
                  <a:lnTo>
                    <a:pt x="360705" y="1318260"/>
                  </a:lnTo>
                  <a:lnTo>
                    <a:pt x="324586" y="1289088"/>
                  </a:lnTo>
                  <a:lnTo>
                    <a:pt x="290487" y="1259128"/>
                  </a:lnTo>
                  <a:lnTo>
                    <a:pt x="258432" y="1228458"/>
                  </a:lnTo>
                  <a:lnTo>
                    <a:pt x="228434" y="1197127"/>
                  </a:lnTo>
                  <a:lnTo>
                    <a:pt x="200545" y="1165237"/>
                  </a:lnTo>
                  <a:lnTo>
                    <a:pt x="174777" y="1132852"/>
                  </a:lnTo>
                  <a:lnTo>
                    <a:pt x="151168" y="1100048"/>
                  </a:lnTo>
                  <a:lnTo>
                    <a:pt x="129730" y="1066914"/>
                  </a:lnTo>
                  <a:lnTo>
                    <a:pt x="110502" y="1033513"/>
                  </a:lnTo>
                  <a:lnTo>
                    <a:pt x="78778" y="966228"/>
                  </a:lnTo>
                  <a:lnTo>
                    <a:pt x="56222" y="898804"/>
                  </a:lnTo>
                  <a:lnTo>
                    <a:pt x="43053" y="831850"/>
                  </a:lnTo>
                  <a:lnTo>
                    <a:pt x="39497" y="765975"/>
                  </a:lnTo>
                  <a:lnTo>
                    <a:pt x="42151" y="725182"/>
                  </a:lnTo>
                  <a:lnTo>
                    <a:pt x="48399" y="686130"/>
                  </a:lnTo>
                  <a:lnTo>
                    <a:pt x="58115" y="648754"/>
                  </a:lnTo>
                  <a:lnTo>
                    <a:pt x="87452" y="578789"/>
                  </a:lnTo>
                  <a:lnTo>
                    <a:pt x="129260" y="514819"/>
                  </a:lnTo>
                  <a:lnTo>
                    <a:pt x="154546" y="484936"/>
                  </a:lnTo>
                  <a:lnTo>
                    <a:pt x="182600" y="456374"/>
                  </a:lnTo>
                  <a:lnTo>
                    <a:pt x="213296" y="429069"/>
                  </a:lnTo>
                  <a:lnTo>
                    <a:pt x="246532" y="402958"/>
                  </a:lnTo>
                  <a:lnTo>
                    <a:pt x="282194" y="377990"/>
                  </a:lnTo>
                  <a:lnTo>
                    <a:pt x="320154" y="354101"/>
                  </a:lnTo>
                  <a:lnTo>
                    <a:pt x="360286" y="331241"/>
                  </a:lnTo>
                  <a:lnTo>
                    <a:pt x="402501" y="309333"/>
                  </a:lnTo>
                  <a:lnTo>
                    <a:pt x="446671" y="288328"/>
                  </a:lnTo>
                  <a:lnTo>
                    <a:pt x="492683" y="268160"/>
                  </a:lnTo>
                  <a:lnTo>
                    <a:pt x="540410" y="248780"/>
                  </a:lnTo>
                  <a:lnTo>
                    <a:pt x="589749" y="230124"/>
                  </a:lnTo>
                  <a:lnTo>
                    <a:pt x="640575" y="212115"/>
                  </a:lnTo>
                  <a:lnTo>
                    <a:pt x="692772" y="194729"/>
                  </a:lnTo>
                  <a:lnTo>
                    <a:pt x="746239" y="177863"/>
                  </a:lnTo>
                  <a:lnTo>
                    <a:pt x="800836" y="161493"/>
                  </a:lnTo>
                  <a:lnTo>
                    <a:pt x="856462" y="145554"/>
                  </a:lnTo>
                  <a:lnTo>
                    <a:pt x="913003" y="129959"/>
                  </a:lnTo>
                  <a:lnTo>
                    <a:pt x="956157" y="118541"/>
                  </a:lnTo>
                  <a:lnTo>
                    <a:pt x="1000569" y="108280"/>
                  </a:lnTo>
                  <a:lnTo>
                    <a:pt x="1046137" y="99187"/>
                  </a:lnTo>
                  <a:lnTo>
                    <a:pt x="1092758" y="91325"/>
                  </a:lnTo>
                  <a:lnTo>
                    <a:pt x="1140320" y="84721"/>
                  </a:lnTo>
                  <a:lnTo>
                    <a:pt x="1188720" y="79413"/>
                  </a:lnTo>
                  <a:lnTo>
                    <a:pt x="1237856" y="75438"/>
                  </a:lnTo>
                  <a:lnTo>
                    <a:pt x="1287627" y="72809"/>
                  </a:lnTo>
                  <a:lnTo>
                    <a:pt x="1337919" y="71589"/>
                  </a:lnTo>
                  <a:lnTo>
                    <a:pt x="1388643" y="71805"/>
                  </a:lnTo>
                  <a:lnTo>
                    <a:pt x="1439684" y="73482"/>
                  </a:lnTo>
                  <a:lnTo>
                    <a:pt x="1490941" y="76669"/>
                  </a:lnTo>
                  <a:lnTo>
                    <a:pt x="1542313" y="81394"/>
                  </a:lnTo>
                  <a:lnTo>
                    <a:pt x="1593697" y="87693"/>
                  </a:lnTo>
                  <a:lnTo>
                    <a:pt x="1644980" y="95605"/>
                  </a:lnTo>
                  <a:lnTo>
                    <a:pt x="1696059" y="105156"/>
                  </a:lnTo>
                  <a:lnTo>
                    <a:pt x="1746846" y="116395"/>
                  </a:lnTo>
                  <a:lnTo>
                    <a:pt x="1797215" y="129336"/>
                  </a:lnTo>
                  <a:lnTo>
                    <a:pt x="1847075" y="144043"/>
                  </a:lnTo>
                  <a:lnTo>
                    <a:pt x="1896325" y="160528"/>
                  </a:lnTo>
                  <a:lnTo>
                    <a:pt x="1944852" y="178828"/>
                  </a:lnTo>
                  <a:lnTo>
                    <a:pt x="1992553" y="198996"/>
                  </a:lnTo>
                  <a:lnTo>
                    <a:pt x="2039327" y="221043"/>
                  </a:lnTo>
                  <a:lnTo>
                    <a:pt x="2085086" y="245021"/>
                  </a:lnTo>
                  <a:lnTo>
                    <a:pt x="2065693" y="215646"/>
                  </a:lnTo>
                  <a:lnTo>
                    <a:pt x="2014524" y="163106"/>
                  </a:lnTo>
                  <a:lnTo>
                    <a:pt x="1983308" y="139877"/>
                  </a:lnTo>
                  <a:lnTo>
                    <a:pt x="1948713" y="118605"/>
                  </a:lnTo>
                  <a:lnTo>
                    <a:pt x="1911007" y="99250"/>
                  </a:lnTo>
                  <a:lnTo>
                    <a:pt x="1870468" y="81775"/>
                  </a:lnTo>
                  <a:lnTo>
                    <a:pt x="1827377" y="66116"/>
                  </a:lnTo>
                  <a:lnTo>
                    <a:pt x="1782025" y="52247"/>
                  </a:lnTo>
                  <a:lnTo>
                    <a:pt x="1734667" y="40106"/>
                  </a:lnTo>
                  <a:lnTo>
                    <a:pt x="1685607" y="29654"/>
                  </a:lnTo>
                  <a:lnTo>
                    <a:pt x="1635099" y="20866"/>
                  </a:lnTo>
                  <a:lnTo>
                    <a:pt x="1583436" y="13665"/>
                  </a:lnTo>
                  <a:lnTo>
                    <a:pt x="1530883" y="8026"/>
                  </a:lnTo>
                  <a:lnTo>
                    <a:pt x="1477733" y="3898"/>
                  </a:lnTo>
                  <a:lnTo>
                    <a:pt x="1424254" y="1231"/>
                  </a:lnTo>
                  <a:lnTo>
                    <a:pt x="1370736" y="0"/>
                  </a:lnTo>
                  <a:lnTo>
                    <a:pt x="1317447" y="127"/>
                  </a:lnTo>
                  <a:lnTo>
                    <a:pt x="1264653" y="1600"/>
                  </a:lnTo>
                  <a:lnTo>
                    <a:pt x="1212659" y="4356"/>
                  </a:lnTo>
                  <a:lnTo>
                    <a:pt x="1161732" y="8356"/>
                  </a:lnTo>
                  <a:lnTo>
                    <a:pt x="1112151" y="13538"/>
                  </a:lnTo>
                  <a:lnTo>
                    <a:pt x="1064183" y="19888"/>
                  </a:lnTo>
                  <a:lnTo>
                    <a:pt x="1018120" y="27343"/>
                  </a:lnTo>
                  <a:lnTo>
                    <a:pt x="974242" y="35852"/>
                  </a:lnTo>
                  <a:lnTo>
                    <a:pt x="932815" y="45377"/>
                  </a:lnTo>
                  <a:lnTo>
                    <a:pt x="857796" y="64020"/>
                  </a:lnTo>
                  <a:lnTo>
                    <a:pt x="777697" y="84416"/>
                  </a:lnTo>
                  <a:lnTo>
                    <a:pt x="736257" y="95491"/>
                  </a:lnTo>
                  <a:lnTo>
                    <a:pt x="694131" y="107264"/>
                  </a:lnTo>
                  <a:lnTo>
                    <a:pt x="651535" y="119824"/>
                  </a:lnTo>
                  <a:lnTo>
                    <a:pt x="608672" y="133248"/>
                  </a:lnTo>
                  <a:lnTo>
                    <a:pt x="565746" y="147624"/>
                  </a:lnTo>
                  <a:lnTo>
                    <a:pt x="522947" y="163042"/>
                  </a:lnTo>
                  <a:lnTo>
                    <a:pt x="480466" y="179578"/>
                  </a:lnTo>
                  <a:lnTo>
                    <a:pt x="438531" y="197319"/>
                  </a:lnTo>
                  <a:lnTo>
                    <a:pt x="397306" y="216357"/>
                  </a:lnTo>
                  <a:lnTo>
                    <a:pt x="357022" y="236766"/>
                  </a:lnTo>
                  <a:lnTo>
                    <a:pt x="317868" y="258648"/>
                  </a:lnTo>
                  <a:lnTo>
                    <a:pt x="280035" y="282067"/>
                  </a:lnTo>
                  <a:lnTo>
                    <a:pt x="243725" y="307124"/>
                  </a:lnTo>
                  <a:lnTo>
                    <a:pt x="209156" y="333895"/>
                  </a:lnTo>
                  <a:lnTo>
                    <a:pt x="176504" y="362470"/>
                  </a:lnTo>
                  <a:lnTo>
                    <a:pt x="145986" y="392925"/>
                  </a:lnTo>
                  <a:lnTo>
                    <a:pt x="117792" y="425361"/>
                  </a:lnTo>
                  <a:lnTo>
                    <a:pt x="92125" y="459841"/>
                  </a:lnTo>
                  <a:lnTo>
                    <a:pt x="69189" y="496468"/>
                  </a:lnTo>
                  <a:lnTo>
                    <a:pt x="49174" y="535330"/>
                  </a:lnTo>
                  <a:lnTo>
                    <a:pt x="32283" y="576491"/>
                  </a:lnTo>
                  <a:lnTo>
                    <a:pt x="18719" y="620064"/>
                  </a:lnTo>
                  <a:lnTo>
                    <a:pt x="8686" y="666102"/>
                  </a:lnTo>
                  <a:lnTo>
                    <a:pt x="2374" y="714717"/>
                  </a:lnTo>
                  <a:lnTo>
                    <a:pt x="0" y="765975"/>
                  </a:lnTo>
                  <a:lnTo>
                    <a:pt x="1219" y="810475"/>
                  </a:lnTo>
                  <a:lnTo>
                    <a:pt x="5435" y="854202"/>
                  </a:lnTo>
                  <a:lnTo>
                    <a:pt x="12560" y="897128"/>
                  </a:lnTo>
                  <a:lnTo>
                    <a:pt x="22491" y="939228"/>
                  </a:lnTo>
                  <a:lnTo>
                    <a:pt x="35115" y="980465"/>
                  </a:lnTo>
                  <a:lnTo>
                    <a:pt x="50342" y="1020826"/>
                  </a:lnTo>
                  <a:lnTo>
                    <a:pt x="68072" y="1060272"/>
                  </a:lnTo>
                  <a:lnTo>
                    <a:pt x="88201" y="1098791"/>
                  </a:lnTo>
                  <a:lnTo>
                    <a:pt x="110617" y="1136345"/>
                  </a:lnTo>
                  <a:lnTo>
                    <a:pt x="135229" y="1172921"/>
                  </a:lnTo>
                  <a:lnTo>
                    <a:pt x="161937" y="1208468"/>
                  </a:lnTo>
                  <a:lnTo>
                    <a:pt x="190639" y="1242987"/>
                  </a:lnTo>
                  <a:lnTo>
                    <a:pt x="221234" y="1276438"/>
                  </a:lnTo>
                  <a:lnTo>
                    <a:pt x="253619" y="1308811"/>
                  </a:lnTo>
                  <a:lnTo>
                    <a:pt x="287693" y="1340053"/>
                  </a:lnTo>
                  <a:lnTo>
                    <a:pt x="323354" y="1370152"/>
                  </a:lnTo>
                  <a:lnTo>
                    <a:pt x="360514" y="1399070"/>
                  </a:lnTo>
                  <a:lnTo>
                    <a:pt x="399059" y="1426806"/>
                  </a:lnTo>
                  <a:lnTo>
                    <a:pt x="438886" y="1453311"/>
                  </a:lnTo>
                  <a:lnTo>
                    <a:pt x="479894" y="1478572"/>
                  </a:lnTo>
                  <a:lnTo>
                    <a:pt x="521995" y="1502549"/>
                  </a:lnTo>
                  <a:lnTo>
                    <a:pt x="565073" y="1525231"/>
                  </a:lnTo>
                  <a:lnTo>
                    <a:pt x="609041" y="1546580"/>
                  </a:lnTo>
                  <a:lnTo>
                    <a:pt x="653796" y="1566583"/>
                  </a:lnTo>
                  <a:lnTo>
                    <a:pt x="699223" y="1585201"/>
                  </a:lnTo>
                  <a:lnTo>
                    <a:pt x="745223" y="1602409"/>
                  </a:lnTo>
                  <a:lnTo>
                    <a:pt x="791705" y="1618170"/>
                  </a:lnTo>
                  <a:lnTo>
                    <a:pt x="838581" y="1632483"/>
                  </a:lnTo>
                  <a:lnTo>
                    <a:pt x="885710" y="1645310"/>
                  </a:lnTo>
                  <a:lnTo>
                    <a:pt x="933030" y="1656626"/>
                  </a:lnTo>
                  <a:lnTo>
                    <a:pt x="980427" y="1666405"/>
                  </a:lnTo>
                  <a:lnTo>
                    <a:pt x="1027785" y="1674609"/>
                  </a:lnTo>
                  <a:lnTo>
                    <a:pt x="1075029" y="1681226"/>
                  </a:lnTo>
                  <a:lnTo>
                    <a:pt x="1122045" y="1686217"/>
                  </a:lnTo>
                  <a:lnTo>
                    <a:pt x="1196454" y="1691246"/>
                  </a:lnTo>
                  <a:lnTo>
                    <a:pt x="1267891" y="1692910"/>
                  </a:lnTo>
                  <a:lnTo>
                    <a:pt x="1336382" y="1691360"/>
                  </a:lnTo>
                  <a:lnTo>
                    <a:pt x="1401978" y="1686763"/>
                  </a:lnTo>
                  <a:lnTo>
                    <a:pt x="1464716" y="1679282"/>
                  </a:lnTo>
                  <a:lnTo>
                    <a:pt x="1524660" y="1669084"/>
                  </a:lnTo>
                  <a:lnTo>
                    <a:pt x="1581861" y="1656346"/>
                  </a:lnTo>
                  <a:lnTo>
                    <a:pt x="1636344" y="1641208"/>
                  </a:lnTo>
                  <a:lnTo>
                    <a:pt x="1688172" y="1623860"/>
                  </a:lnTo>
                  <a:lnTo>
                    <a:pt x="1737385" y="1604441"/>
                  </a:lnTo>
                  <a:lnTo>
                    <a:pt x="1784045" y="1583118"/>
                  </a:lnTo>
                  <a:lnTo>
                    <a:pt x="1828177" y="1560080"/>
                  </a:lnTo>
                  <a:lnTo>
                    <a:pt x="1869846" y="1535455"/>
                  </a:lnTo>
                  <a:lnTo>
                    <a:pt x="1909089" y="1509445"/>
                  </a:lnTo>
                  <a:lnTo>
                    <a:pt x="1945957" y="1482178"/>
                  </a:lnTo>
                  <a:lnTo>
                    <a:pt x="1980488" y="1453845"/>
                  </a:lnTo>
                  <a:lnTo>
                    <a:pt x="2012759" y="1424584"/>
                  </a:lnTo>
                  <a:lnTo>
                    <a:pt x="2042782" y="1394587"/>
                  </a:lnTo>
                  <a:lnTo>
                    <a:pt x="2070620" y="1364005"/>
                  </a:lnTo>
                  <a:lnTo>
                    <a:pt x="2096325" y="1332992"/>
                  </a:lnTo>
                  <a:lnTo>
                    <a:pt x="2119934" y="1301724"/>
                  </a:lnTo>
                  <a:lnTo>
                    <a:pt x="2161070" y="1239088"/>
                  </a:lnTo>
                  <a:lnTo>
                    <a:pt x="2194407" y="1177378"/>
                  </a:lnTo>
                  <a:lnTo>
                    <a:pt x="2220328" y="1117917"/>
                  </a:lnTo>
                  <a:lnTo>
                    <a:pt x="2239200" y="1062012"/>
                  </a:lnTo>
                  <a:lnTo>
                    <a:pt x="2251405" y="1010983"/>
                  </a:lnTo>
                  <a:lnTo>
                    <a:pt x="2257336" y="966139"/>
                  </a:lnTo>
                  <a:lnTo>
                    <a:pt x="2258060" y="946442"/>
                  </a:lnTo>
                  <a:close/>
                </a:path>
                <a:path w="3520440" h="4258945">
                  <a:moveTo>
                    <a:pt x="3519919" y="3393656"/>
                  </a:moveTo>
                  <a:lnTo>
                    <a:pt x="3484334" y="3378593"/>
                  </a:lnTo>
                  <a:lnTo>
                    <a:pt x="3436632" y="3364433"/>
                  </a:lnTo>
                  <a:lnTo>
                    <a:pt x="3384804" y="3355035"/>
                  </a:lnTo>
                  <a:lnTo>
                    <a:pt x="3328886" y="3350907"/>
                  </a:lnTo>
                  <a:lnTo>
                    <a:pt x="3268954" y="3352546"/>
                  </a:lnTo>
                  <a:lnTo>
                    <a:pt x="3205099" y="3360458"/>
                  </a:lnTo>
                  <a:lnTo>
                    <a:pt x="3262884" y="3370338"/>
                  </a:lnTo>
                  <a:lnTo>
                    <a:pt x="3318662" y="3383394"/>
                  </a:lnTo>
                  <a:lnTo>
                    <a:pt x="3371964" y="3399396"/>
                  </a:lnTo>
                  <a:lnTo>
                    <a:pt x="3422345" y="3418103"/>
                  </a:lnTo>
                  <a:lnTo>
                    <a:pt x="3469360" y="3439287"/>
                  </a:lnTo>
                  <a:lnTo>
                    <a:pt x="3512540" y="3462718"/>
                  </a:lnTo>
                  <a:lnTo>
                    <a:pt x="3519919" y="3467557"/>
                  </a:lnTo>
                  <a:lnTo>
                    <a:pt x="3519919" y="3393656"/>
                  </a:lnTo>
                  <a:close/>
                </a:path>
                <a:path w="3520440" h="4258945">
                  <a:moveTo>
                    <a:pt x="3519919" y="3113367"/>
                  </a:moveTo>
                  <a:lnTo>
                    <a:pt x="3478530" y="3074898"/>
                  </a:lnTo>
                  <a:lnTo>
                    <a:pt x="3418598" y="3038767"/>
                  </a:lnTo>
                  <a:lnTo>
                    <a:pt x="3383457" y="3022727"/>
                  </a:lnTo>
                  <a:lnTo>
                    <a:pt x="3345129" y="3007995"/>
                  </a:lnTo>
                  <a:lnTo>
                    <a:pt x="3304070" y="2994571"/>
                  </a:lnTo>
                  <a:lnTo>
                    <a:pt x="3260318" y="2982404"/>
                  </a:lnTo>
                  <a:lnTo>
                    <a:pt x="3214217" y="2971457"/>
                  </a:lnTo>
                  <a:lnTo>
                    <a:pt x="3165995" y="2961703"/>
                  </a:lnTo>
                  <a:lnTo>
                    <a:pt x="3115919" y="2953131"/>
                  </a:lnTo>
                  <a:lnTo>
                    <a:pt x="3064218" y="2945701"/>
                  </a:lnTo>
                  <a:lnTo>
                    <a:pt x="3011170" y="2939389"/>
                  </a:lnTo>
                  <a:lnTo>
                    <a:pt x="2957017" y="2934157"/>
                  </a:lnTo>
                  <a:lnTo>
                    <a:pt x="2902000" y="2929991"/>
                  </a:lnTo>
                  <a:lnTo>
                    <a:pt x="2846374" y="2926842"/>
                  </a:lnTo>
                  <a:lnTo>
                    <a:pt x="2790406" y="2924708"/>
                  </a:lnTo>
                  <a:lnTo>
                    <a:pt x="2734322" y="2923540"/>
                  </a:lnTo>
                  <a:lnTo>
                    <a:pt x="2678392" y="2923324"/>
                  </a:lnTo>
                  <a:lnTo>
                    <a:pt x="2622854" y="2924022"/>
                  </a:lnTo>
                  <a:lnTo>
                    <a:pt x="2567978" y="2925597"/>
                  </a:lnTo>
                  <a:lnTo>
                    <a:pt x="2514003" y="2928048"/>
                  </a:lnTo>
                  <a:lnTo>
                    <a:pt x="2461171" y="2931312"/>
                  </a:lnTo>
                  <a:lnTo>
                    <a:pt x="2409748" y="2935389"/>
                  </a:lnTo>
                  <a:lnTo>
                    <a:pt x="2359990" y="2940240"/>
                  </a:lnTo>
                  <a:lnTo>
                    <a:pt x="2312124" y="2945828"/>
                  </a:lnTo>
                  <a:lnTo>
                    <a:pt x="2266416" y="2952140"/>
                  </a:lnTo>
                  <a:lnTo>
                    <a:pt x="2223135" y="2959138"/>
                  </a:lnTo>
                  <a:lnTo>
                    <a:pt x="2048179" y="2989961"/>
                  </a:lnTo>
                  <a:lnTo>
                    <a:pt x="1953818" y="3008007"/>
                  </a:lnTo>
                  <a:lnTo>
                    <a:pt x="1905876" y="3017901"/>
                  </a:lnTo>
                  <a:lnTo>
                    <a:pt x="1857527" y="3028492"/>
                  </a:lnTo>
                  <a:lnTo>
                    <a:pt x="1809102" y="3039834"/>
                  </a:lnTo>
                  <a:lnTo>
                    <a:pt x="1760816" y="3052000"/>
                  </a:lnTo>
                  <a:lnTo>
                    <a:pt x="1712899" y="3065043"/>
                  </a:lnTo>
                  <a:lnTo>
                    <a:pt x="1665579" y="3079051"/>
                  </a:lnTo>
                  <a:lnTo>
                    <a:pt x="1619084" y="3094063"/>
                  </a:lnTo>
                  <a:lnTo>
                    <a:pt x="1573644" y="3110179"/>
                  </a:lnTo>
                  <a:lnTo>
                    <a:pt x="1529461" y="3127438"/>
                  </a:lnTo>
                  <a:lnTo>
                    <a:pt x="1486789" y="3145917"/>
                  </a:lnTo>
                  <a:lnTo>
                    <a:pt x="1445831" y="3165678"/>
                  </a:lnTo>
                  <a:lnTo>
                    <a:pt x="1406817" y="3186798"/>
                  </a:lnTo>
                  <a:lnTo>
                    <a:pt x="1369987" y="3209353"/>
                  </a:lnTo>
                  <a:lnTo>
                    <a:pt x="1335557" y="3233382"/>
                  </a:lnTo>
                  <a:lnTo>
                    <a:pt x="1303743" y="3258972"/>
                  </a:lnTo>
                  <a:lnTo>
                    <a:pt x="1274787" y="3286175"/>
                  </a:lnTo>
                  <a:lnTo>
                    <a:pt x="1248892" y="3315081"/>
                  </a:lnTo>
                  <a:lnTo>
                    <a:pt x="1207262" y="3378212"/>
                  </a:lnTo>
                  <a:lnTo>
                    <a:pt x="1180630" y="3448926"/>
                  </a:lnTo>
                  <a:lnTo>
                    <a:pt x="1173505" y="3487280"/>
                  </a:lnTo>
                  <a:lnTo>
                    <a:pt x="1170813" y="3527717"/>
                  </a:lnTo>
                  <a:lnTo>
                    <a:pt x="1172197" y="3562820"/>
                  </a:lnTo>
                  <a:lnTo>
                    <a:pt x="1185011" y="3631171"/>
                  </a:lnTo>
                  <a:lnTo>
                    <a:pt x="1210462" y="3696893"/>
                  </a:lnTo>
                  <a:lnTo>
                    <a:pt x="1247648" y="3759847"/>
                  </a:lnTo>
                  <a:lnTo>
                    <a:pt x="1295654" y="3819855"/>
                  </a:lnTo>
                  <a:lnTo>
                    <a:pt x="1323416" y="3848697"/>
                  </a:lnTo>
                  <a:lnTo>
                    <a:pt x="1353553" y="3876738"/>
                  </a:lnTo>
                  <a:lnTo>
                    <a:pt x="1385938" y="3903967"/>
                  </a:lnTo>
                  <a:lnTo>
                    <a:pt x="1420444" y="3930358"/>
                  </a:lnTo>
                  <a:lnTo>
                    <a:pt x="1456982" y="3955885"/>
                  </a:lnTo>
                  <a:lnTo>
                    <a:pt x="1495425" y="3980523"/>
                  </a:lnTo>
                  <a:lnTo>
                    <a:pt x="1535658" y="4004272"/>
                  </a:lnTo>
                  <a:lnTo>
                    <a:pt x="1577568" y="4027081"/>
                  </a:lnTo>
                  <a:lnTo>
                    <a:pt x="1621053" y="4048963"/>
                  </a:lnTo>
                  <a:lnTo>
                    <a:pt x="1665973" y="4069867"/>
                  </a:lnTo>
                  <a:lnTo>
                    <a:pt x="1712239" y="4089793"/>
                  </a:lnTo>
                  <a:lnTo>
                    <a:pt x="1759724" y="4108716"/>
                  </a:lnTo>
                  <a:lnTo>
                    <a:pt x="1808327" y="4126611"/>
                  </a:lnTo>
                  <a:lnTo>
                    <a:pt x="1857921" y="4143451"/>
                  </a:lnTo>
                  <a:lnTo>
                    <a:pt x="1908390" y="4159224"/>
                  </a:lnTo>
                  <a:lnTo>
                    <a:pt x="1959622" y="4173918"/>
                  </a:lnTo>
                  <a:lnTo>
                    <a:pt x="2011514" y="4187494"/>
                  </a:lnTo>
                  <a:lnTo>
                    <a:pt x="2063953" y="4199940"/>
                  </a:lnTo>
                  <a:lnTo>
                    <a:pt x="2116810" y="4211231"/>
                  </a:lnTo>
                  <a:lnTo>
                    <a:pt x="2169972" y="4221353"/>
                  </a:lnTo>
                  <a:lnTo>
                    <a:pt x="2223338" y="4230281"/>
                  </a:lnTo>
                  <a:lnTo>
                    <a:pt x="2276779" y="4238002"/>
                  </a:lnTo>
                  <a:lnTo>
                    <a:pt x="2330196" y="4244479"/>
                  </a:lnTo>
                  <a:lnTo>
                    <a:pt x="2383472" y="4249699"/>
                  </a:lnTo>
                  <a:lnTo>
                    <a:pt x="2436495" y="4253649"/>
                  </a:lnTo>
                  <a:lnTo>
                    <a:pt x="2520454" y="4257611"/>
                  </a:lnTo>
                  <a:lnTo>
                    <a:pt x="2601049" y="4258919"/>
                  </a:lnTo>
                  <a:lnTo>
                    <a:pt x="2678315" y="4257687"/>
                  </a:lnTo>
                  <a:lnTo>
                    <a:pt x="2752318" y="4254055"/>
                  </a:lnTo>
                  <a:lnTo>
                    <a:pt x="2823108" y="4248162"/>
                  </a:lnTo>
                  <a:lnTo>
                    <a:pt x="2890736" y="4240111"/>
                  </a:lnTo>
                  <a:lnTo>
                    <a:pt x="2955264" y="4230052"/>
                  </a:lnTo>
                  <a:lnTo>
                    <a:pt x="3016732" y="4218114"/>
                  </a:lnTo>
                  <a:lnTo>
                    <a:pt x="3075203" y="4204424"/>
                  </a:lnTo>
                  <a:lnTo>
                    <a:pt x="3095650" y="4198772"/>
                  </a:lnTo>
                  <a:lnTo>
                    <a:pt x="3130727" y="4189095"/>
                  </a:lnTo>
                  <a:lnTo>
                    <a:pt x="3183356" y="4172280"/>
                  </a:lnTo>
                  <a:lnTo>
                    <a:pt x="3233140" y="4154093"/>
                  </a:lnTo>
                  <a:lnTo>
                    <a:pt x="3280143" y="4134675"/>
                  </a:lnTo>
                  <a:lnTo>
                    <a:pt x="3324415" y="4114139"/>
                  </a:lnTo>
                  <a:lnTo>
                    <a:pt x="3366008" y="4092638"/>
                  </a:lnTo>
                  <a:lnTo>
                    <a:pt x="3404971" y="4070273"/>
                  </a:lnTo>
                  <a:lnTo>
                    <a:pt x="3441357" y="4047198"/>
                  </a:lnTo>
                  <a:lnTo>
                    <a:pt x="3475228" y="4023537"/>
                  </a:lnTo>
                  <a:lnTo>
                    <a:pt x="3506635" y="3999395"/>
                  </a:lnTo>
                  <a:lnTo>
                    <a:pt x="3519919" y="3988193"/>
                  </a:lnTo>
                  <a:lnTo>
                    <a:pt x="3519919" y="3902481"/>
                  </a:lnTo>
                  <a:lnTo>
                    <a:pt x="3494786" y="3924401"/>
                  </a:lnTo>
                  <a:lnTo>
                    <a:pt x="3463887" y="3949027"/>
                  </a:lnTo>
                  <a:lnTo>
                    <a:pt x="3430371" y="3973411"/>
                  </a:lnTo>
                  <a:lnTo>
                    <a:pt x="3394214" y="3997388"/>
                  </a:lnTo>
                  <a:lnTo>
                    <a:pt x="3355403" y="4020807"/>
                  </a:lnTo>
                  <a:lnTo>
                    <a:pt x="3313925" y="4043489"/>
                  </a:lnTo>
                  <a:lnTo>
                    <a:pt x="3269742" y="4065270"/>
                  </a:lnTo>
                  <a:lnTo>
                    <a:pt x="3222841" y="4085996"/>
                  </a:lnTo>
                  <a:lnTo>
                    <a:pt x="3173209" y="4105491"/>
                  </a:lnTo>
                  <a:lnTo>
                    <a:pt x="3120809" y="4123601"/>
                  </a:lnTo>
                  <a:lnTo>
                    <a:pt x="3065627" y="4140162"/>
                  </a:lnTo>
                  <a:lnTo>
                    <a:pt x="3007652" y="4154995"/>
                  </a:lnTo>
                  <a:lnTo>
                    <a:pt x="2946844" y="4167949"/>
                  </a:lnTo>
                  <a:lnTo>
                    <a:pt x="2883192" y="4178858"/>
                  </a:lnTo>
                  <a:lnTo>
                    <a:pt x="2816682" y="4187571"/>
                  </a:lnTo>
                  <a:lnTo>
                    <a:pt x="2747289" y="4193895"/>
                  </a:lnTo>
                  <a:lnTo>
                    <a:pt x="2674988" y="4197680"/>
                  </a:lnTo>
                  <a:lnTo>
                    <a:pt x="2599753" y="4198772"/>
                  </a:lnTo>
                  <a:lnTo>
                    <a:pt x="2521572" y="4196994"/>
                  </a:lnTo>
                  <a:lnTo>
                    <a:pt x="2440432" y="4192181"/>
                  </a:lnTo>
                  <a:lnTo>
                    <a:pt x="2369337" y="4185818"/>
                  </a:lnTo>
                  <a:lnTo>
                    <a:pt x="2300046" y="4177919"/>
                  </a:lnTo>
                  <a:lnTo>
                    <a:pt x="2232596" y="4168546"/>
                  </a:lnTo>
                  <a:lnTo>
                    <a:pt x="2167013" y="4157776"/>
                  </a:lnTo>
                  <a:lnTo>
                    <a:pt x="2103335" y="4145648"/>
                  </a:lnTo>
                  <a:lnTo>
                    <a:pt x="2041575" y="4132224"/>
                  </a:lnTo>
                  <a:lnTo>
                    <a:pt x="1981784" y="4117581"/>
                  </a:lnTo>
                  <a:lnTo>
                    <a:pt x="1923986" y="4101757"/>
                  </a:lnTo>
                  <a:lnTo>
                    <a:pt x="1868220" y="4084828"/>
                  </a:lnTo>
                  <a:lnTo>
                    <a:pt x="1814499" y="4066857"/>
                  </a:lnTo>
                  <a:lnTo>
                    <a:pt x="1762861" y="4047896"/>
                  </a:lnTo>
                  <a:lnTo>
                    <a:pt x="1713344" y="4027995"/>
                  </a:lnTo>
                  <a:lnTo>
                    <a:pt x="1665986" y="4007243"/>
                  </a:lnTo>
                  <a:lnTo>
                    <a:pt x="1620786" y="3985666"/>
                  </a:lnTo>
                  <a:lnTo>
                    <a:pt x="1577809" y="3963352"/>
                  </a:lnTo>
                  <a:lnTo>
                    <a:pt x="1537068" y="3940340"/>
                  </a:lnTo>
                  <a:lnTo>
                    <a:pt x="1498612" y="3916718"/>
                  </a:lnTo>
                  <a:lnTo>
                    <a:pt x="1462443" y="3892512"/>
                  </a:lnTo>
                  <a:lnTo>
                    <a:pt x="1428623" y="3867797"/>
                  </a:lnTo>
                  <a:lnTo>
                    <a:pt x="1397165" y="3842639"/>
                  </a:lnTo>
                  <a:lnTo>
                    <a:pt x="1368094" y="3817099"/>
                  </a:lnTo>
                  <a:lnTo>
                    <a:pt x="1317294" y="3765080"/>
                  </a:lnTo>
                  <a:lnTo>
                    <a:pt x="1276438" y="3712248"/>
                  </a:lnTo>
                  <a:lnTo>
                    <a:pt x="1245806" y="3659060"/>
                  </a:lnTo>
                  <a:lnTo>
                    <a:pt x="1225626" y="3606000"/>
                  </a:lnTo>
                  <a:lnTo>
                    <a:pt x="1216152" y="3553561"/>
                  </a:lnTo>
                  <a:lnTo>
                    <a:pt x="1215517" y="3527717"/>
                  </a:lnTo>
                  <a:lnTo>
                    <a:pt x="1218514" y="3495535"/>
                  </a:lnTo>
                  <a:lnTo>
                    <a:pt x="1236510" y="3435223"/>
                  </a:lnTo>
                  <a:lnTo>
                    <a:pt x="1269619" y="3380028"/>
                  </a:lnTo>
                  <a:lnTo>
                    <a:pt x="1316761" y="3329559"/>
                  </a:lnTo>
                  <a:lnTo>
                    <a:pt x="1376921" y="3283432"/>
                  </a:lnTo>
                  <a:lnTo>
                    <a:pt x="1411554" y="3261893"/>
                  </a:lnTo>
                  <a:lnTo>
                    <a:pt x="1449044" y="3241294"/>
                  </a:lnTo>
                  <a:lnTo>
                    <a:pt x="1489265" y="3221596"/>
                  </a:lnTo>
                  <a:lnTo>
                    <a:pt x="1532077" y="3202749"/>
                  </a:lnTo>
                  <a:lnTo>
                    <a:pt x="1577365" y="3184702"/>
                  </a:lnTo>
                  <a:lnTo>
                    <a:pt x="1624977" y="3167418"/>
                  </a:lnTo>
                  <a:lnTo>
                    <a:pt x="1674799" y="3150857"/>
                  </a:lnTo>
                  <a:lnTo>
                    <a:pt x="1726692" y="3134944"/>
                  </a:lnTo>
                  <a:lnTo>
                    <a:pt x="1780527" y="3119653"/>
                  </a:lnTo>
                  <a:lnTo>
                    <a:pt x="1836178" y="3104934"/>
                  </a:lnTo>
                  <a:lnTo>
                    <a:pt x="1893506" y="3090735"/>
                  </a:lnTo>
                  <a:lnTo>
                    <a:pt x="1952383" y="3077019"/>
                  </a:lnTo>
                  <a:lnTo>
                    <a:pt x="2012683" y="3063722"/>
                  </a:lnTo>
                  <a:lnTo>
                    <a:pt x="2137003" y="3038233"/>
                  </a:lnTo>
                  <a:lnTo>
                    <a:pt x="2243988" y="3017888"/>
                  </a:lnTo>
                  <a:lnTo>
                    <a:pt x="2288324" y="3010547"/>
                  </a:lnTo>
                  <a:lnTo>
                    <a:pt x="2333701" y="3003931"/>
                  </a:lnTo>
                  <a:lnTo>
                    <a:pt x="2380056" y="2998089"/>
                  </a:lnTo>
                  <a:lnTo>
                    <a:pt x="2427287" y="2993009"/>
                  </a:lnTo>
                  <a:lnTo>
                    <a:pt x="2475319" y="2988716"/>
                  </a:lnTo>
                  <a:lnTo>
                    <a:pt x="2524061" y="2985249"/>
                  </a:lnTo>
                  <a:lnTo>
                    <a:pt x="2573439" y="2982607"/>
                  </a:lnTo>
                  <a:lnTo>
                    <a:pt x="2623375" y="2980817"/>
                  </a:lnTo>
                  <a:lnTo>
                    <a:pt x="2673781" y="2979902"/>
                  </a:lnTo>
                  <a:lnTo>
                    <a:pt x="2725902" y="2979902"/>
                  </a:lnTo>
                  <a:lnTo>
                    <a:pt x="2775686" y="2980766"/>
                  </a:lnTo>
                  <a:lnTo>
                    <a:pt x="2827007" y="2982582"/>
                  </a:lnTo>
                  <a:lnTo>
                    <a:pt x="2878480" y="2985351"/>
                  </a:lnTo>
                  <a:lnTo>
                    <a:pt x="2930004" y="2989084"/>
                  </a:lnTo>
                  <a:lnTo>
                    <a:pt x="2981502" y="2993809"/>
                  </a:lnTo>
                  <a:lnTo>
                    <a:pt x="3032899" y="2999536"/>
                  </a:lnTo>
                  <a:lnTo>
                    <a:pt x="3084118" y="3006306"/>
                  </a:lnTo>
                  <a:lnTo>
                    <a:pt x="3135058" y="3014116"/>
                  </a:lnTo>
                  <a:lnTo>
                    <a:pt x="3185642" y="3022981"/>
                  </a:lnTo>
                  <a:lnTo>
                    <a:pt x="3235795" y="3032950"/>
                  </a:lnTo>
                  <a:lnTo>
                    <a:pt x="3285426" y="3044012"/>
                  </a:lnTo>
                  <a:lnTo>
                    <a:pt x="3334461" y="3056204"/>
                  </a:lnTo>
                  <a:lnTo>
                    <a:pt x="3382822" y="3069552"/>
                  </a:lnTo>
                  <a:lnTo>
                    <a:pt x="3430409" y="3084042"/>
                  </a:lnTo>
                  <a:lnTo>
                    <a:pt x="3477158" y="3099739"/>
                  </a:lnTo>
                  <a:lnTo>
                    <a:pt x="3519919" y="3115500"/>
                  </a:lnTo>
                  <a:lnTo>
                    <a:pt x="3519919" y="3113367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8047" y="795527"/>
              <a:ext cx="2545079" cy="2804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91427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/>
              <a:t>数字化转型的目</a:t>
            </a:r>
            <a:r>
              <a:rPr sz="2800" spc="10" dirty="0"/>
              <a:t>的</a:t>
            </a:r>
            <a:r>
              <a:rPr sz="2800" dirty="0">
                <a:latin typeface="Arial" panose="020B0704020202020204"/>
                <a:cs typeface="Arial" panose="020B0704020202020204"/>
              </a:rPr>
              <a:t>:</a:t>
            </a:r>
            <a:r>
              <a:rPr sz="2800" spc="-135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发挥数字与物理世界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交互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融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合的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价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9687" y="965784"/>
            <a:ext cx="5074285" cy="4900930"/>
            <a:chOff x="149687" y="965784"/>
            <a:chExt cx="5074285" cy="49009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87" y="965784"/>
              <a:ext cx="5074249" cy="49007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59608" y="2767447"/>
              <a:ext cx="2533650" cy="2791460"/>
            </a:xfrm>
            <a:custGeom>
              <a:avLst/>
              <a:gdLst/>
              <a:ahLst/>
              <a:cxnLst/>
              <a:rect l="l" t="t" r="r" b="b"/>
              <a:pathLst>
                <a:path w="2533650" h="2791460">
                  <a:moveTo>
                    <a:pt x="643077" y="862339"/>
                  </a:moveTo>
                  <a:lnTo>
                    <a:pt x="684827" y="814370"/>
                  </a:lnTo>
                  <a:lnTo>
                    <a:pt x="727044" y="767577"/>
                  </a:lnTo>
                  <a:lnTo>
                    <a:pt x="769685" y="721978"/>
                  </a:lnTo>
                  <a:lnTo>
                    <a:pt x="812709" y="677592"/>
                  </a:lnTo>
                  <a:lnTo>
                    <a:pt x="856075" y="634437"/>
                  </a:lnTo>
                  <a:lnTo>
                    <a:pt x="899740" y="592531"/>
                  </a:lnTo>
                  <a:lnTo>
                    <a:pt x="943663" y="551892"/>
                  </a:lnTo>
                  <a:lnTo>
                    <a:pt x="987802" y="512540"/>
                  </a:lnTo>
                  <a:lnTo>
                    <a:pt x="1032116" y="474491"/>
                  </a:lnTo>
                  <a:lnTo>
                    <a:pt x="1076562" y="437765"/>
                  </a:lnTo>
                  <a:lnTo>
                    <a:pt x="1121099" y="402379"/>
                  </a:lnTo>
                  <a:lnTo>
                    <a:pt x="1165686" y="368352"/>
                  </a:lnTo>
                  <a:lnTo>
                    <a:pt x="1210280" y="335702"/>
                  </a:lnTo>
                  <a:lnTo>
                    <a:pt x="1254840" y="304448"/>
                  </a:lnTo>
                  <a:lnTo>
                    <a:pt x="1299324" y="274607"/>
                  </a:lnTo>
                  <a:lnTo>
                    <a:pt x="1343691" y="246197"/>
                  </a:lnTo>
                  <a:lnTo>
                    <a:pt x="1387898" y="219238"/>
                  </a:lnTo>
                  <a:lnTo>
                    <a:pt x="1431905" y="193747"/>
                  </a:lnTo>
                  <a:lnTo>
                    <a:pt x="1475668" y="169743"/>
                  </a:lnTo>
                  <a:lnTo>
                    <a:pt x="1519148" y="147244"/>
                  </a:lnTo>
                  <a:lnTo>
                    <a:pt x="1562301" y="126267"/>
                  </a:lnTo>
                  <a:lnTo>
                    <a:pt x="1605086" y="106832"/>
                  </a:lnTo>
                  <a:lnTo>
                    <a:pt x="1647462" y="88957"/>
                  </a:lnTo>
                  <a:lnTo>
                    <a:pt x="1689387" y="72660"/>
                  </a:lnTo>
                  <a:lnTo>
                    <a:pt x="1730818" y="57958"/>
                  </a:lnTo>
                  <a:lnTo>
                    <a:pt x="1771715" y="44871"/>
                  </a:lnTo>
                  <a:lnTo>
                    <a:pt x="1812036" y="33417"/>
                  </a:lnTo>
                  <a:lnTo>
                    <a:pt x="1851738" y="23614"/>
                  </a:lnTo>
                  <a:lnTo>
                    <a:pt x="1890781" y="15479"/>
                  </a:lnTo>
                  <a:lnTo>
                    <a:pt x="1929122" y="9033"/>
                  </a:lnTo>
                  <a:lnTo>
                    <a:pt x="2003533" y="1274"/>
                  </a:lnTo>
                  <a:lnTo>
                    <a:pt x="2039519" y="0"/>
                  </a:lnTo>
                  <a:lnTo>
                    <a:pt x="2074637" y="485"/>
                  </a:lnTo>
                  <a:lnTo>
                    <a:pt x="2142101" y="6810"/>
                  </a:lnTo>
                  <a:lnTo>
                    <a:pt x="2205591" y="20397"/>
                  </a:lnTo>
                  <a:lnTo>
                    <a:pt x="2264774" y="41390"/>
                  </a:lnTo>
                  <a:lnTo>
                    <a:pt x="2319314" y="69936"/>
                  </a:lnTo>
                  <a:lnTo>
                    <a:pt x="2368880" y="106181"/>
                  </a:lnTo>
                  <a:lnTo>
                    <a:pt x="2412399" y="149499"/>
                  </a:lnTo>
                  <a:lnTo>
                    <a:pt x="2449083" y="198930"/>
                  </a:lnTo>
                  <a:lnTo>
                    <a:pt x="2479025" y="254123"/>
                  </a:lnTo>
                  <a:lnTo>
                    <a:pt x="2502317" y="314723"/>
                  </a:lnTo>
                  <a:lnTo>
                    <a:pt x="2519053" y="380380"/>
                  </a:lnTo>
                  <a:lnTo>
                    <a:pt x="2529324" y="450740"/>
                  </a:lnTo>
                  <a:lnTo>
                    <a:pt x="2533224" y="525450"/>
                  </a:lnTo>
                  <a:lnTo>
                    <a:pt x="2532813" y="564327"/>
                  </a:lnTo>
                  <a:lnTo>
                    <a:pt x="2530845" y="604160"/>
                  </a:lnTo>
                  <a:lnTo>
                    <a:pt x="2527329" y="644903"/>
                  </a:lnTo>
                  <a:lnTo>
                    <a:pt x="2522279" y="686515"/>
                  </a:lnTo>
                  <a:lnTo>
                    <a:pt x="2515705" y="728949"/>
                  </a:lnTo>
                  <a:lnTo>
                    <a:pt x="2507619" y="772163"/>
                  </a:lnTo>
                  <a:lnTo>
                    <a:pt x="2498033" y="816112"/>
                  </a:lnTo>
                  <a:lnTo>
                    <a:pt x="2486958" y="860752"/>
                  </a:lnTo>
                  <a:lnTo>
                    <a:pt x="2474406" y="906039"/>
                  </a:lnTo>
                  <a:lnTo>
                    <a:pt x="2460389" y="951929"/>
                  </a:lnTo>
                  <a:lnTo>
                    <a:pt x="2444917" y="998378"/>
                  </a:lnTo>
                  <a:lnTo>
                    <a:pt x="2428003" y="1045342"/>
                  </a:lnTo>
                  <a:lnTo>
                    <a:pt x="2409658" y="1092777"/>
                  </a:lnTo>
                  <a:lnTo>
                    <a:pt x="2389894" y="1140639"/>
                  </a:lnTo>
                  <a:lnTo>
                    <a:pt x="2368722" y="1188883"/>
                  </a:lnTo>
                  <a:lnTo>
                    <a:pt x="2346154" y="1237466"/>
                  </a:lnTo>
                  <a:lnTo>
                    <a:pt x="2322202" y="1286343"/>
                  </a:lnTo>
                  <a:lnTo>
                    <a:pt x="2296876" y="1335471"/>
                  </a:lnTo>
                  <a:lnTo>
                    <a:pt x="2270189" y="1384806"/>
                  </a:lnTo>
                  <a:lnTo>
                    <a:pt x="2242152" y="1434302"/>
                  </a:lnTo>
                  <a:lnTo>
                    <a:pt x="2212777" y="1483917"/>
                  </a:lnTo>
                  <a:lnTo>
                    <a:pt x="2182076" y="1533606"/>
                  </a:lnTo>
                  <a:lnTo>
                    <a:pt x="2150059" y="1583326"/>
                  </a:lnTo>
                  <a:lnTo>
                    <a:pt x="2116738" y="1633031"/>
                  </a:lnTo>
                  <a:lnTo>
                    <a:pt x="2082126" y="1682679"/>
                  </a:lnTo>
                  <a:lnTo>
                    <a:pt x="2046233" y="1732224"/>
                  </a:lnTo>
                  <a:lnTo>
                    <a:pt x="2009072" y="1781624"/>
                  </a:lnTo>
                  <a:lnTo>
                    <a:pt x="1970653" y="1830833"/>
                  </a:lnTo>
                  <a:lnTo>
                    <a:pt x="1930989" y="1879808"/>
                  </a:lnTo>
                  <a:lnTo>
                    <a:pt x="1890090" y="1928504"/>
                  </a:lnTo>
                  <a:lnTo>
                    <a:pt x="1848340" y="1976474"/>
                  </a:lnTo>
                  <a:lnTo>
                    <a:pt x="1806123" y="2023268"/>
                  </a:lnTo>
                  <a:lnTo>
                    <a:pt x="1763482" y="2068867"/>
                  </a:lnTo>
                  <a:lnTo>
                    <a:pt x="1720458" y="2113254"/>
                  </a:lnTo>
                  <a:lnTo>
                    <a:pt x="1677092" y="2156409"/>
                  </a:lnTo>
                  <a:lnTo>
                    <a:pt x="1633427" y="2198316"/>
                  </a:lnTo>
                  <a:lnTo>
                    <a:pt x="1589504" y="2238955"/>
                  </a:lnTo>
                  <a:lnTo>
                    <a:pt x="1545365" y="2278309"/>
                  </a:lnTo>
                  <a:lnTo>
                    <a:pt x="1501052" y="2316359"/>
                  </a:lnTo>
                  <a:lnTo>
                    <a:pt x="1456605" y="2353087"/>
                  </a:lnTo>
                  <a:lnTo>
                    <a:pt x="1412068" y="2388474"/>
                  </a:lnTo>
                  <a:lnTo>
                    <a:pt x="1367481" y="2422502"/>
                  </a:lnTo>
                  <a:lnTo>
                    <a:pt x="1322887" y="2455153"/>
                  </a:lnTo>
                  <a:lnTo>
                    <a:pt x="1278327" y="2486409"/>
                  </a:lnTo>
                  <a:lnTo>
                    <a:pt x="1233843" y="2516252"/>
                  </a:lnTo>
                  <a:lnTo>
                    <a:pt x="1189476" y="2544663"/>
                  </a:lnTo>
                  <a:lnTo>
                    <a:pt x="1145269" y="2571623"/>
                  </a:lnTo>
                  <a:lnTo>
                    <a:pt x="1101263" y="2597115"/>
                  </a:lnTo>
                  <a:lnTo>
                    <a:pt x="1057499" y="2621121"/>
                  </a:lnTo>
                  <a:lnTo>
                    <a:pt x="1014020" y="2643622"/>
                  </a:lnTo>
                  <a:lnTo>
                    <a:pt x="970866" y="2664599"/>
                  </a:lnTo>
                  <a:lnTo>
                    <a:pt x="928081" y="2684035"/>
                  </a:lnTo>
                  <a:lnTo>
                    <a:pt x="885705" y="2701912"/>
                  </a:lnTo>
                  <a:lnTo>
                    <a:pt x="843780" y="2718210"/>
                  </a:lnTo>
                  <a:lnTo>
                    <a:pt x="802349" y="2732912"/>
                  </a:lnTo>
                  <a:lnTo>
                    <a:pt x="761452" y="2746000"/>
                  </a:lnTo>
                  <a:lnTo>
                    <a:pt x="721131" y="2757455"/>
                  </a:lnTo>
                  <a:lnTo>
                    <a:pt x="681429" y="2767258"/>
                  </a:lnTo>
                  <a:lnTo>
                    <a:pt x="642386" y="2775393"/>
                  </a:lnTo>
                  <a:lnTo>
                    <a:pt x="604045" y="2781839"/>
                  </a:lnTo>
                  <a:lnTo>
                    <a:pt x="529634" y="2789597"/>
                  </a:lnTo>
                  <a:lnTo>
                    <a:pt x="493648" y="2790871"/>
                  </a:lnTo>
                  <a:lnTo>
                    <a:pt x="458530" y="2790385"/>
                  </a:lnTo>
                  <a:lnTo>
                    <a:pt x="391066" y="2784057"/>
                  </a:lnTo>
                  <a:lnTo>
                    <a:pt x="327576" y="2770467"/>
                  </a:lnTo>
                  <a:lnTo>
                    <a:pt x="268394" y="2749468"/>
                  </a:lnTo>
                  <a:lnTo>
                    <a:pt x="213853" y="2720916"/>
                  </a:lnTo>
                  <a:lnTo>
                    <a:pt x="164287" y="2684662"/>
                  </a:lnTo>
                  <a:lnTo>
                    <a:pt x="120784" y="2641345"/>
                  </a:lnTo>
                  <a:lnTo>
                    <a:pt x="84113" y="2591913"/>
                  </a:lnTo>
                  <a:lnTo>
                    <a:pt x="54181" y="2536721"/>
                  </a:lnTo>
                  <a:lnTo>
                    <a:pt x="30896" y="2476121"/>
                  </a:lnTo>
                  <a:lnTo>
                    <a:pt x="14166" y="2410464"/>
                  </a:lnTo>
                  <a:lnTo>
                    <a:pt x="3898" y="2340104"/>
                  </a:lnTo>
                  <a:lnTo>
                    <a:pt x="0" y="2265393"/>
                  </a:lnTo>
                  <a:lnTo>
                    <a:pt x="410" y="2226517"/>
                  </a:lnTo>
                  <a:lnTo>
                    <a:pt x="2379" y="2186684"/>
                  </a:lnTo>
                  <a:lnTo>
                    <a:pt x="5893" y="2145940"/>
                  </a:lnTo>
                  <a:lnTo>
                    <a:pt x="10943" y="2104329"/>
                  </a:lnTo>
                  <a:lnTo>
                    <a:pt x="17515" y="2061895"/>
                  </a:lnTo>
                  <a:lnTo>
                    <a:pt x="25599" y="2018681"/>
                  </a:lnTo>
                  <a:lnTo>
                    <a:pt x="35184" y="1974732"/>
                  </a:lnTo>
                  <a:lnTo>
                    <a:pt x="46256" y="1930092"/>
                  </a:lnTo>
                  <a:lnTo>
                    <a:pt x="58806" y="1884805"/>
                  </a:lnTo>
                  <a:lnTo>
                    <a:pt x="72821" y="1838915"/>
                  </a:lnTo>
                  <a:lnTo>
                    <a:pt x="88290" y="1792465"/>
                  </a:lnTo>
                  <a:lnTo>
                    <a:pt x="105202" y="1745501"/>
                  </a:lnTo>
                  <a:lnTo>
                    <a:pt x="123544" y="1698067"/>
                  </a:lnTo>
                  <a:lnTo>
                    <a:pt x="143305" y="1650205"/>
                  </a:lnTo>
                  <a:lnTo>
                    <a:pt x="164474" y="1601961"/>
                  </a:lnTo>
                  <a:lnTo>
                    <a:pt x="187039" y="1553378"/>
                  </a:lnTo>
                  <a:lnTo>
                    <a:pt x="210989" y="1504501"/>
                  </a:lnTo>
                  <a:lnTo>
                    <a:pt x="236312" y="1455373"/>
                  </a:lnTo>
                  <a:lnTo>
                    <a:pt x="262996" y="1406038"/>
                  </a:lnTo>
                  <a:lnTo>
                    <a:pt x="291030" y="1356542"/>
                  </a:lnTo>
                  <a:lnTo>
                    <a:pt x="320403" y="1306927"/>
                  </a:lnTo>
                  <a:lnTo>
                    <a:pt x="351102" y="1257237"/>
                  </a:lnTo>
                  <a:lnTo>
                    <a:pt x="383117" y="1207518"/>
                  </a:lnTo>
                  <a:lnTo>
                    <a:pt x="416435" y="1157813"/>
                  </a:lnTo>
                  <a:lnTo>
                    <a:pt x="451046" y="1108165"/>
                  </a:lnTo>
                  <a:lnTo>
                    <a:pt x="486937" y="1058620"/>
                  </a:lnTo>
                  <a:lnTo>
                    <a:pt x="524097" y="1009220"/>
                  </a:lnTo>
                  <a:lnTo>
                    <a:pt x="562515" y="960011"/>
                  </a:lnTo>
                  <a:lnTo>
                    <a:pt x="602179" y="911036"/>
                  </a:lnTo>
                  <a:lnTo>
                    <a:pt x="643077" y="862339"/>
                  </a:lnTo>
                  <a:close/>
                </a:path>
              </a:pathLst>
            </a:custGeom>
            <a:ln w="38100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2" y="4568952"/>
              <a:ext cx="778001" cy="5280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552" y="4843272"/>
              <a:ext cx="778001" cy="5280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55997" y="4632705"/>
            <a:ext cx="482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洞察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17342" y="1270622"/>
            <a:ext cx="2516505" cy="1898014"/>
            <a:chOff x="2617342" y="1270622"/>
            <a:chExt cx="2516505" cy="1898014"/>
          </a:xfrm>
        </p:grpSpPr>
        <p:sp>
          <p:nvSpPr>
            <p:cNvPr id="14" name="object 14"/>
            <p:cNvSpPr/>
            <p:nvPr/>
          </p:nvSpPr>
          <p:spPr>
            <a:xfrm>
              <a:off x="2636392" y="1289672"/>
              <a:ext cx="1950720" cy="1859914"/>
            </a:xfrm>
            <a:custGeom>
              <a:avLst/>
              <a:gdLst/>
              <a:ahLst/>
              <a:cxnLst/>
              <a:rect l="l" t="t" r="r" b="b"/>
              <a:pathLst>
                <a:path w="1950720" h="1859914">
                  <a:moveTo>
                    <a:pt x="147447" y="221881"/>
                  </a:moveTo>
                  <a:lnTo>
                    <a:pt x="175043" y="191774"/>
                  </a:lnTo>
                  <a:lnTo>
                    <a:pt x="204410" y="163888"/>
                  </a:lnTo>
                  <a:lnTo>
                    <a:pt x="235464" y="138215"/>
                  </a:lnTo>
                  <a:lnTo>
                    <a:pt x="268122" y="114749"/>
                  </a:lnTo>
                  <a:lnTo>
                    <a:pt x="302297" y="93483"/>
                  </a:lnTo>
                  <a:lnTo>
                    <a:pt x="337906" y="74410"/>
                  </a:lnTo>
                  <a:lnTo>
                    <a:pt x="374865" y="57524"/>
                  </a:lnTo>
                  <a:lnTo>
                    <a:pt x="413089" y="42818"/>
                  </a:lnTo>
                  <a:lnTo>
                    <a:pt x="452494" y="30286"/>
                  </a:lnTo>
                  <a:lnTo>
                    <a:pt x="492995" y="19921"/>
                  </a:lnTo>
                  <a:lnTo>
                    <a:pt x="534509" y="11717"/>
                  </a:lnTo>
                  <a:lnTo>
                    <a:pt x="576949" y="5666"/>
                  </a:lnTo>
                  <a:lnTo>
                    <a:pt x="620233" y="1762"/>
                  </a:lnTo>
                  <a:lnTo>
                    <a:pt x="664276" y="0"/>
                  </a:lnTo>
                  <a:lnTo>
                    <a:pt x="708993" y="371"/>
                  </a:lnTo>
                  <a:lnTo>
                    <a:pt x="754301" y="2869"/>
                  </a:lnTo>
                  <a:lnTo>
                    <a:pt x="800114" y="7488"/>
                  </a:lnTo>
                  <a:lnTo>
                    <a:pt x="846348" y="14222"/>
                  </a:lnTo>
                  <a:lnTo>
                    <a:pt x="892919" y="23063"/>
                  </a:lnTo>
                  <a:lnTo>
                    <a:pt x="939742" y="34005"/>
                  </a:lnTo>
                  <a:lnTo>
                    <a:pt x="986734" y="47041"/>
                  </a:lnTo>
                  <a:lnTo>
                    <a:pt x="1033809" y="62166"/>
                  </a:lnTo>
                  <a:lnTo>
                    <a:pt x="1080884" y="79371"/>
                  </a:lnTo>
                  <a:lnTo>
                    <a:pt x="1127873" y="98651"/>
                  </a:lnTo>
                  <a:lnTo>
                    <a:pt x="1174693" y="119999"/>
                  </a:lnTo>
                  <a:lnTo>
                    <a:pt x="1221259" y="143408"/>
                  </a:lnTo>
                  <a:lnTo>
                    <a:pt x="1267487" y="168872"/>
                  </a:lnTo>
                  <a:lnTo>
                    <a:pt x="1313292" y="196384"/>
                  </a:lnTo>
                  <a:lnTo>
                    <a:pt x="1358591" y="225938"/>
                  </a:lnTo>
                  <a:lnTo>
                    <a:pt x="1403297" y="257527"/>
                  </a:lnTo>
                  <a:lnTo>
                    <a:pt x="1447328" y="291144"/>
                  </a:lnTo>
                  <a:lnTo>
                    <a:pt x="1490599" y="326783"/>
                  </a:lnTo>
                  <a:lnTo>
                    <a:pt x="1532529" y="363990"/>
                  </a:lnTo>
                  <a:lnTo>
                    <a:pt x="1572580" y="402264"/>
                  </a:lnTo>
                  <a:lnTo>
                    <a:pt x="1610733" y="441521"/>
                  </a:lnTo>
                  <a:lnTo>
                    <a:pt x="1646969" y="481679"/>
                  </a:lnTo>
                  <a:lnTo>
                    <a:pt x="1681266" y="522656"/>
                  </a:lnTo>
                  <a:lnTo>
                    <a:pt x="1713607" y="564369"/>
                  </a:lnTo>
                  <a:lnTo>
                    <a:pt x="1743971" y="606736"/>
                  </a:lnTo>
                  <a:lnTo>
                    <a:pt x="1772339" y="649674"/>
                  </a:lnTo>
                  <a:lnTo>
                    <a:pt x="1798690" y="693102"/>
                  </a:lnTo>
                  <a:lnTo>
                    <a:pt x="1823006" y="736936"/>
                  </a:lnTo>
                  <a:lnTo>
                    <a:pt x="1845266" y="781094"/>
                  </a:lnTo>
                  <a:lnTo>
                    <a:pt x="1865452" y="825494"/>
                  </a:lnTo>
                  <a:lnTo>
                    <a:pt x="1883542" y="870054"/>
                  </a:lnTo>
                  <a:lnTo>
                    <a:pt x="1899519" y="914691"/>
                  </a:lnTo>
                  <a:lnTo>
                    <a:pt x="1913361" y="959323"/>
                  </a:lnTo>
                  <a:lnTo>
                    <a:pt x="1925050" y="1003867"/>
                  </a:lnTo>
                  <a:lnTo>
                    <a:pt x="1934566" y="1048241"/>
                  </a:lnTo>
                  <a:lnTo>
                    <a:pt x="1941888" y="1092363"/>
                  </a:lnTo>
                  <a:lnTo>
                    <a:pt x="1946999" y="1136150"/>
                  </a:lnTo>
                  <a:lnTo>
                    <a:pt x="1949876" y="1179519"/>
                  </a:lnTo>
                  <a:lnTo>
                    <a:pt x="1950502" y="1222389"/>
                  </a:lnTo>
                  <a:lnTo>
                    <a:pt x="1948857" y="1264677"/>
                  </a:lnTo>
                  <a:lnTo>
                    <a:pt x="1944920" y="1306301"/>
                  </a:lnTo>
                  <a:lnTo>
                    <a:pt x="1938673" y="1347178"/>
                  </a:lnTo>
                  <a:lnTo>
                    <a:pt x="1930095" y="1387226"/>
                  </a:lnTo>
                  <a:lnTo>
                    <a:pt x="1919167" y="1426362"/>
                  </a:lnTo>
                  <a:lnTo>
                    <a:pt x="1905869" y="1464504"/>
                  </a:lnTo>
                  <a:lnTo>
                    <a:pt x="1890182" y="1501570"/>
                  </a:lnTo>
                  <a:lnTo>
                    <a:pt x="1872086" y="1537477"/>
                  </a:lnTo>
                  <a:lnTo>
                    <a:pt x="1851561" y="1572143"/>
                  </a:lnTo>
                  <a:lnTo>
                    <a:pt x="1828587" y="1605486"/>
                  </a:lnTo>
                  <a:lnTo>
                    <a:pt x="1803146" y="1637423"/>
                  </a:lnTo>
                  <a:lnTo>
                    <a:pt x="1775539" y="1667529"/>
                  </a:lnTo>
                  <a:lnTo>
                    <a:pt x="1746161" y="1695415"/>
                  </a:lnTo>
                  <a:lnTo>
                    <a:pt x="1715096" y="1721088"/>
                  </a:lnTo>
                  <a:lnTo>
                    <a:pt x="1682430" y="1744554"/>
                  </a:lnTo>
                  <a:lnTo>
                    <a:pt x="1648245" y="1765820"/>
                  </a:lnTo>
                  <a:lnTo>
                    <a:pt x="1612628" y="1784893"/>
                  </a:lnTo>
                  <a:lnTo>
                    <a:pt x="1575661" y="1801779"/>
                  </a:lnTo>
                  <a:lnTo>
                    <a:pt x="1537430" y="1816485"/>
                  </a:lnTo>
                  <a:lnTo>
                    <a:pt x="1498019" y="1829017"/>
                  </a:lnTo>
                  <a:lnTo>
                    <a:pt x="1457512" y="1839382"/>
                  </a:lnTo>
                  <a:lnTo>
                    <a:pt x="1415993" y="1847586"/>
                  </a:lnTo>
                  <a:lnTo>
                    <a:pt x="1373548" y="1853637"/>
                  </a:lnTo>
                  <a:lnTo>
                    <a:pt x="1330259" y="1857541"/>
                  </a:lnTo>
                  <a:lnTo>
                    <a:pt x="1286213" y="1859304"/>
                  </a:lnTo>
                  <a:lnTo>
                    <a:pt x="1241492" y="1858932"/>
                  </a:lnTo>
                  <a:lnTo>
                    <a:pt x="1196181" y="1856434"/>
                  </a:lnTo>
                  <a:lnTo>
                    <a:pt x="1150366" y="1851815"/>
                  </a:lnTo>
                  <a:lnTo>
                    <a:pt x="1104129" y="1845081"/>
                  </a:lnTo>
                  <a:lnTo>
                    <a:pt x="1057556" y="1836240"/>
                  </a:lnTo>
                  <a:lnTo>
                    <a:pt x="1010731" y="1825298"/>
                  </a:lnTo>
                  <a:lnTo>
                    <a:pt x="963737" y="1812262"/>
                  </a:lnTo>
                  <a:lnTo>
                    <a:pt x="916661" y="1797138"/>
                  </a:lnTo>
                  <a:lnTo>
                    <a:pt x="869585" y="1779932"/>
                  </a:lnTo>
                  <a:lnTo>
                    <a:pt x="822595" y="1760652"/>
                  </a:lnTo>
                  <a:lnTo>
                    <a:pt x="775774" y="1739304"/>
                  </a:lnTo>
                  <a:lnTo>
                    <a:pt x="729208" y="1715895"/>
                  </a:lnTo>
                  <a:lnTo>
                    <a:pt x="682979" y="1690431"/>
                  </a:lnTo>
                  <a:lnTo>
                    <a:pt x="637174" y="1662919"/>
                  </a:lnTo>
                  <a:lnTo>
                    <a:pt x="591876" y="1633365"/>
                  </a:lnTo>
                  <a:lnTo>
                    <a:pt x="547169" y="1601776"/>
                  </a:lnTo>
                  <a:lnTo>
                    <a:pt x="503138" y="1568159"/>
                  </a:lnTo>
                  <a:lnTo>
                    <a:pt x="459867" y="1532521"/>
                  </a:lnTo>
                  <a:lnTo>
                    <a:pt x="417937" y="1495313"/>
                  </a:lnTo>
                  <a:lnTo>
                    <a:pt x="377886" y="1457039"/>
                  </a:lnTo>
                  <a:lnTo>
                    <a:pt x="339733" y="1417782"/>
                  </a:lnTo>
                  <a:lnTo>
                    <a:pt x="303498" y="1377624"/>
                  </a:lnTo>
                  <a:lnTo>
                    <a:pt x="269200" y="1336647"/>
                  </a:lnTo>
                  <a:lnTo>
                    <a:pt x="236860" y="1294934"/>
                  </a:lnTo>
                  <a:lnTo>
                    <a:pt x="206496" y="1252567"/>
                  </a:lnTo>
                  <a:lnTo>
                    <a:pt x="178129" y="1209629"/>
                  </a:lnTo>
                  <a:lnTo>
                    <a:pt x="151779" y="1166202"/>
                  </a:lnTo>
                  <a:lnTo>
                    <a:pt x="127464" y="1122367"/>
                  </a:lnTo>
                  <a:lnTo>
                    <a:pt x="105205" y="1078209"/>
                  </a:lnTo>
                  <a:lnTo>
                    <a:pt x="85021" y="1033809"/>
                  </a:lnTo>
                  <a:lnTo>
                    <a:pt x="66932" y="989249"/>
                  </a:lnTo>
                  <a:lnTo>
                    <a:pt x="50958" y="944612"/>
                  </a:lnTo>
                  <a:lnTo>
                    <a:pt x="37118" y="899980"/>
                  </a:lnTo>
                  <a:lnTo>
                    <a:pt x="25432" y="855436"/>
                  </a:lnTo>
                  <a:lnTo>
                    <a:pt x="15919" y="811062"/>
                  </a:lnTo>
                  <a:lnTo>
                    <a:pt x="8600" y="766940"/>
                  </a:lnTo>
                  <a:lnTo>
                    <a:pt x="3494" y="723153"/>
                  </a:lnTo>
                  <a:lnTo>
                    <a:pt x="621" y="679784"/>
                  </a:lnTo>
                  <a:lnTo>
                    <a:pt x="0" y="636914"/>
                  </a:lnTo>
                  <a:lnTo>
                    <a:pt x="1650" y="594626"/>
                  </a:lnTo>
                  <a:lnTo>
                    <a:pt x="5593" y="553002"/>
                  </a:lnTo>
                  <a:lnTo>
                    <a:pt x="11847" y="512125"/>
                  </a:lnTo>
                  <a:lnTo>
                    <a:pt x="20432" y="472077"/>
                  </a:lnTo>
                  <a:lnTo>
                    <a:pt x="31367" y="432941"/>
                  </a:lnTo>
                  <a:lnTo>
                    <a:pt x="44673" y="394799"/>
                  </a:lnTo>
                  <a:lnTo>
                    <a:pt x="60369" y="357733"/>
                  </a:lnTo>
                  <a:lnTo>
                    <a:pt x="78475" y="321826"/>
                  </a:lnTo>
                  <a:lnTo>
                    <a:pt x="99010" y="287160"/>
                  </a:lnTo>
                  <a:lnTo>
                    <a:pt x="121994" y="253817"/>
                  </a:lnTo>
                  <a:lnTo>
                    <a:pt x="147447" y="221881"/>
                  </a:lnTo>
                  <a:close/>
                </a:path>
              </a:pathLst>
            </a:custGeom>
            <a:ln w="38100">
              <a:solidFill>
                <a:srgbClr val="8889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5" y="1618475"/>
              <a:ext cx="692658" cy="4671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0935" y="1862315"/>
              <a:ext cx="692658" cy="46711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562094" y="1671015"/>
            <a:ext cx="43434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solidFill>
                  <a:srgbClr val="404040"/>
                </a:solidFill>
                <a:latin typeface="微软雅黑" panose="020B0503020204020204" charset="-122"/>
                <a:cs typeface="微软雅黑" panose="020B0503020204020204" charset="-122"/>
              </a:rPr>
              <a:t>聚合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8827" y="1479803"/>
            <a:ext cx="2435860" cy="3959860"/>
          </a:xfrm>
          <a:custGeom>
            <a:avLst/>
            <a:gdLst/>
            <a:ahLst/>
            <a:cxnLst/>
            <a:rect l="l" t="t" r="r" b="b"/>
            <a:pathLst>
              <a:path w="2435860" h="3959860">
                <a:moveTo>
                  <a:pt x="1217676" y="0"/>
                </a:moveTo>
                <a:lnTo>
                  <a:pt x="1290510" y="3483"/>
                </a:lnTo>
                <a:lnTo>
                  <a:pt x="1362215" y="13802"/>
                </a:lnTo>
                <a:lnTo>
                  <a:pt x="1432669" y="30762"/>
                </a:lnTo>
                <a:lnTo>
                  <a:pt x="1501752" y="54165"/>
                </a:lnTo>
                <a:lnTo>
                  <a:pt x="1569342" y="83817"/>
                </a:lnTo>
                <a:lnTo>
                  <a:pt x="1635320" y="119521"/>
                </a:lnTo>
                <a:lnTo>
                  <a:pt x="1699565" y="161081"/>
                </a:lnTo>
                <a:lnTo>
                  <a:pt x="1731000" y="183996"/>
                </a:lnTo>
                <a:lnTo>
                  <a:pt x="1761957" y="208301"/>
                </a:lnTo>
                <a:lnTo>
                  <a:pt x="1792419" y="233973"/>
                </a:lnTo>
                <a:lnTo>
                  <a:pt x="1822374" y="260986"/>
                </a:lnTo>
                <a:lnTo>
                  <a:pt x="1851804" y="289315"/>
                </a:lnTo>
                <a:lnTo>
                  <a:pt x="1880696" y="318938"/>
                </a:lnTo>
                <a:lnTo>
                  <a:pt x="1909033" y="349829"/>
                </a:lnTo>
                <a:lnTo>
                  <a:pt x="1936802" y="381963"/>
                </a:lnTo>
                <a:lnTo>
                  <a:pt x="1963987" y="415316"/>
                </a:lnTo>
                <a:lnTo>
                  <a:pt x="1990573" y="449864"/>
                </a:lnTo>
                <a:lnTo>
                  <a:pt x="2016545" y="485581"/>
                </a:lnTo>
                <a:lnTo>
                  <a:pt x="2041887" y="522445"/>
                </a:lnTo>
                <a:lnTo>
                  <a:pt x="2066585" y="560429"/>
                </a:lnTo>
                <a:lnTo>
                  <a:pt x="2090624" y="599510"/>
                </a:lnTo>
                <a:lnTo>
                  <a:pt x="2113988" y="639663"/>
                </a:lnTo>
                <a:lnTo>
                  <a:pt x="2136663" y="680863"/>
                </a:lnTo>
                <a:lnTo>
                  <a:pt x="2158633" y="723087"/>
                </a:lnTo>
                <a:lnTo>
                  <a:pt x="2179884" y="766309"/>
                </a:lnTo>
                <a:lnTo>
                  <a:pt x="2200399" y="810505"/>
                </a:lnTo>
                <a:lnTo>
                  <a:pt x="2220165" y="855651"/>
                </a:lnTo>
                <a:lnTo>
                  <a:pt x="2239167" y="901722"/>
                </a:lnTo>
                <a:lnTo>
                  <a:pt x="2257388" y="948693"/>
                </a:lnTo>
                <a:lnTo>
                  <a:pt x="2274814" y="996541"/>
                </a:lnTo>
                <a:lnTo>
                  <a:pt x="2291430" y="1045240"/>
                </a:lnTo>
                <a:lnTo>
                  <a:pt x="2307221" y="1094766"/>
                </a:lnTo>
                <a:lnTo>
                  <a:pt x="2322171" y="1145095"/>
                </a:lnTo>
                <a:lnTo>
                  <a:pt x="2336267" y="1196202"/>
                </a:lnTo>
                <a:lnTo>
                  <a:pt x="2349492" y="1248062"/>
                </a:lnTo>
                <a:lnTo>
                  <a:pt x="2361831" y="1300651"/>
                </a:lnTo>
                <a:lnTo>
                  <a:pt x="2373270" y="1353945"/>
                </a:lnTo>
                <a:lnTo>
                  <a:pt x="2383793" y="1407920"/>
                </a:lnTo>
                <a:lnTo>
                  <a:pt x="2393386" y="1462549"/>
                </a:lnTo>
                <a:lnTo>
                  <a:pt x="2402033" y="1517810"/>
                </a:lnTo>
                <a:lnTo>
                  <a:pt x="2409719" y="1573677"/>
                </a:lnTo>
                <a:lnTo>
                  <a:pt x="2416429" y="1630127"/>
                </a:lnTo>
                <a:lnTo>
                  <a:pt x="2422148" y="1687134"/>
                </a:lnTo>
                <a:lnTo>
                  <a:pt x="2426861" y="1744674"/>
                </a:lnTo>
                <a:lnTo>
                  <a:pt x="2430553" y="1802723"/>
                </a:lnTo>
                <a:lnTo>
                  <a:pt x="2433209" y="1861256"/>
                </a:lnTo>
                <a:lnTo>
                  <a:pt x="2434813" y="1920248"/>
                </a:lnTo>
                <a:lnTo>
                  <a:pt x="2435352" y="1979676"/>
                </a:lnTo>
                <a:lnTo>
                  <a:pt x="2434813" y="2039103"/>
                </a:lnTo>
                <a:lnTo>
                  <a:pt x="2433209" y="2098095"/>
                </a:lnTo>
                <a:lnTo>
                  <a:pt x="2430553" y="2156628"/>
                </a:lnTo>
                <a:lnTo>
                  <a:pt x="2426861" y="2214677"/>
                </a:lnTo>
                <a:lnTo>
                  <a:pt x="2422148" y="2272217"/>
                </a:lnTo>
                <a:lnTo>
                  <a:pt x="2416429" y="2329224"/>
                </a:lnTo>
                <a:lnTo>
                  <a:pt x="2409719" y="2385674"/>
                </a:lnTo>
                <a:lnTo>
                  <a:pt x="2402033" y="2441541"/>
                </a:lnTo>
                <a:lnTo>
                  <a:pt x="2393386" y="2496802"/>
                </a:lnTo>
                <a:lnTo>
                  <a:pt x="2383793" y="2551431"/>
                </a:lnTo>
                <a:lnTo>
                  <a:pt x="2373270" y="2605406"/>
                </a:lnTo>
                <a:lnTo>
                  <a:pt x="2361831" y="2658700"/>
                </a:lnTo>
                <a:lnTo>
                  <a:pt x="2349492" y="2711289"/>
                </a:lnTo>
                <a:lnTo>
                  <a:pt x="2336267" y="2763149"/>
                </a:lnTo>
                <a:lnTo>
                  <a:pt x="2322171" y="2814256"/>
                </a:lnTo>
                <a:lnTo>
                  <a:pt x="2307221" y="2864585"/>
                </a:lnTo>
                <a:lnTo>
                  <a:pt x="2291430" y="2914111"/>
                </a:lnTo>
                <a:lnTo>
                  <a:pt x="2274814" y="2962810"/>
                </a:lnTo>
                <a:lnTo>
                  <a:pt x="2257388" y="3010658"/>
                </a:lnTo>
                <a:lnTo>
                  <a:pt x="2239167" y="3057629"/>
                </a:lnTo>
                <a:lnTo>
                  <a:pt x="2220165" y="3103700"/>
                </a:lnTo>
                <a:lnTo>
                  <a:pt x="2200399" y="3148846"/>
                </a:lnTo>
                <a:lnTo>
                  <a:pt x="2179884" y="3193042"/>
                </a:lnTo>
                <a:lnTo>
                  <a:pt x="2158633" y="3236264"/>
                </a:lnTo>
                <a:lnTo>
                  <a:pt x="2136663" y="3278488"/>
                </a:lnTo>
                <a:lnTo>
                  <a:pt x="2113988" y="3319688"/>
                </a:lnTo>
                <a:lnTo>
                  <a:pt x="2090624" y="3359841"/>
                </a:lnTo>
                <a:lnTo>
                  <a:pt x="2066585" y="3398922"/>
                </a:lnTo>
                <a:lnTo>
                  <a:pt x="2041887" y="3436906"/>
                </a:lnTo>
                <a:lnTo>
                  <a:pt x="2016545" y="3473770"/>
                </a:lnTo>
                <a:lnTo>
                  <a:pt x="1990573" y="3509487"/>
                </a:lnTo>
                <a:lnTo>
                  <a:pt x="1963987" y="3544035"/>
                </a:lnTo>
                <a:lnTo>
                  <a:pt x="1936802" y="3577388"/>
                </a:lnTo>
                <a:lnTo>
                  <a:pt x="1909033" y="3609522"/>
                </a:lnTo>
                <a:lnTo>
                  <a:pt x="1880696" y="3640413"/>
                </a:lnTo>
                <a:lnTo>
                  <a:pt x="1851804" y="3670036"/>
                </a:lnTo>
                <a:lnTo>
                  <a:pt x="1822374" y="3698365"/>
                </a:lnTo>
                <a:lnTo>
                  <a:pt x="1792419" y="3725378"/>
                </a:lnTo>
                <a:lnTo>
                  <a:pt x="1761957" y="3751050"/>
                </a:lnTo>
                <a:lnTo>
                  <a:pt x="1731000" y="3775355"/>
                </a:lnTo>
                <a:lnTo>
                  <a:pt x="1699565" y="3798270"/>
                </a:lnTo>
                <a:lnTo>
                  <a:pt x="1667667" y="3819770"/>
                </a:lnTo>
                <a:lnTo>
                  <a:pt x="1602540" y="3858426"/>
                </a:lnTo>
                <a:lnTo>
                  <a:pt x="1535741" y="3891128"/>
                </a:lnTo>
                <a:lnTo>
                  <a:pt x="1467389" y="3917681"/>
                </a:lnTo>
                <a:lnTo>
                  <a:pt x="1397606" y="3937887"/>
                </a:lnTo>
                <a:lnTo>
                  <a:pt x="1326512" y="3951551"/>
                </a:lnTo>
                <a:lnTo>
                  <a:pt x="1254227" y="3958477"/>
                </a:lnTo>
                <a:lnTo>
                  <a:pt x="1217676" y="3959352"/>
                </a:lnTo>
                <a:lnTo>
                  <a:pt x="1181122" y="3958477"/>
                </a:lnTo>
                <a:lnTo>
                  <a:pt x="1108834" y="3951551"/>
                </a:lnTo>
                <a:lnTo>
                  <a:pt x="1037736" y="3937887"/>
                </a:lnTo>
                <a:lnTo>
                  <a:pt x="967951" y="3917681"/>
                </a:lnTo>
                <a:lnTo>
                  <a:pt x="899597" y="3891128"/>
                </a:lnTo>
                <a:lnTo>
                  <a:pt x="832796" y="3858426"/>
                </a:lnTo>
                <a:lnTo>
                  <a:pt x="767668" y="3819770"/>
                </a:lnTo>
                <a:lnTo>
                  <a:pt x="735770" y="3798270"/>
                </a:lnTo>
                <a:lnTo>
                  <a:pt x="704334" y="3775355"/>
                </a:lnTo>
                <a:lnTo>
                  <a:pt x="673378" y="3751050"/>
                </a:lnTo>
                <a:lnTo>
                  <a:pt x="642915" y="3725378"/>
                </a:lnTo>
                <a:lnTo>
                  <a:pt x="612961" y="3698365"/>
                </a:lnTo>
                <a:lnTo>
                  <a:pt x="583530" y="3670036"/>
                </a:lnTo>
                <a:lnTo>
                  <a:pt x="554639" y="3640413"/>
                </a:lnTo>
                <a:lnTo>
                  <a:pt x="526301" y="3609522"/>
                </a:lnTo>
                <a:lnTo>
                  <a:pt x="498532" y="3577388"/>
                </a:lnTo>
                <a:lnTo>
                  <a:pt x="471348" y="3544035"/>
                </a:lnTo>
                <a:lnTo>
                  <a:pt x="444762" y="3509487"/>
                </a:lnTo>
                <a:lnTo>
                  <a:pt x="418791" y="3473770"/>
                </a:lnTo>
                <a:lnTo>
                  <a:pt x="393449" y="3436906"/>
                </a:lnTo>
                <a:lnTo>
                  <a:pt x="368751" y="3398922"/>
                </a:lnTo>
                <a:lnTo>
                  <a:pt x="344713" y="3359841"/>
                </a:lnTo>
                <a:lnTo>
                  <a:pt x="321349" y="3319688"/>
                </a:lnTo>
                <a:lnTo>
                  <a:pt x="298675" y="3278488"/>
                </a:lnTo>
                <a:lnTo>
                  <a:pt x="276706" y="3236264"/>
                </a:lnTo>
                <a:lnTo>
                  <a:pt x="255456" y="3193042"/>
                </a:lnTo>
                <a:lnTo>
                  <a:pt x="234941" y="3148846"/>
                </a:lnTo>
                <a:lnTo>
                  <a:pt x="215175" y="3103700"/>
                </a:lnTo>
                <a:lnTo>
                  <a:pt x="196175" y="3057629"/>
                </a:lnTo>
                <a:lnTo>
                  <a:pt x="177954" y="3010658"/>
                </a:lnTo>
                <a:lnTo>
                  <a:pt x="160529" y="2962810"/>
                </a:lnTo>
                <a:lnTo>
                  <a:pt x="143914" y="2914111"/>
                </a:lnTo>
                <a:lnTo>
                  <a:pt x="128123" y="2864585"/>
                </a:lnTo>
                <a:lnTo>
                  <a:pt x="113174" y="2814256"/>
                </a:lnTo>
                <a:lnTo>
                  <a:pt x="99079" y="2763149"/>
                </a:lnTo>
                <a:lnTo>
                  <a:pt x="85855" y="2711289"/>
                </a:lnTo>
                <a:lnTo>
                  <a:pt x="73516" y="2658700"/>
                </a:lnTo>
                <a:lnTo>
                  <a:pt x="62078" y="2605406"/>
                </a:lnTo>
                <a:lnTo>
                  <a:pt x="51555" y="2551431"/>
                </a:lnTo>
                <a:lnTo>
                  <a:pt x="41963" y="2496802"/>
                </a:lnTo>
                <a:lnTo>
                  <a:pt x="33316" y="2441541"/>
                </a:lnTo>
                <a:lnTo>
                  <a:pt x="25631" y="2385674"/>
                </a:lnTo>
                <a:lnTo>
                  <a:pt x="18921" y="2329224"/>
                </a:lnTo>
                <a:lnTo>
                  <a:pt x="13202" y="2272217"/>
                </a:lnTo>
                <a:lnTo>
                  <a:pt x="8489" y="2214677"/>
                </a:lnTo>
                <a:lnTo>
                  <a:pt x="4798" y="2156628"/>
                </a:lnTo>
                <a:lnTo>
                  <a:pt x="2142" y="2098095"/>
                </a:lnTo>
                <a:lnTo>
                  <a:pt x="538" y="2039103"/>
                </a:lnTo>
                <a:lnTo>
                  <a:pt x="0" y="1979676"/>
                </a:lnTo>
                <a:lnTo>
                  <a:pt x="538" y="1920248"/>
                </a:lnTo>
                <a:lnTo>
                  <a:pt x="2142" y="1861256"/>
                </a:lnTo>
                <a:lnTo>
                  <a:pt x="4798" y="1802723"/>
                </a:lnTo>
                <a:lnTo>
                  <a:pt x="8489" y="1744674"/>
                </a:lnTo>
                <a:lnTo>
                  <a:pt x="13202" y="1687134"/>
                </a:lnTo>
                <a:lnTo>
                  <a:pt x="18921" y="1630127"/>
                </a:lnTo>
                <a:lnTo>
                  <a:pt x="25631" y="1573677"/>
                </a:lnTo>
                <a:lnTo>
                  <a:pt x="33316" y="1517810"/>
                </a:lnTo>
                <a:lnTo>
                  <a:pt x="41963" y="1462549"/>
                </a:lnTo>
                <a:lnTo>
                  <a:pt x="51555" y="1407920"/>
                </a:lnTo>
                <a:lnTo>
                  <a:pt x="62078" y="1353945"/>
                </a:lnTo>
                <a:lnTo>
                  <a:pt x="73516" y="1300651"/>
                </a:lnTo>
                <a:lnTo>
                  <a:pt x="85855" y="1248062"/>
                </a:lnTo>
                <a:lnTo>
                  <a:pt x="99079" y="1196202"/>
                </a:lnTo>
                <a:lnTo>
                  <a:pt x="113174" y="1145095"/>
                </a:lnTo>
                <a:lnTo>
                  <a:pt x="128123" y="1094766"/>
                </a:lnTo>
                <a:lnTo>
                  <a:pt x="143914" y="1045240"/>
                </a:lnTo>
                <a:lnTo>
                  <a:pt x="160529" y="996541"/>
                </a:lnTo>
                <a:lnTo>
                  <a:pt x="177954" y="948693"/>
                </a:lnTo>
                <a:lnTo>
                  <a:pt x="196175" y="901722"/>
                </a:lnTo>
                <a:lnTo>
                  <a:pt x="215175" y="855651"/>
                </a:lnTo>
                <a:lnTo>
                  <a:pt x="234941" y="810505"/>
                </a:lnTo>
                <a:lnTo>
                  <a:pt x="255456" y="766309"/>
                </a:lnTo>
                <a:lnTo>
                  <a:pt x="276706" y="723087"/>
                </a:lnTo>
                <a:lnTo>
                  <a:pt x="298675" y="680863"/>
                </a:lnTo>
                <a:lnTo>
                  <a:pt x="321349" y="639663"/>
                </a:lnTo>
                <a:lnTo>
                  <a:pt x="344713" y="599510"/>
                </a:lnTo>
                <a:lnTo>
                  <a:pt x="368751" y="560429"/>
                </a:lnTo>
                <a:lnTo>
                  <a:pt x="393449" y="522445"/>
                </a:lnTo>
                <a:lnTo>
                  <a:pt x="418791" y="485581"/>
                </a:lnTo>
                <a:lnTo>
                  <a:pt x="444762" y="449864"/>
                </a:lnTo>
                <a:lnTo>
                  <a:pt x="471348" y="415316"/>
                </a:lnTo>
                <a:lnTo>
                  <a:pt x="498532" y="381963"/>
                </a:lnTo>
                <a:lnTo>
                  <a:pt x="526301" y="349829"/>
                </a:lnTo>
                <a:lnTo>
                  <a:pt x="554639" y="318938"/>
                </a:lnTo>
                <a:lnTo>
                  <a:pt x="583530" y="289315"/>
                </a:lnTo>
                <a:lnTo>
                  <a:pt x="612961" y="260986"/>
                </a:lnTo>
                <a:lnTo>
                  <a:pt x="642915" y="233973"/>
                </a:lnTo>
                <a:lnTo>
                  <a:pt x="673378" y="208301"/>
                </a:lnTo>
                <a:lnTo>
                  <a:pt x="704334" y="183996"/>
                </a:lnTo>
                <a:lnTo>
                  <a:pt x="735770" y="161081"/>
                </a:lnTo>
                <a:lnTo>
                  <a:pt x="767668" y="139581"/>
                </a:lnTo>
                <a:lnTo>
                  <a:pt x="832796" y="100925"/>
                </a:lnTo>
                <a:lnTo>
                  <a:pt x="899597" y="68223"/>
                </a:lnTo>
                <a:lnTo>
                  <a:pt x="967951" y="41670"/>
                </a:lnTo>
                <a:lnTo>
                  <a:pt x="1037736" y="21464"/>
                </a:lnTo>
                <a:lnTo>
                  <a:pt x="1108834" y="7800"/>
                </a:lnTo>
                <a:lnTo>
                  <a:pt x="1181122" y="874"/>
                </a:lnTo>
                <a:lnTo>
                  <a:pt x="1217676" y="0"/>
                </a:lnTo>
                <a:close/>
              </a:path>
            </a:pathLst>
          </a:custGeom>
          <a:ln w="38100">
            <a:solidFill>
              <a:srgbClr val="F8DD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2262" y="5041772"/>
            <a:ext cx="482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物理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世界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941" y="6577990"/>
            <a:ext cx="971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888888"/>
                </a:solidFill>
                <a:latin typeface="Arial" panose="020B0704020202020204"/>
                <a:cs typeface="Arial" panose="020B0704020202020204"/>
              </a:rPr>
              <a:t>3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8071" y="5892190"/>
            <a:ext cx="50088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How</a:t>
            </a:r>
            <a:r>
              <a:rPr sz="1100" spc="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Advanced</a:t>
            </a:r>
            <a:r>
              <a:rPr sz="1100" spc="-8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Analytics</a:t>
            </a:r>
            <a:r>
              <a:rPr sz="110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Can</a:t>
            </a:r>
            <a:r>
              <a:rPr sz="11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Benefit</a:t>
            </a:r>
            <a:r>
              <a:rPr sz="1100" spc="-6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Infrastructure</a:t>
            </a:r>
            <a:r>
              <a:rPr sz="1100" spc="-8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Capital</a:t>
            </a:r>
            <a:r>
              <a:rPr sz="1100" spc="-2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Planning</a:t>
            </a:r>
            <a:r>
              <a:rPr sz="1100" spc="-5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(April</a:t>
            </a:r>
            <a:r>
              <a:rPr sz="1100" spc="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100" spc="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2018)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8816" y="737616"/>
            <a:ext cx="9330690" cy="6118225"/>
            <a:chOff x="2718816" y="737616"/>
            <a:chExt cx="9330690" cy="61182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104631" y="737616"/>
              <a:ext cx="3944874" cy="61180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8816" y="3566159"/>
              <a:ext cx="5606033" cy="32895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3712" y="3797809"/>
              <a:ext cx="3685794" cy="30579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5776" y="2057400"/>
              <a:ext cx="3259074" cy="31767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644" y="149098"/>
            <a:ext cx="25222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系统验证与优化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679" y="1167206"/>
            <a:ext cx="3888740" cy="123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60045" algn="l"/>
                <a:tab pos="36068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简单的实验测试数据对比验证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 panose="020B0704020202020204"/>
              <a:buChar char="•"/>
            </a:pP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60045" indent="-34798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360045" algn="l"/>
                <a:tab pos="36068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使用内置的优化器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(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20" dirty="0">
                <a:latin typeface="Arial" panose="020B0704020202020204"/>
                <a:cs typeface="Arial" panose="020B0704020202020204"/>
              </a:rPr>
              <a:t>DX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60045">
              <a:lnSpc>
                <a:spcPct val="100000"/>
              </a:lnSpc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OptiSlang)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优化系统性能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72084" y="910971"/>
            <a:ext cx="6612255" cy="3204845"/>
            <a:chOff x="5172084" y="910971"/>
            <a:chExt cx="6612255" cy="320484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8610" y="932688"/>
              <a:ext cx="6526611" cy="31827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81609" y="920496"/>
              <a:ext cx="6593205" cy="2331720"/>
            </a:xfrm>
            <a:custGeom>
              <a:avLst/>
              <a:gdLst/>
              <a:ahLst/>
              <a:cxnLst/>
              <a:rect l="l" t="t" r="r" b="b"/>
              <a:pathLst>
                <a:path w="6593205" h="2331720">
                  <a:moveTo>
                    <a:pt x="117" y="5333"/>
                  </a:moveTo>
                  <a:lnTo>
                    <a:pt x="6592814" y="0"/>
                  </a:lnTo>
                  <a:lnTo>
                    <a:pt x="6592509" y="53278"/>
                  </a:lnTo>
                  <a:lnTo>
                    <a:pt x="6592223" y="106211"/>
                  </a:lnTo>
                  <a:lnTo>
                    <a:pt x="6591954" y="158814"/>
                  </a:lnTo>
                  <a:lnTo>
                    <a:pt x="6591702" y="211104"/>
                  </a:lnTo>
                  <a:lnTo>
                    <a:pt x="6591466" y="263096"/>
                  </a:lnTo>
                  <a:lnTo>
                    <a:pt x="6591245" y="314805"/>
                  </a:lnTo>
                  <a:lnTo>
                    <a:pt x="6591039" y="366248"/>
                  </a:lnTo>
                  <a:lnTo>
                    <a:pt x="6590846" y="417439"/>
                  </a:lnTo>
                  <a:lnTo>
                    <a:pt x="6590666" y="468395"/>
                  </a:lnTo>
                  <a:lnTo>
                    <a:pt x="6590498" y="519132"/>
                  </a:lnTo>
                  <a:lnTo>
                    <a:pt x="6590341" y="569665"/>
                  </a:lnTo>
                  <a:lnTo>
                    <a:pt x="6590194" y="620009"/>
                  </a:lnTo>
                  <a:lnTo>
                    <a:pt x="6590056" y="670181"/>
                  </a:lnTo>
                  <a:lnTo>
                    <a:pt x="6589927" y="720196"/>
                  </a:lnTo>
                  <a:lnTo>
                    <a:pt x="6589805" y="770070"/>
                  </a:lnTo>
                  <a:lnTo>
                    <a:pt x="6589690" y="819818"/>
                  </a:lnTo>
                  <a:lnTo>
                    <a:pt x="6589581" y="869456"/>
                  </a:lnTo>
                  <a:lnTo>
                    <a:pt x="6589477" y="919001"/>
                  </a:lnTo>
                  <a:lnTo>
                    <a:pt x="6589378" y="968467"/>
                  </a:lnTo>
                  <a:lnTo>
                    <a:pt x="6589281" y="1017870"/>
                  </a:lnTo>
                  <a:lnTo>
                    <a:pt x="6589188" y="1067226"/>
                  </a:lnTo>
                  <a:lnTo>
                    <a:pt x="6589095" y="1116551"/>
                  </a:lnTo>
                  <a:lnTo>
                    <a:pt x="6589004" y="1165859"/>
                  </a:lnTo>
                  <a:lnTo>
                    <a:pt x="6588913" y="1215168"/>
                  </a:lnTo>
                  <a:lnTo>
                    <a:pt x="6588821" y="1264493"/>
                  </a:lnTo>
                  <a:lnTo>
                    <a:pt x="6588727" y="1313849"/>
                  </a:lnTo>
                  <a:lnTo>
                    <a:pt x="6588631" y="1363252"/>
                  </a:lnTo>
                  <a:lnTo>
                    <a:pt x="6588531" y="1412718"/>
                  </a:lnTo>
                  <a:lnTo>
                    <a:pt x="6588427" y="1462263"/>
                  </a:lnTo>
                  <a:lnTo>
                    <a:pt x="6588318" y="1511901"/>
                  </a:lnTo>
                  <a:lnTo>
                    <a:pt x="6588203" y="1561649"/>
                  </a:lnTo>
                  <a:lnTo>
                    <a:pt x="6588082" y="1611523"/>
                  </a:lnTo>
                  <a:lnTo>
                    <a:pt x="6587952" y="1661538"/>
                  </a:lnTo>
                  <a:lnTo>
                    <a:pt x="6587814" y="1711710"/>
                  </a:lnTo>
                  <a:lnTo>
                    <a:pt x="6587667" y="1762054"/>
                  </a:lnTo>
                  <a:lnTo>
                    <a:pt x="6587510" y="1812587"/>
                  </a:lnTo>
                  <a:lnTo>
                    <a:pt x="6587342" y="1863324"/>
                  </a:lnTo>
                  <a:lnTo>
                    <a:pt x="6587162" y="1914280"/>
                  </a:lnTo>
                  <a:lnTo>
                    <a:pt x="6586969" y="1965471"/>
                  </a:lnTo>
                  <a:lnTo>
                    <a:pt x="6586763" y="2016914"/>
                  </a:lnTo>
                  <a:lnTo>
                    <a:pt x="6586542" y="2068623"/>
                  </a:lnTo>
                  <a:lnTo>
                    <a:pt x="6586307" y="2120615"/>
                  </a:lnTo>
                  <a:lnTo>
                    <a:pt x="6586055" y="2172905"/>
                  </a:lnTo>
                  <a:lnTo>
                    <a:pt x="6585786" y="2225508"/>
                  </a:lnTo>
                  <a:lnTo>
                    <a:pt x="6585499" y="2278441"/>
                  </a:lnTo>
                  <a:lnTo>
                    <a:pt x="6585194" y="2331719"/>
                  </a:lnTo>
                  <a:lnTo>
                    <a:pt x="4913239" y="2330957"/>
                  </a:lnTo>
                  <a:lnTo>
                    <a:pt x="4913389" y="2277059"/>
                  </a:lnTo>
                  <a:lnTo>
                    <a:pt x="4913804" y="2225479"/>
                  </a:lnTo>
                  <a:lnTo>
                    <a:pt x="4914430" y="2175756"/>
                  </a:lnTo>
                  <a:lnTo>
                    <a:pt x="4915215" y="2127424"/>
                  </a:lnTo>
                  <a:lnTo>
                    <a:pt x="4916106" y="2080019"/>
                  </a:lnTo>
                  <a:lnTo>
                    <a:pt x="4917049" y="2033079"/>
                  </a:lnTo>
                  <a:lnTo>
                    <a:pt x="4917993" y="1986139"/>
                  </a:lnTo>
                  <a:lnTo>
                    <a:pt x="4918884" y="1938734"/>
                  </a:lnTo>
                  <a:lnTo>
                    <a:pt x="4919669" y="1890402"/>
                  </a:lnTo>
                  <a:lnTo>
                    <a:pt x="4920295" y="1840679"/>
                  </a:lnTo>
                  <a:lnTo>
                    <a:pt x="4920709" y="1789099"/>
                  </a:lnTo>
                  <a:lnTo>
                    <a:pt x="4920859" y="1735201"/>
                  </a:lnTo>
                  <a:lnTo>
                    <a:pt x="6848" y="1733803"/>
                  </a:lnTo>
                  <a:lnTo>
                    <a:pt x="6944" y="1684017"/>
                  </a:lnTo>
                  <a:lnTo>
                    <a:pt x="6987" y="1634040"/>
                  </a:lnTo>
                  <a:lnTo>
                    <a:pt x="6981" y="1583883"/>
                  </a:lnTo>
                  <a:lnTo>
                    <a:pt x="6928" y="1533559"/>
                  </a:lnTo>
                  <a:lnTo>
                    <a:pt x="6832" y="1483080"/>
                  </a:lnTo>
                  <a:lnTo>
                    <a:pt x="6697" y="1432458"/>
                  </a:lnTo>
                  <a:lnTo>
                    <a:pt x="6526" y="1381704"/>
                  </a:lnTo>
                  <a:lnTo>
                    <a:pt x="6321" y="1330831"/>
                  </a:lnTo>
                  <a:lnTo>
                    <a:pt x="6087" y="1279850"/>
                  </a:lnTo>
                  <a:lnTo>
                    <a:pt x="5825" y="1228774"/>
                  </a:lnTo>
                  <a:lnTo>
                    <a:pt x="5541" y="1177614"/>
                  </a:lnTo>
                  <a:lnTo>
                    <a:pt x="5237" y="1126383"/>
                  </a:lnTo>
                  <a:lnTo>
                    <a:pt x="4916" y="1075091"/>
                  </a:lnTo>
                  <a:lnTo>
                    <a:pt x="4582" y="1023753"/>
                  </a:lnTo>
                  <a:lnTo>
                    <a:pt x="4237" y="972378"/>
                  </a:lnTo>
                  <a:lnTo>
                    <a:pt x="3885" y="920979"/>
                  </a:lnTo>
                  <a:lnTo>
                    <a:pt x="3530" y="869568"/>
                  </a:lnTo>
                  <a:lnTo>
                    <a:pt x="3175" y="818158"/>
                  </a:lnTo>
                  <a:lnTo>
                    <a:pt x="2823" y="766759"/>
                  </a:lnTo>
                  <a:lnTo>
                    <a:pt x="2476" y="715384"/>
                  </a:lnTo>
                  <a:lnTo>
                    <a:pt x="2140" y="664046"/>
                  </a:lnTo>
                  <a:lnTo>
                    <a:pt x="1816" y="612754"/>
                  </a:lnTo>
                  <a:lnTo>
                    <a:pt x="1508" y="561523"/>
                  </a:lnTo>
                  <a:lnTo>
                    <a:pt x="1219" y="510363"/>
                  </a:lnTo>
                  <a:lnTo>
                    <a:pt x="953" y="459287"/>
                  </a:lnTo>
                  <a:lnTo>
                    <a:pt x="713" y="408306"/>
                  </a:lnTo>
                  <a:lnTo>
                    <a:pt x="502" y="357433"/>
                  </a:lnTo>
                  <a:lnTo>
                    <a:pt x="324" y="306679"/>
                  </a:lnTo>
                  <a:lnTo>
                    <a:pt x="181" y="256057"/>
                  </a:lnTo>
                  <a:lnTo>
                    <a:pt x="77" y="205578"/>
                  </a:lnTo>
                  <a:lnTo>
                    <a:pt x="15" y="155254"/>
                  </a:lnTo>
                  <a:lnTo>
                    <a:pt x="0" y="105097"/>
                  </a:lnTo>
                  <a:lnTo>
                    <a:pt x="32" y="55120"/>
                  </a:lnTo>
                  <a:lnTo>
                    <a:pt x="117" y="533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872471" y="979318"/>
            <a:ext cx="194437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b="1" spc="-1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Physical</a:t>
            </a:r>
            <a:r>
              <a:rPr sz="2400" b="1" spc="-55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b="1" spc="-5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Mod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2679" y="937716"/>
            <a:ext cx="280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2400" b="1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l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08447" y="838200"/>
            <a:ext cx="6779895" cy="5059680"/>
            <a:chOff x="5108447" y="838200"/>
            <a:chExt cx="6779895" cy="5059680"/>
          </a:xfrm>
        </p:grpSpPr>
        <p:sp>
          <p:nvSpPr>
            <p:cNvPr id="8" name="object 8"/>
            <p:cNvSpPr/>
            <p:nvPr/>
          </p:nvSpPr>
          <p:spPr>
            <a:xfrm>
              <a:off x="5108447" y="838200"/>
              <a:ext cx="6699884" cy="3435350"/>
            </a:xfrm>
            <a:custGeom>
              <a:avLst/>
              <a:gdLst/>
              <a:ahLst/>
              <a:cxnLst/>
              <a:rect l="l" t="t" r="r" b="b"/>
              <a:pathLst>
                <a:path w="6699884" h="3435350">
                  <a:moveTo>
                    <a:pt x="6699504" y="0"/>
                  </a:moveTo>
                  <a:lnTo>
                    <a:pt x="0" y="0"/>
                  </a:lnTo>
                  <a:lnTo>
                    <a:pt x="0" y="3435096"/>
                  </a:lnTo>
                  <a:lnTo>
                    <a:pt x="6699504" y="3435096"/>
                  </a:lnTo>
                  <a:lnTo>
                    <a:pt x="6699504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3871" y="4151376"/>
              <a:ext cx="2895600" cy="1746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5407" y="3703320"/>
              <a:ext cx="865631" cy="8686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9800" y="3310127"/>
              <a:ext cx="2058161" cy="23934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7232" y="3337560"/>
              <a:ext cx="1950720" cy="2286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50407" y="4273296"/>
              <a:ext cx="2270760" cy="624840"/>
            </a:xfrm>
            <a:custGeom>
              <a:avLst/>
              <a:gdLst/>
              <a:ahLst/>
              <a:cxnLst/>
              <a:rect l="l" t="t" r="r" b="b"/>
              <a:pathLst>
                <a:path w="2270759" h="624839">
                  <a:moveTo>
                    <a:pt x="2166619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699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2166619" y="624839"/>
                  </a:lnTo>
                  <a:lnTo>
                    <a:pt x="2207162" y="616658"/>
                  </a:lnTo>
                  <a:lnTo>
                    <a:pt x="2240264" y="594344"/>
                  </a:lnTo>
                  <a:lnTo>
                    <a:pt x="2262578" y="561242"/>
                  </a:lnTo>
                  <a:lnTo>
                    <a:pt x="2270760" y="520699"/>
                  </a:lnTo>
                  <a:lnTo>
                    <a:pt x="2270760" y="104139"/>
                  </a:lnTo>
                  <a:lnTo>
                    <a:pt x="2262578" y="63597"/>
                  </a:lnTo>
                  <a:lnTo>
                    <a:pt x="2240264" y="30495"/>
                  </a:lnTo>
                  <a:lnTo>
                    <a:pt x="2207162" y="8181"/>
                  </a:lnTo>
                  <a:lnTo>
                    <a:pt x="2166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50407" y="4273296"/>
              <a:ext cx="2270760" cy="624840"/>
            </a:xfrm>
            <a:custGeom>
              <a:avLst/>
              <a:gdLst/>
              <a:ahLst/>
              <a:cxnLst/>
              <a:rect l="l" t="t" r="r" b="b"/>
              <a:pathLst>
                <a:path w="2270759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2166619" y="0"/>
                  </a:lnTo>
                  <a:lnTo>
                    <a:pt x="2207162" y="8181"/>
                  </a:lnTo>
                  <a:lnTo>
                    <a:pt x="2240264" y="30495"/>
                  </a:lnTo>
                  <a:lnTo>
                    <a:pt x="2262578" y="63597"/>
                  </a:lnTo>
                  <a:lnTo>
                    <a:pt x="2270760" y="104139"/>
                  </a:lnTo>
                  <a:lnTo>
                    <a:pt x="2270760" y="520699"/>
                  </a:lnTo>
                  <a:lnTo>
                    <a:pt x="2262578" y="561242"/>
                  </a:lnTo>
                  <a:lnTo>
                    <a:pt x="2240264" y="594344"/>
                  </a:lnTo>
                  <a:lnTo>
                    <a:pt x="2207162" y="616658"/>
                  </a:lnTo>
                  <a:lnTo>
                    <a:pt x="2166619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699"/>
                  </a:lnTo>
                  <a:lnTo>
                    <a:pt x="0" y="104139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2522220" cy="732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60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系统验证与优化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300"/>
              </a:lnSpc>
            </a:pPr>
            <a:r>
              <a:rPr sz="2000" b="0" spc="-10" dirty="0">
                <a:latin typeface="Arial" panose="020B0704020202020204"/>
                <a:cs typeface="Arial" panose="020B0704020202020204"/>
              </a:rPr>
              <a:t>XiL</a:t>
            </a:r>
            <a:r>
              <a:rPr sz="2000" b="0" spc="-10" dirty="0">
                <a:latin typeface="微软雅黑" panose="020B0503020204020204" charset="-122"/>
                <a:cs typeface="微软雅黑" panose="020B0503020204020204" charset="-122"/>
              </a:rPr>
              <a:t>集成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1152" y="4308475"/>
            <a:ext cx="2053589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70"/>
              </a:lnSpc>
              <a:spcBef>
                <a:spcPts val="100"/>
              </a:spcBef>
            </a:pPr>
            <a:r>
              <a:rPr sz="18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MiL</a:t>
            </a:r>
            <a:r>
              <a:rPr sz="1800" b="1" spc="-9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Design/Tuning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ts val="1830"/>
              </a:lnSpc>
            </a:pPr>
            <a:r>
              <a:rPr sz="160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Co-simulation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98993" y="4922265"/>
            <a:ext cx="2140585" cy="692785"/>
            <a:chOff x="7698993" y="4922265"/>
            <a:chExt cx="2140585" cy="692785"/>
          </a:xfrm>
        </p:grpSpPr>
        <p:sp>
          <p:nvSpPr>
            <p:cNvPr id="18" name="object 18"/>
            <p:cNvSpPr/>
            <p:nvPr/>
          </p:nvSpPr>
          <p:spPr>
            <a:xfrm>
              <a:off x="7705343" y="4928615"/>
              <a:ext cx="2127885" cy="680085"/>
            </a:xfrm>
            <a:custGeom>
              <a:avLst/>
              <a:gdLst/>
              <a:ahLst/>
              <a:cxnLst/>
              <a:rect l="l" t="t" r="r" b="b"/>
              <a:pathLst>
                <a:path w="2127884" h="680085">
                  <a:moveTo>
                    <a:pt x="1787652" y="0"/>
                  </a:moveTo>
                  <a:lnTo>
                    <a:pt x="1787652" y="169925"/>
                  </a:lnTo>
                  <a:lnTo>
                    <a:pt x="0" y="169925"/>
                  </a:lnTo>
                  <a:lnTo>
                    <a:pt x="0" y="509777"/>
                  </a:lnTo>
                  <a:lnTo>
                    <a:pt x="1787652" y="509777"/>
                  </a:lnTo>
                  <a:lnTo>
                    <a:pt x="1787652" y="679703"/>
                  </a:lnTo>
                  <a:lnTo>
                    <a:pt x="2127504" y="339851"/>
                  </a:lnTo>
                  <a:lnTo>
                    <a:pt x="1787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705343" y="4928615"/>
              <a:ext cx="2127885" cy="680085"/>
            </a:xfrm>
            <a:custGeom>
              <a:avLst/>
              <a:gdLst/>
              <a:ahLst/>
              <a:cxnLst/>
              <a:rect l="l" t="t" r="r" b="b"/>
              <a:pathLst>
                <a:path w="2127884" h="680085">
                  <a:moveTo>
                    <a:pt x="0" y="169925"/>
                  </a:moveTo>
                  <a:lnTo>
                    <a:pt x="1787652" y="169925"/>
                  </a:lnTo>
                  <a:lnTo>
                    <a:pt x="1787652" y="0"/>
                  </a:lnTo>
                  <a:lnTo>
                    <a:pt x="2127504" y="339851"/>
                  </a:lnTo>
                  <a:lnTo>
                    <a:pt x="1787652" y="679703"/>
                  </a:lnTo>
                  <a:lnTo>
                    <a:pt x="1787652" y="509777"/>
                  </a:lnTo>
                  <a:lnTo>
                    <a:pt x="0" y="509777"/>
                  </a:lnTo>
                  <a:lnTo>
                    <a:pt x="0" y="169925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216645" y="5097526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6C68"/>
                </a:solidFill>
                <a:latin typeface="微软雅黑" panose="020B0503020204020204" charset="-122"/>
                <a:cs typeface="微软雅黑" panose="020B0503020204020204" charset="-122"/>
              </a:rPr>
              <a:t>代码生成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909306" y="3035554"/>
            <a:ext cx="2814320" cy="957580"/>
            <a:chOff x="7909306" y="3035554"/>
            <a:chExt cx="2814320" cy="957580"/>
          </a:xfrm>
        </p:grpSpPr>
        <p:sp>
          <p:nvSpPr>
            <p:cNvPr id="22" name="object 22"/>
            <p:cNvSpPr/>
            <p:nvPr/>
          </p:nvSpPr>
          <p:spPr>
            <a:xfrm>
              <a:off x="7915656" y="3233928"/>
              <a:ext cx="2801620" cy="753110"/>
            </a:xfrm>
            <a:custGeom>
              <a:avLst/>
              <a:gdLst/>
              <a:ahLst/>
              <a:cxnLst/>
              <a:rect l="l" t="t" r="r" b="b"/>
              <a:pathLst>
                <a:path w="2801620" h="753110">
                  <a:moveTo>
                    <a:pt x="245110" y="0"/>
                  </a:moveTo>
                  <a:lnTo>
                    <a:pt x="0" y="139954"/>
                  </a:lnTo>
                  <a:lnTo>
                    <a:pt x="245110" y="279781"/>
                  </a:lnTo>
                  <a:lnTo>
                    <a:pt x="245110" y="211327"/>
                  </a:lnTo>
                  <a:lnTo>
                    <a:pt x="2471801" y="211327"/>
                  </a:lnTo>
                  <a:lnTo>
                    <a:pt x="2521383" y="217986"/>
                  </a:lnTo>
                  <a:lnTo>
                    <a:pt x="2565945" y="236779"/>
                  </a:lnTo>
                  <a:lnTo>
                    <a:pt x="2603706" y="265938"/>
                  </a:lnTo>
                  <a:lnTo>
                    <a:pt x="2632884" y="303689"/>
                  </a:lnTo>
                  <a:lnTo>
                    <a:pt x="2651697" y="348264"/>
                  </a:lnTo>
                  <a:lnTo>
                    <a:pt x="2658364" y="397891"/>
                  </a:lnTo>
                  <a:lnTo>
                    <a:pt x="2658364" y="752856"/>
                  </a:lnTo>
                  <a:lnTo>
                    <a:pt x="2801112" y="752856"/>
                  </a:lnTo>
                  <a:lnTo>
                    <a:pt x="2801112" y="397891"/>
                  </a:lnTo>
                  <a:lnTo>
                    <a:pt x="2797541" y="349229"/>
                  </a:lnTo>
                  <a:lnTo>
                    <a:pt x="2787168" y="302785"/>
                  </a:lnTo>
                  <a:lnTo>
                    <a:pt x="2770503" y="259065"/>
                  </a:lnTo>
                  <a:lnTo>
                    <a:pt x="2748055" y="218581"/>
                  </a:lnTo>
                  <a:lnTo>
                    <a:pt x="2720334" y="181842"/>
                  </a:lnTo>
                  <a:lnTo>
                    <a:pt x="2687849" y="149357"/>
                  </a:lnTo>
                  <a:lnTo>
                    <a:pt x="2651110" y="121636"/>
                  </a:lnTo>
                  <a:lnTo>
                    <a:pt x="2610626" y="99188"/>
                  </a:lnTo>
                  <a:lnTo>
                    <a:pt x="2566906" y="82523"/>
                  </a:lnTo>
                  <a:lnTo>
                    <a:pt x="2520462" y="72150"/>
                  </a:lnTo>
                  <a:lnTo>
                    <a:pt x="2471801" y="68580"/>
                  </a:lnTo>
                  <a:lnTo>
                    <a:pt x="245110" y="68580"/>
                  </a:lnTo>
                  <a:lnTo>
                    <a:pt x="24511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15656" y="3233928"/>
              <a:ext cx="2801620" cy="753110"/>
            </a:xfrm>
            <a:custGeom>
              <a:avLst/>
              <a:gdLst/>
              <a:ahLst/>
              <a:cxnLst/>
              <a:rect l="l" t="t" r="r" b="b"/>
              <a:pathLst>
                <a:path w="2801620" h="753110">
                  <a:moveTo>
                    <a:pt x="2801112" y="752856"/>
                  </a:moveTo>
                  <a:lnTo>
                    <a:pt x="2801112" y="397891"/>
                  </a:lnTo>
                  <a:lnTo>
                    <a:pt x="2797541" y="349229"/>
                  </a:lnTo>
                  <a:lnTo>
                    <a:pt x="2787168" y="302785"/>
                  </a:lnTo>
                  <a:lnTo>
                    <a:pt x="2770503" y="259065"/>
                  </a:lnTo>
                  <a:lnTo>
                    <a:pt x="2748055" y="218581"/>
                  </a:lnTo>
                  <a:lnTo>
                    <a:pt x="2720334" y="181842"/>
                  </a:lnTo>
                  <a:lnTo>
                    <a:pt x="2687849" y="149357"/>
                  </a:lnTo>
                  <a:lnTo>
                    <a:pt x="2651110" y="121636"/>
                  </a:lnTo>
                  <a:lnTo>
                    <a:pt x="2610626" y="99188"/>
                  </a:lnTo>
                  <a:lnTo>
                    <a:pt x="2566906" y="82523"/>
                  </a:lnTo>
                  <a:lnTo>
                    <a:pt x="2520462" y="72150"/>
                  </a:lnTo>
                  <a:lnTo>
                    <a:pt x="2471801" y="68580"/>
                  </a:lnTo>
                  <a:lnTo>
                    <a:pt x="245110" y="68580"/>
                  </a:lnTo>
                  <a:lnTo>
                    <a:pt x="245110" y="0"/>
                  </a:lnTo>
                  <a:lnTo>
                    <a:pt x="0" y="139954"/>
                  </a:lnTo>
                  <a:lnTo>
                    <a:pt x="245110" y="279781"/>
                  </a:lnTo>
                  <a:lnTo>
                    <a:pt x="245110" y="211327"/>
                  </a:lnTo>
                  <a:lnTo>
                    <a:pt x="2471801" y="211327"/>
                  </a:lnTo>
                  <a:lnTo>
                    <a:pt x="2521383" y="217986"/>
                  </a:lnTo>
                  <a:lnTo>
                    <a:pt x="2565945" y="236779"/>
                  </a:lnTo>
                  <a:lnTo>
                    <a:pt x="2603706" y="265938"/>
                  </a:lnTo>
                  <a:lnTo>
                    <a:pt x="2632884" y="303689"/>
                  </a:lnTo>
                  <a:lnTo>
                    <a:pt x="2651697" y="348264"/>
                  </a:lnTo>
                  <a:lnTo>
                    <a:pt x="2658364" y="397891"/>
                  </a:lnTo>
                  <a:lnTo>
                    <a:pt x="2658364" y="752856"/>
                  </a:lnTo>
                  <a:lnTo>
                    <a:pt x="2801112" y="752856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403336" y="3041904"/>
              <a:ext cx="1777364" cy="622300"/>
            </a:xfrm>
            <a:custGeom>
              <a:avLst/>
              <a:gdLst/>
              <a:ahLst/>
              <a:cxnLst/>
              <a:rect l="l" t="t" r="r" b="b"/>
              <a:pathLst>
                <a:path w="1777365" h="622300">
                  <a:moveTo>
                    <a:pt x="1673352" y="0"/>
                  </a:moveTo>
                  <a:lnTo>
                    <a:pt x="103632" y="0"/>
                  </a:lnTo>
                  <a:lnTo>
                    <a:pt x="63275" y="8137"/>
                  </a:lnTo>
                  <a:lnTo>
                    <a:pt x="30337" y="30337"/>
                  </a:lnTo>
                  <a:lnTo>
                    <a:pt x="8137" y="63275"/>
                  </a:lnTo>
                  <a:lnTo>
                    <a:pt x="0" y="103632"/>
                  </a:lnTo>
                  <a:lnTo>
                    <a:pt x="0" y="518160"/>
                  </a:lnTo>
                  <a:lnTo>
                    <a:pt x="8137" y="558516"/>
                  </a:lnTo>
                  <a:lnTo>
                    <a:pt x="30337" y="591454"/>
                  </a:lnTo>
                  <a:lnTo>
                    <a:pt x="63275" y="613654"/>
                  </a:lnTo>
                  <a:lnTo>
                    <a:pt x="103632" y="621792"/>
                  </a:lnTo>
                  <a:lnTo>
                    <a:pt x="1673352" y="621792"/>
                  </a:lnTo>
                  <a:lnTo>
                    <a:pt x="1713708" y="613654"/>
                  </a:lnTo>
                  <a:lnTo>
                    <a:pt x="1746646" y="591454"/>
                  </a:lnTo>
                  <a:lnTo>
                    <a:pt x="1768846" y="558516"/>
                  </a:lnTo>
                  <a:lnTo>
                    <a:pt x="1776984" y="518160"/>
                  </a:lnTo>
                  <a:lnTo>
                    <a:pt x="1776984" y="103632"/>
                  </a:lnTo>
                  <a:lnTo>
                    <a:pt x="1768846" y="63275"/>
                  </a:lnTo>
                  <a:lnTo>
                    <a:pt x="1746646" y="30337"/>
                  </a:lnTo>
                  <a:lnTo>
                    <a:pt x="1713708" y="8137"/>
                  </a:lnTo>
                  <a:lnTo>
                    <a:pt x="1673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03336" y="3041904"/>
              <a:ext cx="1777364" cy="622300"/>
            </a:xfrm>
            <a:custGeom>
              <a:avLst/>
              <a:gdLst/>
              <a:ahLst/>
              <a:cxnLst/>
              <a:rect l="l" t="t" r="r" b="b"/>
              <a:pathLst>
                <a:path w="1777365" h="622300">
                  <a:moveTo>
                    <a:pt x="0" y="103632"/>
                  </a:moveTo>
                  <a:lnTo>
                    <a:pt x="8137" y="63275"/>
                  </a:lnTo>
                  <a:lnTo>
                    <a:pt x="30337" y="30337"/>
                  </a:lnTo>
                  <a:lnTo>
                    <a:pt x="63275" y="8137"/>
                  </a:lnTo>
                  <a:lnTo>
                    <a:pt x="103632" y="0"/>
                  </a:lnTo>
                  <a:lnTo>
                    <a:pt x="1673352" y="0"/>
                  </a:lnTo>
                  <a:lnTo>
                    <a:pt x="1713708" y="8137"/>
                  </a:lnTo>
                  <a:lnTo>
                    <a:pt x="1746646" y="30337"/>
                  </a:lnTo>
                  <a:lnTo>
                    <a:pt x="1768846" y="63275"/>
                  </a:lnTo>
                  <a:lnTo>
                    <a:pt x="1776984" y="103632"/>
                  </a:lnTo>
                  <a:lnTo>
                    <a:pt x="1776984" y="518160"/>
                  </a:lnTo>
                  <a:lnTo>
                    <a:pt x="1768846" y="558516"/>
                  </a:lnTo>
                  <a:lnTo>
                    <a:pt x="1746646" y="591454"/>
                  </a:lnTo>
                  <a:lnTo>
                    <a:pt x="1713708" y="613654"/>
                  </a:lnTo>
                  <a:lnTo>
                    <a:pt x="1673352" y="621792"/>
                  </a:lnTo>
                  <a:lnTo>
                    <a:pt x="103632" y="621792"/>
                  </a:lnTo>
                  <a:lnTo>
                    <a:pt x="63275" y="613654"/>
                  </a:lnTo>
                  <a:lnTo>
                    <a:pt x="30337" y="591454"/>
                  </a:lnTo>
                  <a:lnTo>
                    <a:pt x="8137" y="558516"/>
                  </a:lnTo>
                  <a:lnTo>
                    <a:pt x="0" y="518160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528684" y="3075254"/>
            <a:ext cx="152400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SiL</a:t>
            </a:r>
            <a:r>
              <a:rPr sz="1800" b="1" spc="-10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Validation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905" algn="ctr">
              <a:lnSpc>
                <a:spcPts val="1815"/>
              </a:lnSpc>
            </a:pPr>
            <a:r>
              <a:rPr sz="1600" spc="5" dirty="0">
                <a:solidFill>
                  <a:srgbClr val="6F6C68"/>
                </a:solidFill>
                <a:latin typeface="微软雅黑" panose="020B0503020204020204" charset="-122"/>
                <a:cs typeface="微软雅黑" panose="020B0503020204020204" charset="-122"/>
              </a:rPr>
              <a:t>代码导入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30241" y="3075177"/>
            <a:ext cx="2984500" cy="665480"/>
            <a:chOff x="4730241" y="3075177"/>
            <a:chExt cx="2984500" cy="665480"/>
          </a:xfrm>
        </p:grpSpPr>
        <p:sp>
          <p:nvSpPr>
            <p:cNvPr id="28" name="object 28"/>
            <p:cNvSpPr/>
            <p:nvPr/>
          </p:nvSpPr>
          <p:spPr>
            <a:xfrm>
              <a:off x="4736591" y="3081527"/>
              <a:ext cx="2971800" cy="652780"/>
            </a:xfrm>
            <a:custGeom>
              <a:avLst/>
              <a:gdLst/>
              <a:ahLst/>
              <a:cxnLst/>
              <a:rect l="l" t="t" r="r" b="b"/>
              <a:pathLst>
                <a:path w="2971800" h="652779">
                  <a:moveTo>
                    <a:pt x="2863088" y="0"/>
                  </a:moveTo>
                  <a:lnTo>
                    <a:pt x="108712" y="0"/>
                  </a:lnTo>
                  <a:lnTo>
                    <a:pt x="66383" y="8538"/>
                  </a:lnTo>
                  <a:lnTo>
                    <a:pt x="31829" y="31829"/>
                  </a:lnTo>
                  <a:lnTo>
                    <a:pt x="8538" y="66383"/>
                  </a:lnTo>
                  <a:lnTo>
                    <a:pt x="0" y="108712"/>
                  </a:lnTo>
                  <a:lnTo>
                    <a:pt x="0" y="543560"/>
                  </a:lnTo>
                  <a:lnTo>
                    <a:pt x="8538" y="585888"/>
                  </a:lnTo>
                  <a:lnTo>
                    <a:pt x="31829" y="620442"/>
                  </a:lnTo>
                  <a:lnTo>
                    <a:pt x="66383" y="643733"/>
                  </a:lnTo>
                  <a:lnTo>
                    <a:pt x="108712" y="652272"/>
                  </a:lnTo>
                  <a:lnTo>
                    <a:pt x="2863088" y="652272"/>
                  </a:lnTo>
                  <a:lnTo>
                    <a:pt x="2905416" y="643733"/>
                  </a:lnTo>
                  <a:lnTo>
                    <a:pt x="2939970" y="620442"/>
                  </a:lnTo>
                  <a:lnTo>
                    <a:pt x="2963261" y="585888"/>
                  </a:lnTo>
                  <a:lnTo>
                    <a:pt x="2971800" y="543560"/>
                  </a:lnTo>
                  <a:lnTo>
                    <a:pt x="2971800" y="108712"/>
                  </a:lnTo>
                  <a:lnTo>
                    <a:pt x="2963261" y="66383"/>
                  </a:lnTo>
                  <a:lnTo>
                    <a:pt x="2939970" y="31829"/>
                  </a:lnTo>
                  <a:lnTo>
                    <a:pt x="2905416" y="8538"/>
                  </a:lnTo>
                  <a:lnTo>
                    <a:pt x="2863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36591" y="3081527"/>
              <a:ext cx="2971800" cy="652780"/>
            </a:xfrm>
            <a:custGeom>
              <a:avLst/>
              <a:gdLst/>
              <a:ahLst/>
              <a:cxnLst/>
              <a:rect l="l" t="t" r="r" b="b"/>
              <a:pathLst>
                <a:path w="2971800" h="652779">
                  <a:moveTo>
                    <a:pt x="0" y="108712"/>
                  </a:moveTo>
                  <a:lnTo>
                    <a:pt x="8538" y="66383"/>
                  </a:lnTo>
                  <a:lnTo>
                    <a:pt x="31829" y="31829"/>
                  </a:lnTo>
                  <a:lnTo>
                    <a:pt x="66383" y="8538"/>
                  </a:lnTo>
                  <a:lnTo>
                    <a:pt x="108712" y="0"/>
                  </a:lnTo>
                  <a:lnTo>
                    <a:pt x="2863088" y="0"/>
                  </a:lnTo>
                  <a:lnTo>
                    <a:pt x="2905416" y="8538"/>
                  </a:lnTo>
                  <a:lnTo>
                    <a:pt x="2939970" y="31829"/>
                  </a:lnTo>
                  <a:lnTo>
                    <a:pt x="2963261" y="66383"/>
                  </a:lnTo>
                  <a:lnTo>
                    <a:pt x="2971800" y="108712"/>
                  </a:lnTo>
                  <a:lnTo>
                    <a:pt x="2971800" y="543560"/>
                  </a:lnTo>
                  <a:lnTo>
                    <a:pt x="2963261" y="585888"/>
                  </a:lnTo>
                  <a:lnTo>
                    <a:pt x="2939970" y="620442"/>
                  </a:lnTo>
                  <a:lnTo>
                    <a:pt x="2905416" y="643733"/>
                  </a:lnTo>
                  <a:lnTo>
                    <a:pt x="2863088" y="652272"/>
                  </a:lnTo>
                  <a:lnTo>
                    <a:pt x="108712" y="652272"/>
                  </a:lnTo>
                  <a:lnTo>
                    <a:pt x="66383" y="643733"/>
                  </a:lnTo>
                  <a:lnTo>
                    <a:pt x="31829" y="620442"/>
                  </a:lnTo>
                  <a:lnTo>
                    <a:pt x="8538" y="585888"/>
                  </a:lnTo>
                  <a:lnTo>
                    <a:pt x="0" y="54356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046726" y="3115513"/>
            <a:ext cx="2348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Tight </a:t>
            </a:r>
            <a:r>
              <a:rPr sz="18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Integration</a:t>
            </a:r>
            <a:r>
              <a:rPr sz="1800" b="1" spc="-13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10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with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57750" y="3362959"/>
            <a:ext cx="273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Embedded Control </a:t>
            </a:r>
            <a:r>
              <a:rPr sz="1800" b="1" spc="-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1800" b="1" spc="-105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solidFill>
                  <a:srgbClr val="6F6C68"/>
                </a:solidFill>
                <a:latin typeface="Arial" panose="020B0704020202020204"/>
                <a:cs typeface="Arial" panose="020B0704020202020204"/>
              </a:rPr>
              <a:t>SW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1873" y="1249502"/>
            <a:ext cx="4336415" cy="160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78105" indent="-287020">
              <a:lnSpc>
                <a:spcPct val="150000"/>
              </a:lnSpc>
              <a:spcBef>
                <a:spcPts val="9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支持用于模型在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环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(MiL)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与软件在环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(SiL)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验证 工作流程的联合仿真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87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Arial" panose="020B0704020202020204"/>
                <a:cs typeface="Arial" panose="020B0704020202020204"/>
              </a:rPr>
              <a:t>Co-simulation for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Model-in-the-Loop (MiL)</a:t>
            </a:r>
            <a:r>
              <a:rPr sz="160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制策略的设计和调整。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1873" y="2941523"/>
            <a:ext cx="4236720" cy="197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9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嵌入式代码导入用于在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虚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拟系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中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Software- 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in-the-Loop </a:t>
            </a:r>
            <a:r>
              <a:rPr sz="1600" dirty="0">
                <a:latin typeface="Arial" panose="020B0704020202020204"/>
                <a:cs typeface="Arial" panose="020B0704020202020204"/>
              </a:rPr>
              <a:t>(SiL)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验证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58420" indent="-287020">
              <a:lnSpc>
                <a:spcPct val="150000"/>
              </a:lnSpc>
              <a:spcBef>
                <a:spcPts val="9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提供了与流行的嵌入式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控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制设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工具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包括 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ANSYS SCADE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工 具 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套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件 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和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MathWorks  </a:t>
            </a:r>
            <a:r>
              <a:rPr sz="1600" dirty="0">
                <a:latin typeface="Arial" panose="020B0704020202020204"/>
                <a:cs typeface="Arial" panose="020B0704020202020204"/>
              </a:rPr>
              <a:t>Simulink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链接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356" y="925995"/>
            <a:ext cx="11377930" cy="5112385"/>
            <a:chOff x="335356" y="925995"/>
            <a:chExt cx="11377930" cy="5112385"/>
          </a:xfrm>
        </p:grpSpPr>
        <p:sp>
          <p:nvSpPr>
            <p:cNvPr id="3" name="object 3"/>
            <p:cNvSpPr/>
            <p:nvPr/>
          </p:nvSpPr>
          <p:spPr>
            <a:xfrm>
              <a:off x="335356" y="925994"/>
              <a:ext cx="11377930" cy="5112385"/>
            </a:xfrm>
            <a:custGeom>
              <a:avLst/>
              <a:gdLst/>
              <a:ahLst/>
              <a:cxnLst/>
              <a:rect l="l" t="t" r="r" b="b"/>
              <a:pathLst>
                <a:path w="11377930" h="5112385">
                  <a:moveTo>
                    <a:pt x="11377346" y="370154"/>
                  </a:moveTo>
                  <a:lnTo>
                    <a:pt x="11377219" y="370154"/>
                  </a:lnTo>
                  <a:lnTo>
                    <a:pt x="11377219" y="0"/>
                  </a:lnTo>
                  <a:lnTo>
                    <a:pt x="4682668" y="0"/>
                  </a:lnTo>
                  <a:lnTo>
                    <a:pt x="4682668" y="370166"/>
                  </a:lnTo>
                  <a:lnTo>
                    <a:pt x="4682668" y="4742002"/>
                  </a:lnTo>
                  <a:lnTo>
                    <a:pt x="4682591" y="370166"/>
                  </a:lnTo>
                  <a:lnTo>
                    <a:pt x="4682668" y="0"/>
                  </a:lnTo>
                  <a:lnTo>
                    <a:pt x="3662426" y="0"/>
                  </a:lnTo>
                  <a:lnTo>
                    <a:pt x="0" y="0"/>
                  </a:lnTo>
                  <a:lnTo>
                    <a:pt x="0" y="370103"/>
                  </a:lnTo>
                  <a:lnTo>
                    <a:pt x="0" y="1079588"/>
                  </a:lnTo>
                  <a:lnTo>
                    <a:pt x="3662349" y="1079588"/>
                  </a:lnTo>
                  <a:lnTo>
                    <a:pt x="0" y="1079703"/>
                  </a:lnTo>
                  <a:lnTo>
                    <a:pt x="0" y="4742002"/>
                  </a:lnTo>
                  <a:lnTo>
                    <a:pt x="0" y="5112169"/>
                  </a:lnTo>
                  <a:lnTo>
                    <a:pt x="3662349" y="5112169"/>
                  </a:lnTo>
                  <a:lnTo>
                    <a:pt x="11377219" y="5112169"/>
                  </a:lnTo>
                  <a:lnTo>
                    <a:pt x="11377219" y="4742002"/>
                  </a:lnTo>
                  <a:lnTo>
                    <a:pt x="11377346" y="4742002"/>
                  </a:lnTo>
                  <a:lnTo>
                    <a:pt x="11377346" y="37015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97705" y="1296162"/>
              <a:ext cx="0" cy="4371975"/>
            </a:xfrm>
            <a:custGeom>
              <a:avLst/>
              <a:gdLst/>
              <a:ahLst/>
              <a:cxnLst/>
              <a:rect l="l" t="t" r="r" b="b"/>
              <a:pathLst>
                <a:path h="4371975">
                  <a:moveTo>
                    <a:pt x="0" y="0"/>
                  </a:moveTo>
                  <a:lnTo>
                    <a:pt x="0" y="4371835"/>
                  </a:lnTo>
                </a:path>
              </a:pathLst>
            </a:custGeom>
            <a:ln w="12700">
              <a:solidFill>
                <a:srgbClr val="03798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14324" y="1477518"/>
            <a:ext cx="23025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部署阶段优势与能力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7907" y="1445133"/>
            <a:ext cx="295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快速连接到受支持</a:t>
            </a:r>
            <a:r>
              <a:rPr sz="1800" b="1" spc="-1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800" b="1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800" b="1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IoT</a:t>
            </a: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7907" y="1727148"/>
            <a:ext cx="4943475" cy="112331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配置连接器以连接到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IIoT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平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并发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送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和接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收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Arial" panose="020B0704020202020204"/>
                <a:cs typeface="Arial" panose="020B0704020202020204"/>
              </a:rPr>
              <a:t>ANSYS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SAP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预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测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工程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洞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察力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Rockwell</a:t>
            </a:r>
            <a:r>
              <a:rPr sz="1600" spc="-13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Automation</a:t>
            </a:r>
            <a:r>
              <a:rPr sz="16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and</a:t>
            </a:r>
            <a:r>
              <a:rPr sz="160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Azure</a:t>
            </a:r>
            <a:r>
              <a:rPr sz="1600" spc="2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合作数字孪生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7907" y="3222533"/>
            <a:ext cx="4272280" cy="118300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导出和部署生成的数字孪生模型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5080" indent="-287020">
              <a:lnSpc>
                <a:spcPct val="150000"/>
              </a:lnSpc>
              <a:spcBef>
                <a:spcPts val="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从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Builder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导出以生成可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兼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容、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部署的 数字孪生体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.twin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文件）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7907" y="4777220"/>
            <a:ext cx="4997450" cy="81788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利</a:t>
            </a:r>
            <a:r>
              <a:rPr sz="1800" b="1" spc="-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800" b="1" spc="-25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Ansys</a:t>
            </a:r>
            <a:r>
              <a:rPr sz="1800" b="1" spc="9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3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1800" b="1" spc="-5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10" dirty="0">
                <a:solidFill>
                  <a:srgbClr val="FFB71B"/>
                </a:solidFill>
                <a:latin typeface="Arial" panose="020B0704020202020204"/>
                <a:cs typeface="Arial" panose="020B0704020202020204"/>
              </a:rPr>
              <a:t>Deployer</a:t>
            </a:r>
            <a:r>
              <a:rPr sz="1800" b="1" spc="-5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轻松部署数字双胞胎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2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通过在双胞胎上执行验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和验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，显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著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减少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部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署时间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324" y="2274570"/>
            <a:ext cx="19126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运维优化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预测性维护部署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0896" y="207263"/>
            <a:ext cx="7465059" cy="5191125"/>
            <a:chOff x="4120896" y="207263"/>
            <a:chExt cx="7465059" cy="519112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120896" y="3322319"/>
              <a:ext cx="561594" cy="5615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4424" y="3355847"/>
              <a:ext cx="441960" cy="4419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54424" y="3355847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60" h="441960">
                  <a:moveTo>
                    <a:pt x="0" y="220979"/>
                  </a:moveTo>
                  <a:lnTo>
                    <a:pt x="4489" y="176443"/>
                  </a:lnTo>
                  <a:lnTo>
                    <a:pt x="17365" y="134963"/>
                  </a:lnTo>
                  <a:lnTo>
                    <a:pt x="37739" y="97426"/>
                  </a:lnTo>
                  <a:lnTo>
                    <a:pt x="64722" y="64722"/>
                  </a:lnTo>
                  <a:lnTo>
                    <a:pt x="97426" y="37739"/>
                  </a:lnTo>
                  <a:lnTo>
                    <a:pt x="134963" y="17365"/>
                  </a:lnTo>
                  <a:lnTo>
                    <a:pt x="176443" y="4489"/>
                  </a:lnTo>
                  <a:lnTo>
                    <a:pt x="220979" y="0"/>
                  </a:lnTo>
                  <a:lnTo>
                    <a:pt x="265516" y="4489"/>
                  </a:lnTo>
                  <a:lnTo>
                    <a:pt x="306996" y="17365"/>
                  </a:lnTo>
                  <a:lnTo>
                    <a:pt x="344533" y="37739"/>
                  </a:lnTo>
                  <a:lnTo>
                    <a:pt x="377237" y="64722"/>
                  </a:lnTo>
                  <a:lnTo>
                    <a:pt x="404220" y="97426"/>
                  </a:lnTo>
                  <a:lnTo>
                    <a:pt x="424594" y="134963"/>
                  </a:lnTo>
                  <a:lnTo>
                    <a:pt x="437470" y="176443"/>
                  </a:lnTo>
                  <a:lnTo>
                    <a:pt x="441960" y="220979"/>
                  </a:lnTo>
                  <a:lnTo>
                    <a:pt x="437470" y="265516"/>
                  </a:lnTo>
                  <a:lnTo>
                    <a:pt x="424594" y="306996"/>
                  </a:lnTo>
                  <a:lnTo>
                    <a:pt x="404220" y="344533"/>
                  </a:lnTo>
                  <a:lnTo>
                    <a:pt x="377237" y="377237"/>
                  </a:lnTo>
                  <a:lnTo>
                    <a:pt x="344533" y="404220"/>
                  </a:lnTo>
                  <a:lnTo>
                    <a:pt x="306996" y="424594"/>
                  </a:lnTo>
                  <a:lnTo>
                    <a:pt x="265516" y="437470"/>
                  </a:lnTo>
                  <a:lnTo>
                    <a:pt x="220979" y="441959"/>
                  </a:lnTo>
                  <a:lnTo>
                    <a:pt x="176443" y="437470"/>
                  </a:lnTo>
                  <a:lnTo>
                    <a:pt x="134963" y="424594"/>
                  </a:lnTo>
                  <a:lnTo>
                    <a:pt x="97426" y="404220"/>
                  </a:lnTo>
                  <a:lnTo>
                    <a:pt x="64722" y="377237"/>
                  </a:lnTo>
                  <a:lnTo>
                    <a:pt x="37739" y="344533"/>
                  </a:lnTo>
                  <a:lnTo>
                    <a:pt x="17365" y="306996"/>
                  </a:lnTo>
                  <a:lnTo>
                    <a:pt x="4489" y="265516"/>
                  </a:lnTo>
                  <a:lnTo>
                    <a:pt x="0" y="220979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088" y="1722119"/>
              <a:ext cx="911351" cy="1219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4424" y="4867655"/>
              <a:ext cx="643127" cy="5303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600" y="207263"/>
              <a:ext cx="1069848" cy="1069847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48080" y="106172"/>
            <a:ext cx="74091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技术能力：</a:t>
            </a:r>
            <a:r>
              <a:rPr sz="2800" b="0" spc="-1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0" spc="5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生成与部署数字孪生体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81" y="131063"/>
            <a:ext cx="8333740" cy="5916930"/>
            <a:chOff x="173481" y="131063"/>
            <a:chExt cx="8333740" cy="5916930"/>
          </a:xfrm>
        </p:grpSpPr>
        <p:sp>
          <p:nvSpPr>
            <p:cNvPr id="3" name="object 3"/>
            <p:cNvSpPr/>
            <p:nvPr/>
          </p:nvSpPr>
          <p:spPr>
            <a:xfrm>
              <a:off x="179831" y="637031"/>
              <a:ext cx="8321040" cy="5404485"/>
            </a:xfrm>
            <a:custGeom>
              <a:avLst/>
              <a:gdLst/>
              <a:ahLst/>
              <a:cxnLst/>
              <a:rect l="l" t="t" r="r" b="b"/>
              <a:pathLst>
                <a:path w="8321040" h="5404485">
                  <a:moveTo>
                    <a:pt x="7420356" y="0"/>
                  </a:moveTo>
                  <a:lnTo>
                    <a:pt x="900696" y="0"/>
                  </a:lnTo>
                  <a:lnTo>
                    <a:pt x="852862" y="1248"/>
                  </a:lnTo>
                  <a:lnTo>
                    <a:pt x="805678" y="4952"/>
                  </a:lnTo>
                  <a:lnTo>
                    <a:pt x="759206" y="11048"/>
                  </a:lnTo>
                  <a:lnTo>
                    <a:pt x="713509" y="19476"/>
                  </a:lnTo>
                  <a:lnTo>
                    <a:pt x="668649" y="30172"/>
                  </a:lnTo>
                  <a:lnTo>
                    <a:pt x="624688" y="43075"/>
                  </a:lnTo>
                  <a:lnTo>
                    <a:pt x="581689" y="58121"/>
                  </a:lnTo>
                  <a:lnTo>
                    <a:pt x="539713" y="75250"/>
                  </a:lnTo>
                  <a:lnTo>
                    <a:pt x="498823" y="94398"/>
                  </a:lnTo>
                  <a:lnTo>
                    <a:pt x="459082" y="115504"/>
                  </a:lnTo>
                  <a:lnTo>
                    <a:pt x="420551" y="138505"/>
                  </a:lnTo>
                  <a:lnTo>
                    <a:pt x="383293" y="163339"/>
                  </a:lnTo>
                  <a:lnTo>
                    <a:pt x="347369" y="189944"/>
                  </a:lnTo>
                  <a:lnTo>
                    <a:pt x="312843" y="218257"/>
                  </a:lnTo>
                  <a:lnTo>
                    <a:pt x="279777" y="248217"/>
                  </a:lnTo>
                  <a:lnTo>
                    <a:pt x="248232" y="279760"/>
                  </a:lnTo>
                  <a:lnTo>
                    <a:pt x="218271" y="312826"/>
                  </a:lnTo>
                  <a:lnTo>
                    <a:pt x="189957" y="347351"/>
                  </a:lnTo>
                  <a:lnTo>
                    <a:pt x="163350" y="383273"/>
                  </a:lnTo>
                  <a:lnTo>
                    <a:pt x="138515" y="420531"/>
                  </a:lnTo>
                  <a:lnTo>
                    <a:pt x="115513" y="459061"/>
                  </a:lnTo>
                  <a:lnTo>
                    <a:pt x="94406" y="498802"/>
                  </a:lnTo>
                  <a:lnTo>
                    <a:pt x="75256" y="539692"/>
                  </a:lnTo>
                  <a:lnTo>
                    <a:pt x="58126" y="581667"/>
                  </a:lnTo>
                  <a:lnTo>
                    <a:pt x="43078" y="624667"/>
                  </a:lnTo>
                  <a:lnTo>
                    <a:pt x="30175" y="668628"/>
                  </a:lnTo>
                  <a:lnTo>
                    <a:pt x="19478" y="713489"/>
                  </a:lnTo>
                  <a:lnTo>
                    <a:pt x="11049" y="759188"/>
                  </a:lnTo>
                  <a:lnTo>
                    <a:pt x="4952" y="805661"/>
                  </a:lnTo>
                  <a:lnTo>
                    <a:pt x="1248" y="852847"/>
                  </a:lnTo>
                  <a:lnTo>
                    <a:pt x="0" y="900683"/>
                  </a:lnTo>
                  <a:lnTo>
                    <a:pt x="0" y="4503420"/>
                  </a:lnTo>
                  <a:lnTo>
                    <a:pt x="1248" y="4551253"/>
                  </a:lnTo>
                  <a:lnTo>
                    <a:pt x="4952" y="4598436"/>
                  </a:lnTo>
                  <a:lnTo>
                    <a:pt x="11049" y="4644906"/>
                  </a:lnTo>
                  <a:lnTo>
                    <a:pt x="19478" y="4690602"/>
                  </a:lnTo>
                  <a:lnTo>
                    <a:pt x="30175" y="4735462"/>
                  </a:lnTo>
                  <a:lnTo>
                    <a:pt x="43078" y="4779422"/>
                  </a:lnTo>
                  <a:lnTo>
                    <a:pt x="58126" y="4822420"/>
                  </a:lnTo>
                  <a:lnTo>
                    <a:pt x="75256" y="4864395"/>
                  </a:lnTo>
                  <a:lnTo>
                    <a:pt x="94406" y="4905284"/>
                  </a:lnTo>
                  <a:lnTo>
                    <a:pt x="115513" y="4945025"/>
                  </a:lnTo>
                  <a:lnTo>
                    <a:pt x="138515" y="4983556"/>
                  </a:lnTo>
                  <a:lnTo>
                    <a:pt x="163350" y="5020813"/>
                  </a:lnTo>
                  <a:lnTo>
                    <a:pt x="189957" y="5056736"/>
                  </a:lnTo>
                  <a:lnTo>
                    <a:pt x="218271" y="5091262"/>
                  </a:lnTo>
                  <a:lnTo>
                    <a:pt x="248232" y="5124328"/>
                  </a:lnTo>
                  <a:lnTo>
                    <a:pt x="279777" y="5155872"/>
                  </a:lnTo>
                  <a:lnTo>
                    <a:pt x="312843" y="5185833"/>
                  </a:lnTo>
                  <a:lnTo>
                    <a:pt x="347369" y="5214147"/>
                  </a:lnTo>
                  <a:lnTo>
                    <a:pt x="383293" y="5240753"/>
                  </a:lnTo>
                  <a:lnTo>
                    <a:pt x="420551" y="5265588"/>
                  </a:lnTo>
                  <a:lnTo>
                    <a:pt x="459082" y="5288591"/>
                  </a:lnTo>
                  <a:lnTo>
                    <a:pt x="498823" y="5309698"/>
                  </a:lnTo>
                  <a:lnTo>
                    <a:pt x="539713" y="5328847"/>
                  </a:lnTo>
                  <a:lnTo>
                    <a:pt x="581689" y="5345977"/>
                  </a:lnTo>
                  <a:lnTo>
                    <a:pt x="624688" y="5361025"/>
                  </a:lnTo>
                  <a:lnTo>
                    <a:pt x="668649" y="5373928"/>
                  </a:lnTo>
                  <a:lnTo>
                    <a:pt x="713509" y="5384625"/>
                  </a:lnTo>
                  <a:lnTo>
                    <a:pt x="759206" y="5393054"/>
                  </a:lnTo>
                  <a:lnTo>
                    <a:pt x="805678" y="5399151"/>
                  </a:lnTo>
                  <a:lnTo>
                    <a:pt x="852862" y="5402855"/>
                  </a:lnTo>
                  <a:lnTo>
                    <a:pt x="900696" y="5404104"/>
                  </a:lnTo>
                  <a:lnTo>
                    <a:pt x="7420356" y="5404104"/>
                  </a:lnTo>
                  <a:lnTo>
                    <a:pt x="7468192" y="5402855"/>
                  </a:lnTo>
                  <a:lnTo>
                    <a:pt x="7515378" y="5399151"/>
                  </a:lnTo>
                  <a:lnTo>
                    <a:pt x="7561851" y="5393054"/>
                  </a:lnTo>
                  <a:lnTo>
                    <a:pt x="7607550" y="5384625"/>
                  </a:lnTo>
                  <a:lnTo>
                    <a:pt x="7652411" y="5373928"/>
                  </a:lnTo>
                  <a:lnTo>
                    <a:pt x="7696372" y="5361025"/>
                  </a:lnTo>
                  <a:lnTo>
                    <a:pt x="7739372" y="5345977"/>
                  </a:lnTo>
                  <a:lnTo>
                    <a:pt x="7781347" y="5328847"/>
                  </a:lnTo>
                  <a:lnTo>
                    <a:pt x="7822237" y="5309698"/>
                  </a:lnTo>
                  <a:lnTo>
                    <a:pt x="7861978" y="5288591"/>
                  </a:lnTo>
                  <a:lnTo>
                    <a:pt x="7900508" y="5265588"/>
                  </a:lnTo>
                  <a:lnTo>
                    <a:pt x="7937766" y="5240753"/>
                  </a:lnTo>
                  <a:lnTo>
                    <a:pt x="7973688" y="5214147"/>
                  </a:lnTo>
                  <a:lnTo>
                    <a:pt x="8008213" y="5185833"/>
                  </a:lnTo>
                  <a:lnTo>
                    <a:pt x="8041279" y="5155872"/>
                  </a:lnTo>
                  <a:lnTo>
                    <a:pt x="8072822" y="5124328"/>
                  </a:lnTo>
                  <a:lnTo>
                    <a:pt x="8102782" y="5091262"/>
                  </a:lnTo>
                  <a:lnTo>
                    <a:pt x="8131095" y="5056736"/>
                  </a:lnTo>
                  <a:lnTo>
                    <a:pt x="8157700" y="5020813"/>
                  </a:lnTo>
                  <a:lnTo>
                    <a:pt x="8182534" y="4983556"/>
                  </a:lnTo>
                  <a:lnTo>
                    <a:pt x="8205535" y="4945025"/>
                  </a:lnTo>
                  <a:lnTo>
                    <a:pt x="8226641" y="4905284"/>
                  </a:lnTo>
                  <a:lnTo>
                    <a:pt x="8245789" y="4864395"/>
                  </a:lnTo>
                  <a:lnTo>
                    <a:pt x="8262918" y="4822420"/>
                  </a:lnTo>
                  <a:lnTo>
                    <a:pt x="8277964" y="4779422"/>
                  </a:lnTo>
                  <a:lnTo>
                    <a:pt x="8290867" y="4735462"/>
                  </a:lnTo>
                  <a:lnTo>
                    <a:pt x="8301563" y="4690602"/>
                  </a:lnTo>
                  <a:lnTo>
                    <a:pt x="8309991" y="4644906"/>
                  </a:lnTo>
                  <a:lnTo>
                    <a:pt x="8316087" y="4598436"/>
                  </a:lnTo>
                  <a:lnTo>
                    <a:pt x="8319791" y="4551253"/>
                  </a:lnTo>
                  <a:lnTo>
                    <a:pt x="8321040" y="4503420"/>
                  </a:lnTo>
                  <a:lnTo>
                    <a:pt x="8321040" y="900683"/>
                  </a:lnTo>
                  <a:lnTo>
                    <a:pt x="8319791" y="852847"/>
                  </a:lnTo>
                  <a:lnTo>
                    <a:pt x="8316087" y="805661"/>
                  </a:lnTo>
                  <a:lnTo>
                    <a:pt x="8309991" y="759188"/>
                  </a:lnTo>
                  <a:lnTo>
                    <a:pt x="8301563" y="713489"/>
                  </a:lnTo>
                  <a:lnTo>
                    <a:pt x="8290867" y="668628"/>
                  </a:lnTo>
                  <a:lnTo>
                    <a:pt x="8277964" y="624667"/>
                  </a:lnTo>
                  <a:lnTo>
                    <a:pt x="8262918" y="581667"/>
                  </a:lnTo>
                  <a:lnTo>
                    <a:pt x="8245789" y="539692"/>
                  </a:lnTo>
                  <a:lnTo>
                    <a:pt x="8226641" y="498802"/>
                  </a:lnTo>
                  <a:lnTo>
                    <a:pt x="8205535" y="459061"/>
                  </a:lnTo>
                  <a:lnTo>
                    <a:pt x="8182534" y="420531"/>
                  </a:lnTo>
                  <a:lnTo>
                    <a:pt x="8157700" y="383273"/>
                  </a:lnTo>
                  <a:lnTo>
                    <a:pt x="8131095" y="347351"/>
                  </a:lnTo>
                  <a:lnTo>
                    <a:pt x="8102782" y="312826"/>
                  </a:lnTo>
                  <a:lnTo>
                    <a:pt x="8072822" y="279760"/>
                  </a:lnTo>
                  <a:lnTo>
                    <a:pt x="8041279" y="248217"/>
                  </a:lnTo>
                  <a:lnTo>
                    <a:pt x="8008213" y="218257"/>
                  </a:lnTo>
                  <a:lnTo>
                    <a:pt x="7973688" y="189944"/>
                  </a:lnTo>
                  <a:lnTo>
                    <a:pt x="7937766" y="163339"/>
                  </a:lnTo>
                  <a:lnTo>
                    <a:pt x="7900508" y="138505"/>
                  </a:lnTo>
                  <a:lnTo>
                    <a:pt x="7861978" y="115504"/>
                  </a:lnTo>
                  <a:lnTo>
                    <a:pt x="7822237" y="94398"/>
                  </a:lnTo>
                  <a:lnTo>
                    <a:pt x="7781347" y="75250"/>
                  </a:lnTo>
                  <a:lnTo>
                    <a:pt x="7739372" y="58121"/>
                  </a:lnTo>
                  <a:lnTo>
                    <a:pt x="7696372" y="43075"/>
                  </a:lnTo>
                  <a:lnTo>
                    <a:pt x="7652411" y="30172"/>
                  </a:lnTo>
                  <a:lnTo>
                    <a:pt x="7607550" y="19476"/>
                  </a:lnTo>
                  <a:lnTo>
                    <a:pt x="7561851" y="11048"/>
                  </a:lnTo>
                  <a:lnTo>
                    <a:pt x="7515378" y="4952"/>
                  </a:lnTo>
                  <a:lnTo>
                    <a:pt x="7468192" y="1248"/>
                  </a:lnTo>
                  <a:lnTo>
                    <a:pt x="7420356" y="0"/>
                  </a:lnTo>
                  <a:close/>
                </a:path>
              </a:pathLst>
            </a:custGeom>
            <a:solidFill>
              <a:srgbClr val="D9D7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9831" y="637031"/>
              <a:ext cx="8321040" cy="5404485"/>
            </a:xfrm>
            <a:custGeom>
              <a:avLst/>
              <a:gdLst/>
              <a:ahLst/>
              <a:cxnLst/>
              <a:rect l="l" t="t" r="r" b="b"/>
              <a:pathLst>
                <a:path w="8321040" h="5404485">
                  <a:moveTo>
                    <a:pt x="0" y="900683"/>
                  </a:moveTo>
                  <a:lnTo>
                    <a:pt x="1248" y="852847"/>
                  </a:lnTo>
                  <a:lnTo>
                    <a:pt x="4952" y="805661"/>
                  </a:lnTo>
                  <a:lnTo>
                    <a:pt x="11049" y="759188"/>
                  </a:lnTo>
                  <a:lnTo>
                    <a:pt x="19478" y="713489"/>
                  </a:lnTo>
                  <a:lnTo>
                    <a:pt x="30175" y="668628"/>
                  </a:lnTo>
                  <a:lnTo>
                    <a:pt x="43078" y="624667"/>
                  </a:lnTo>
                  <a:lnTo>
                    <a:pt x="58126" y="581667"/>
                  </a:lnTo>
                  <a:lnTo>
                    <a:pt x="75256" y="539692"/>
                  </a:lnTo>
                  <a:lnTo>
                    <a:pt x="94406" y="498802"/>
                  </a:lnTo>
                  <a:lnTo>
                    <a:pt x="115513" y="459061"/>
                  </a:lnTo>
                  <a:lnTo>
                    <a:pt x="138515" y="420531"/>
                  </a:lnTo>
                  <a:lnTo>
                    <a:pt x="163350" y="383273"/>
                  </a:lnTo>
                  <a:lnTo>
                    <a:pt x="189957" y="347351"/>
                  </a:lnTo>
                  <a:lnTo>
                    <a:pt x="218271" y="312826"/>
                  </a:lnTo>
                  <a:lnTo>
                    <a:pt x="248232" y="279760"/>
                  </a:lnTo>
                  <a:lnTo>
                    <a:pt x="279777" y="248217"/>
                  </a:lnTo>
                  <a:lnTo>
                    <a:pt x="312843" y="218257"/>
                  </a:lnTo>
                  <a:lnTo>
                    <a:pt x="347369" y="189944"/>
                  </a:lnTo>
                  <a:lnTo>
                    <a:pt x="383293" y="163339"/>
                  </a:lnTo>
                  <a:lnTo>
                    <a:pt x="420551" y="138505"/>
                  </a:lnTo>
                  <a:lnTo>
                    <a:pt x="459082" y="115504"/>
                  </a:lnTo>
                  <a:lnTo>
                    <a:pt x="498823" y="94398"/>
                  </a:lnTo>
                  <a:lnTo>
                    <a:pt x="539713" y="75250"/>
                  </a:lnTo>
                  <a:lnTo>
                    <a:pt x="581689" y="58121"/>
                  </a:lnTo>
                  <a:lnTo>
                    <a:pt x="624688" y="43075"/>
                  </a:lnTo>
                  <a:lnTo>
                    <a:pt x="668649" y="30172"/>
                  </a:lnTo>
                  <a:lnTo>
                    <a:pt x="713509" y="19476"/>
                  </a:lnTo>
                  <a:lnTo>
                    <a:pt x="759206" y="11048"/>
                  </a:lnTo>
                  <a:lnTo>
                    <a:pt x="805678" y="4952"/>
                  </a:lnTo>
                  <a:lnTo>
                    <a:pt x="852862" y="1248"/>
                  </a:lnTo>
                  <a:lnTo>
                    <a:pt x="900696" y="0"/>
                  </a:lnTo>
                  <a:lnTo>
                    <a:pt x="7420356" y="0"/>
                  </a:lnTo>
                  <a:lnTo>
                    <a:pt x="7468192" y="1248"/>
                  </a:lnTo>
                  <a:lnTo>
                    <a:pt x="7515378" y="4952"/>
                  </a:lnTo>
                  <a:lnTo>
                    <a:pt x="7561851" y="11048"/>
                  </a:lnTo>
                  <a:lnTo>
                    <a:pt x="7607550" y="19476"/>
                  </a:lnTo>
                  <a:lnTo>
                    <a:pt x="7652411" y="30172"/>
                  </a:lnTo>
                  <a:lnTo>
                    <a:pt x="7696372" y="43075"/>
                  </a:lnTo>
                  <a:lnTo>
                    <a:pt x="7739372" y="58121"/>
                  </a:lnTo>
                  <a:lnTo>
                    <a:pt x="7781347" y="75250"/>
                  </a:lnTo>
                  <a:lnTo>
                    <a:pt x="7822237" y="94398"/>
                  </a:lnTo>
                  <a:lnTo>
                    <a:pt x="7861978" y="115504"/>
                  </a:lnTo>
                  <a:lnTo>
                    <a:pt x="7900508" y="138505"/>
                  </a:lnTo>
                  <a:lnTo>
                    <a:pt x="7937766" y="163339"/>
                  </a:lnTo>
                  <a:lnTo>
                    <a:pt x="7973688" y="189944"/>
                  </a:lnTo>
                  <a:lnTo>
                    <a:pt x="8008213" y="218257"/>
                  </a:lnTo>
                  <a:lnTo>
                    <a:pt x="8041279" y="248217"/>
                  </a:lnTo>
                  <a:lnTo>
                    <a:pt x="8072822" y="279760"/>
                  </a:lnTo>
                  <a:lnTo>
                    <a:pt x="8102782" y="312826"/>
                  </a:lnTo>
                  <a:lnTo>
                    <a:pt x="8131095" y="347351"/>
                  </a:lnTo>
                  <a:lnTo>
                    <a:pt x="8157700" y="383273"/>
                  </a:lnTo>
                  <a:lnTo>
                    <a:pt x="8182534" y="420531"/>
                  </a:lnTo>
                  <a:lnTo>
                    <a:pt x="8205535" y="459061"/>
                  </a:lnTo>
                  <a:lnTo>
                    <a:pt x="8226641" y="498802"/>
                  </a:lnTo>
                  <a:lnTo>
                    <a:pt x="8245789" y="539692"/>
                  </a:lnTo>
                  <a:lnTo>
                    <a:pt x="8262918" y="581667"/>
                  </a:lnTo>
                  <a:lnTo>
                    <a:pt x="8277964" y="624667"/>
                  </a:lnTo>
                  <a:lnTo>
                    <a:pt x="8290867" y="668628"/>
                  </a:lnTo>
                  <a:lnTo>
                    <a:pt x="8301563" y="713489"/>
                  </a:lnTo>
                  <a:lnTo>
                    <a:pt x="8309991" y="759188"/>
                  </a:lnTo>
                  <a:lnTo>
                    <a:pt x="8316087" y="805661"/>
                  </a:lnTo>
                  <a:lnTo>
                    <a:pt x="8319791" y="852847"/>
                  </a:lnTo>
                  <a:lnTo>
                    <a:pt x="8321040" y="900683"/>
                  </a:lnTo>
                  <a:lnTo>
                    <a:pt x="8321040" y="4503420"/>
                  </a:lnTo>
                  <a:lnTo>
                    <a:pt x="8319791" y="4551253"/>
                  </a:lnTo>
                  <a:lnTo>
                    <a:pt x="8316087" y="4598436"/>
                  </a:lnTo>
                  <a:lnTo>
                    <a:pt x="8309991" y="4644906"/>
                  </a:lnTo>
                  <a:lnTo>
                    <a:pt x="8301563" y="4690602"/>
                  </a:lnTo>
                  <a:lnTo>
                    <a:pt x="8290867" y="4735462"/>
                  </a:lnTo>
                  <a:lnTo>
                    <a:pt x="8277964" y="4779422"/>
                  </a:lnTo>
                  <a:lnTo>
                    <a:pt x="8262918" y="4822420"/>
                  </a:lnTo>
                  <a:lnTo>
                    <a:pt x="8245789" y="4864395"/>
                  </a:lnTo>
                  <a:lnTo>
                    <a:pt x="8226641" y="4905284"/>
                  </a:lnTo>
                  <a:lnTo>
                    <a:pt x="8205535" y="4945025"/>
                  </a:lnTo>
                  <a:lnTo>
                    <a:pt x="8182534" y="4983556"/>
                  </a:lnTo>
                  <a:lnTo>
                    <a:pt x="8157700" y="5020813"/>
                  </a:lnTo>
                  <a:lnTo>
                    <a:pt x="8131095" y="5056736"/>
                  </a:lnTo>
                  <a:lnTo>
                    <a:pt x="8102782" y="5091262"/>
                  </a:lnTo>
                  <a:lnTo>
                    <a:pt x="8072822" y="5124328"/>
                  </a:lnTo>
                  <a:lnTo>
                    <a:pt x="8041279" y="5155872"/>
                  </a:lnTo>
                  <a:lnTo>
                    <a:pt x="8008213" y="5185833"/>
                  </a:lnTo>
                  <a:lnTo>
                    <a:pt x="7973688" y="5214147"/>
                  </a:lnTo>
                  <a:lnTo>
                    <a:pt x="7937766" y="5240753"/>
                  </a:lnTo>
                  <a:lnTo>
                    <a:pt x="7900508" y="5265588"/>
                  </a:lnTo>
                  <a:lnTo>
                    <a:pt x="7861978" y="5288591"/>
                  </a:lnTo>
                  <a:lnTo>
                    <a:pt x="7822237" y="5309698"/>
                  </a:lnTo>
                  <a:lnTo>
                    <a:pt x="7781347" y="5328847"/>
                  </a:lnTo>
                  <a:lnTo>
                    <a:pt x="7739372" y="5345977"/>
                  </a:lnTo>
                  <a:lnTo>
                    <a:pt x="7696372" y="5361025"/>
                  </a:lnTo>
                  <a:lnTo>
                    <a:pt x="7652411" y="5373928"/>
                  </a:lnTo>
                  <a:lnTo>
                    <a:pt x="7607550" y="5384625"/>
                  </a:lnTo>
                  <a:lnTo>
                    <a:pt x="7561851" y="5393054"/>
                  </a:lnTo>
                  <a:lnTo>
                    <a:pt x="7515378" y="5399151"/>
                  </a:lnTo>
                  <a:lnTo>
                    <a:pt x="7468192" y="5402855"/>
                  </a:lnTo>
                  <a:lnTo>
                    <a:pt x="7420356" y="5404104"/>
                  </a:lnTo>
                  <a:lnTo>
                    <a:pt x="900696" y="5404104"/>
                  </a:lnTo>
                  <a:lnTo>
                    <a:pt x="852862" y="5402855"/>
                  </a:lnTo>
                  <a:lnTo>
                    <a:pt x="805678" y="5399151"/>
                  </a:lnTo>
                  <a:lnTo>
                    <a:pt x="759206" y="5393054"/>
                  </a:lnTo>
                  <a:lnTo>
                    <a:pt x="713509" y="5384625"/>
                  </a:lnTo>
                  <a:lnTo>
                    <a:pt x="668649" y="5373928"/>
                  </a:lnTo>
                  <a:lnTo>
                    <a:pt x="624688" y="5361025"/>
                  </a:lnTo>
                  <a:lnTo>
                    <a:pt x="581689" y="5345977"/>
                  </a:lnTo>
                  <a:lnTo>
                    <a:pt x="539713" y="5328847"/>
                  </a:lnTo>
                  <a:lnTo>
                    <a:pt x="498823" y="5309698"/>
                  </a:lnTo>
                  <a:lnTo>
                    <a:pt x="459082" y="5288591"/>
                  </a:lnTo>
                  <a:lnTo>
                    <a:pt x="420551" y="5265588"/>
                  </a:lnTo>
                  <a:lnTo>
                    <a:pt x="383293" y="5240753"/>
                  </a:lnTo>
                  <a:lnTo>
                    <a:pt x="347369" y="5214147"/>
                  </a:lnTo>
                  <a:lnTo>
                    <a:pt x="312843" y="5185833"/>
                  </a:lnTo>
                  <a:lnTo>
                    <a:pt x="279777" y="5155872"/>
                  </a:lnTo>
                  <a:lnTo>
                    <a:pt x="248232" y="5124328"/>
                  </a:lnTo>
                  <a:lnTo>
                    <a:pt x="218271" y="5091262"/>
                  </a:lnTo>
                  <a:lnTo>
                    <a:pt x="189957" y="5056736"/>
                  </a:lnTo>
                  <a:lnTo>
                    <a:pt x="163350" y="5020813"/>
                  </a:lnTo>
                  <a:lnTo>
                    <a:pt x="138515" y="4983556"/>
                  </a:lnTo>
                  <a:lnTo>
                    <a:pt x="115513" y="4945025"/>
                  </a:lnTo>
                  <a:lnTo>
                    <a:pt x="94406" y="4905284"/>
                  </a:lnTo>
                  <a:lnTo>
                    <a:pt x="75256" y="4864395"/>
                  </a:lnTo>
                  <a:lnTo>
                    <a:pt x="58126" y="4822420"/>
                  </a:lnTo>
                  <a:lnTo>
                    <a:pt x="43078" y="4779422"/>
                  </a:lnTo>
                  <a:lnTo>
                    <a:pt x="30175" y="4735462"/>
                  </a:lnTo>
                  <a:lnTo>
                    <a:pt x="19478" y="4690602"/>
                  </a:lnTo>
                  <a:lnTo>
                    <a:pt x="11049" y="4644906"/>
                  </a:lnTo>
                  <a:lnTo>
                    <a:pt x="4952" y="4598436"/>
                  </a:lnTo>
                  <a:lnTo>
                    <a:pt x="1248" y="4551253"/>
                  </a:lnTo>
                  <a:lnTo>
                    <a:pt x="0" y="4503420"/>
                  </a:lnTo>
                  <a:lnTo>
                    <a:pt x="0" y="900683"/>
                  </a:lnTo>
                  <a:close/>
                </a:path>
              </a:pathLst>
            </a:custGeom>
            <a:ln w="12700">
              <a:solidFill>
                <a:srgbClr val="9F9E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9184" y="1731263"/>
              <a:ext cx="7924800" cy="2712720"/>
            </a:xfrm>
            <a:custGeom>
              <a:avLst/>
              <a:gdLst/>
              <a:ahLst/>
              <a:cxnLst/>
              <a:rect l="l" t="t" r="r" b="b"/>
              <a:pathLst>
                <a:path w="7924800" h="2712720">
                  <a:moveTo>
                    <a:pt x="7924800" y="0"/>
                  </a:moveTo>
                  <a:lnTo>
                    <a:pt x="0" y="0"/>
                  </a:lnTo>
                  <a:lnTo>
                    <a:pt x="0" y="2712720"/>
                  </a:lnTo>
                  <a:lnTo>
                    <a:pt x="7924800" y="271272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D9D9D9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9184" y="1731263"/>
              <a:ext cx="7924800" cy="2712720"/>
            </a:xfrm>
            <a:custGeom>
              <a:avLst/>
              <a:gdLst/>
              <a:ahLst/>
              <a:cxnLst/>
              <a:rect l="l" t="t" r="r" b="b"/>
              <a:pathLst>
                <a:path w="7924800" h="2712720">
                  <a:moveTo>
                    <a:pt x="0" y="2712720"/>
                  </a:moveTo>
                  <a:lnTo>
                    <a:pt x="7924800" y="271272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712720"/>
                  </a:lnTo>
                  <a:close/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6992" y="4273296"/>
              <a:ext cx="7937500" cy="335280"/>
            </a:xfrm>
            <a:custGeom>
              <a:avLst/>
              <a:gdLst/>
              <a:ahLst/>
              <a:cxnLst/>
              <a:rect l="l" t="t" r="r" b="b"/>
              <a:pathLst>
                <a:path w="7937500" h="335279">
                  <a:moveTo>
                    <a:pt x="7881111" y="0"/>
                  </a:moveTo>
                  <a:lnTo>
                    <a:pt x="55879" y="0"/>
                  </a:lnTo>
                  <a:lnTo>
                    <a:pt x="34129" y="4391"/>
                  </a:lnTo>
                  <a:lnTo>
                    <a:pt x="16367" y="16367"/>
                  </a:lnTo>
                  <a:lnTo>
                    <a:pt x="4391" y="34129"/>
                  </a:lnTo>
                  <a:lnTo>
                    <a:pt x="0" y="55879"/>
                  </a:lnTo>
                  <a:lnTo>
                    <a:pt x="0" y="279399"/>
                  </a:lnTo>
                  <a:lnTo>
                    <a:pt x="4391" y="301150"/>
                  </a:lnTo>
                  <a:lnTo>
                    <a:pt x="16367" y="318912"/>
                  </a:lnTo>
                  <a:lnTo>
                    <a:pt x="34129" y="330888"/>
                  </a:lnTo>
                  <a:lnTo>
                    <a:pt x="55879" y="335279"/>
                  </a:lnTo>
                  <a:lnTo>
                    <a:pt x="7881111" y="335279"/>
                  </a:lnTo>
                  <a:lnTo>
                    <a:pt x="7902862" y="330888"/>
                  </a:lnTo>
                  <a:lnTo>
                    <a:pt x="7920624" y="318912"/>
                  </a:lnTo>
                  <a:lnTo>
                    <a:pt x="7932600" y="301150"/>
                  </a:lnTo>
                  <a:lnTo>
                    <a:pt x="7936991" y="279399"/>
                  </a:lnTo>
                  <a:lnTo>
                    <a:pt x="7936991" y="55879"/>
                  </a:lnTo>
                  <a:lnTo>
                    <a:pt x="7932600" y="34129"/>
                  </a:lnTo>
                  <a:lnTo>
                    <a:pt x="7920624" y="16367"/>
                  </a:lnTo>
                  <a:lnTo>
                    <a:pt x="7902862" y="4391"/>
                  </a:lnTo>
                  <a:lnTo>
                    <a:pt x="78811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6992" y="4273296"/>
              <a:ext cx="7937500" cy="335280"/>
            </a:xfrm>
            <a:custGeom>
              <a:avLst/>
              <a:gdLst/>
              <a:ahLst/>
              <a:cxnLst/>
              <a:rect l="l" t="t" r="r" b="b"/>
              <a:pathLst>
                <a:path w="7937500" h="335279">
                  <a:moveTo>
                    <a:pt x="0" y="55879"/>
                  </a:moveTo>
                  <a:lnTo>
                    <a:pt x="4391" y="34129"/>
                  </a:lnTo>
                  <a:lnTo>
                    <a:pt x="16367" y="16367"/>
                  </a:lnTo>
                  <a:lnTo>
                    <a:pt x="34129" y="4391"/>
                  </a:lnTo>
                  <a:lnTo>
                    <a:pt x="55879" y="0"/>
                  </a:lnTo>
                  <a:lnTo>
                    <a:pt x="7881111" y="0"/>
                  </a:lnTo>
                  <a:lnTo>
                    <a:pt x="7902862" y="4391"/>
                  </a:lnTo>
                  <a:lnTo>
                    <a:pt x="7920624" y="16367"/>
                  </a:lnTo>
                  <a:lnTo>
                    <a:pt x="7932600" y="34129"/>
                  </a:lnTo>
                  <a:lnTo>
                    <a:pt x="7936991" y="55879"/>
                  </a:lnTo>
                  <a:lnTo>
                    <a:pt x="7936991" y="279399"/>
                  </a:lnTo>
                  <a:lnTo>
                    <a:pt x="7932600" y="301150"/>
                  </a:lnTo>
                  <a:lnTo>
                    <a:pt x="7920624" y="318912"/>
                  </a:lnTo>
                  <a:lnTo>
                    <a:pt x="7902862" y="330888"/>
                  </a:lnTo>
                  <a:lnTo>
                    <a:pt x="7881111" y="335279"/>
                  </a:lnTo>
                  <a:lnTo>
                    <a:pt x="55879" y="335279"/>
                  </a:lnTo>
                  <a:lnTo>
                    <a:pt x="34129" y="330888"/>
                  </a:lnTo>
                  <a:lnTo>
                    <a:pt x="16367" y="318912"/>
                  </a:lnTo>
                  <a:lnTo>
                    <a:pt x="4391" y="301150"/>
                  </a:lnTo>
                  <a:lnTo>
                    <a:pt x="0" y="279399"/>
                  </a:lnTo>
                  <a:lnTo>
                    <a:pt x="0" y="558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87551" y="1844040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1371599" y="0"/>
                  </a:moveTo>
                  <a:lnTo>
                    <a:pt x="274319" y="0"/>
                  </a:lnTo>
                  <a:lnTo>
                    <a:pt x="225011" y="4419"/>
                  </a:lnTo>
                  <a:lnTo>
                    <a:pt x="178602" y="17161"/>
                  </a:lnTo>
                  <a:lnTo>
                    <a:pt x="135867" y="37450"/>
                  </a:lnTo>
                  <a:lnTo>
                    <a:pt x="97580" y="64513"/>
                  </a:lnTo>
                  <a:lnTo>
                    <a:pt x="64518" y="97575"/>
                  </a:lnTo>
                  <a:lnTo>
                    <a:pt x="37453" y="135861"/>
                  </a:lnTo>
                  <a:lnTo>
                    <a:pt x="17162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0" y="1554480"/>
                  </a:lnTo>
                  <a:lnTo>
                    <a:pt x="4419" y="1603791"/>
                  </a:lnTo>
                  <a:lnTo>
                    <a:pt x="17162" y="1650202"/>
                  </a:lnTo>
                  <a:lnTo>
                    <a:pt x="37453" y="1692938"/>
                  </a:lnTo>
                  <a:lnTo>
                    <a:pt x="64518" y="1731224"/>
                  </a:lnTo>
                  <a:lnTo>
                    <a:pt x="97580" y="1764286"/>
                  </a:lnTo>
                  <a:lnTo>
                    <a:pt x="135867" y="1791349"/>
                  </a:lnTo>
                  <a:lnTo>
                    <a:pt x="178602" y="1811638"/>
                  </a:lnTo>
                  <a:lnTo>
                    <a:pt x="225011" y="1824380"/>
                  </a:lnTo>
                  <a:lnTo>
                    <a:pt x="274319" y="1828800"/>
                  </a:lnTo>
                  <a:lnTo>
                    <a:pt x="1371599" y="1828800"/>
                  </a:lnTo>
                  <a:lnTo>
                    <a:pt x="1420911" y="1824380"/>
                  </a:lnTo>
                  <a:lnTo>
                    <a:pt x="1467322" y="1811638"/>
                  </a:lnTo>
                  <a:lnTo>
                    <a:pt x="1510058" y="1791349"/>
                  </a:lnTo>
                  <a:lnTo>
                    <a:pt x="1548344" y="1764286"/>
                  </a:lnTo>
                  <a:lnTo>
                    <a:pt x="1581406" y="1731224"/>
                  </a:lnTo>
                  <a:lnTo>
                    <a:pt x="1608469" y="1692938"/>
                  </a:lnTo>
                  <a:lnTo>
                    <a:pt x="1628758" y="1650202"/>
                  </a:lnTo>
                  <a:lnTo>
                    <a:pt x="1641500" y="1603791"/>
                  </a:lnTo>
                  <a:lnTo>
                    <a:pt x="1645920" y="1554480"/>
                  </a:lnTo>
                  <a:lnTo>
                    <a:pt x="1645920" y="274320"/>
                  </a:lnTo>
                  <a:lnTo>
                    <a:pt x="1641500" y="225008"/>
                  </a:lnTo>
                  <a:lnTo>
                    <a:pt x="1628758" y="178597"/>
                  </a:lnTo>
                  <a:lnTo>
                    <a:pt x="1608469" y="135861"/>
                  </a:lnTo>
                  <a:lnTo>
                    <a:pt x="1581406" y="97575"/>
                  </a:lnTo>
                  <a:lnTo>
                    <a:pt x="1548344" y="64513"/>
                  </a:lnTo>
                  <a:lnTo>
                    <a:pt x="1510058" y="37450"/>
                  </a:lnTo>
                  <a:lnTo>
                    <a:pt x="1467322" y="17161"/>
                  </a:lnTo>
                  <a:lnTo>
                    <a:pt x="1420911" y="4419"/>
                  </a:lnTo>
                  <a:lnTo>
                    <a:pt x="1371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7551" y="1844040"/>
              <a:ext cx="1645920" cy="1828800"/>
            </a:xfrm>
            <a:custGeom>
              <a:avLst/>
              <a:gdLst/>
              <a:ahLst/>
              <a:cxnLst/>
              <a:rect l="l" t="t" r="r" b="b"/>
              <a:pathLst>
                <a:path w="1645920" h="1828800">
                  <a:moveTo>
                    <a:pt x="0" y="274320"/>
                  </a:moveTo>
                  <a:lnTo>
                    <a:pt x="4419" y="225008"/>
                  </a:lnTo>
                  <a:lnTo>
                    <a:pt x="17162" y="178597"/>
                  </a:lnTo>
                  <a:lnTo>
                    <a:pt x="37453" y="135861"/>
                  </a:lnTo>
                  <a:lnTo>
                    <a:pt x="64518" y="97575"/>
                  </a:lnTo>
                  <a:lnTo>
                    <a:pt x="97580" y="64513"/>
                  </a:lnTo>
                  <a:lnTo>
                    <a:pt x="135867" y="37450"/>
                  </a:lnTo>
                  <a:lnTo>
                    <a:pt x="178602" y="17161"/>
                  </a:lnTo>
                  <a:lnTo>
                    <a:pt x="225011" y="4419"/>
                  </a:lnTo>
                  <a:lnTo>
                    <a:pt x="274319" y="0"/>
                  </a:lnTo>
                  <a:lnTo>
                    <a:pt x="1371599" y="0"/>
                  </a:lnTo>
                  <a:lnTo>
                    <a:pt x="1420911" y="4419"/>
                  </a:lnTo>
                  <a:lnTo>
                    <a:pt x="1467322" y="17161"/>
                  </a:lnTo>
                  <a:lnTo>
                    <a:pt x="1510058" y="37450"/>
                  </a:lnTo>
                  <a:lnTo>
                    <a:pt x="1548344" y="64513"/>
                  </a:lnTo>
                  <a:lnTo>
                    <a:pt x="1581406" y="97575"/>
                  </a:lnTo>
                  <a:lnTo>
                    <a:pt x="1608469" y="135861"/>
                  </a:lnTo>
                  <a:lnTo>
                    <a:pt x="1628758" y="178597"/>
                  </a:lnTo>
                  <a:lnTo>
                    <a:pt x="1641500" y="225008"/>
                  </a:lnTo>
                  <a:lnTo>
                    <a:pt x="1645920" y="274320"/>
                  </a:lnTo>
                  <a:lnTo>
                    <a:pt x="1645920" y="1554480"/>
                  </a:lnTo>
                  <a:lnTo>
                    <a:pt x="1641500" y="1603791"/>
                  </a:lnTo>
                  <a:lnTo>
                    <a:pt x="1628758" y="1650202"/>
                  </a:lnTo>
                  <a:lnTo>
                    <a:pt x="1608469" y="1692938"/>
                  </a:lnTo>
                  <a:lnTo>
                    <a:pt x="1581406" y="1731224"/>
                  </a:lnTo>
                  <a:lnTo>
                    <a:pt x="1548344" y="1764286"/>
                  </a:lnTo>
                  <a:lnTo>
                    <a:pt x="1510058" y="1791349"/>
                  </a:lnTo>
                  <a:lnTo>
                    <a:pt x="1467322" y="1811638"/>
                  </a:lnTo>
                  <a:lnTo>
                    <a:pt x="1420911" y="1824380"/>
                  </a:lnTo>
                  <a:lnTo>
                    <a:pt x="1371599" y="1828800"/>
                  </a:lnTo>
                  <a:lnTo>
                    <a:pt x="274319" y="1828800"/>
                  </a:lnTo>
                  <a:lnTo>
                    <a:pt x="225011" y="1824380"/>
                  </a:lnTo>
                  <a:lnTo>
                    <a:pt x="178602" y="1811638"/>
                  </a:lnTo>
                  <a:lnTo>
                    <a:pt x="135867" y="1791349"/>
                  </a:lnTo>
                  <a:lnTo>
                    <a:pt x="97580" y="1764286"/>
                  </a:lnTo>
                  <a:lnTo>
                    <a:pt x="64518" y="1731224"/>
                  </a:lnTo>
                  <a:lnTo>
                    <a:pt x="37453" y="1692938"/>
                  </a:lnTo>
                  <a:lnTo>
                    <a:pt x="17162" y="1650202"/>
                  </a:lnTo>
                  <a:lnTo>
                    <a:pt x="4419" y="1603791"/>
                  </a:lnTo>
                  <a:lnTo>
                    <a:pt x="0" y="1554480"/>
                  </a:lnTo>
                  <a:lnTo>
                    <a:pt x="0" y="274320"/>
                  </a:lnTo>
                  <a:close/>
                </a:path>
              </a:pathLst>
            </a:custGeom>
            <a:ln w="12700">
              <a:solidFill>
                <a:srgbClr val="0079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6799" y="1959863"/>
              <a:ext cx="847344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1" y="1999487"/>
              <a:ext cx="365760" cy="4023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2478024"/>
              <a:ext cx="457200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559" y="2438399"/>
              <a:ext cx="804672" cy="594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40" y="3121152"/>
              <a:ext cx="1005840" cy="4907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9560" y="4776216"/>
              <a:ext cx="3014980" cy="988060"/>
            </a:xfrm>
            <a:custGeom>
              <a:avLst/>
              <a:gdLst/>
              <a:ahLst/>
              <a:cxnLst/>
              <a:rect l="l" t="t" r="r" b="b"/>
              <a:pathLst>
                <a:path w="3014979" h="988060">
                  <a:moveTo>
                    <a:pt x="0" y="987551"/>
                  </a:moveTo>
                  <a:lnTo>
                    <a:pt x="3014472" y="98755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987551"/>
                  </a:lnTo>
                  <a:close/>
                </a:path>
              </a:pathLst>
            </a:custGeom>
            <a:solidFill>
              <a:srgbClr val="FFF0D1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9560" y="4776216"/>
              <a:ext cx="3014980" cy="1079500"/>
            </a:xfrm>
            <a:custGeom>
              <a:avLst/>
              <a:gdLst/>
              <a:ahLst/>
              <a:cxnLst/>
              <a:rect l="l" t="t" r="r" b="b"/>
              <a:pathLst>
                <a:path w="3014979" h="1079500">
                  <a:moveTo>
                    <a:pt x="0" y="1078991"/>
                  </a:moveTo>
                  <a:lnTo>
                    <a:pt x="3014472" y="1078991"/>
                  </a:lnTo>
                  <a:lnTo>
                    <a:pt x="3014472" y="0"/>
                  </a:lnTo>
                  <a:lnTo>
                    <a:pt x="0" y="0"/>
                  </a:lnTo>
                  <a:lnTo>
                    <a:pt x="0" y="1078991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447035" y="1007109"/>
            <a:ext cx="990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latin typeface="Arial" panose="020B0704020202020204"/>
                <a:cs typeface="Arial" panose="020B0704020202020204"/>
              </a:rPr>
              <a:t>o</a:t>
            </a:r>
            <a:r>
              <a:rPr sz="1800" dirty="0">
                <a:latin typeface="Arial" panose="020B0704020202020204"/>
                <a:cs typeface="Arial" panose="020B0704020202020204"/>
              </a:rPr>
              <a:t>f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t</a:t>
            </a:r>
            <a:r>
              <a:rPr sz="1800" spc="-35" dirty="0">
                <a:latin typeface="Arial" panose="020B0704020202020204"/>
                <a:cs typeface="Arial" panose="020B0704020202020204"/>
              </a:rPr>
              <a:t>w</a:t>
            </a:r>
            <a:r>
              <a:rPr sz="1800" dirty="0">
                <a:latin typeface="Arial" panose="020B0704020202020204"/>
                <a:cs typeface="Arial" panose="020B0704020202020204"/>
              </a:rPr>
              <a:t>a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e</a:t>
            </a:r>
            <a:r>
              <a:rPr sz="1800" dirty="0">
                <a:latin typeface="Arial" panose="020B0704020202020204"/>
                <a:cs typeface="Arial" panose="020B0704020202020204"/>
              </a:rPr>
              <a:t>,  </a:t>
            </a:r>
            <a:r>
              <a:rPr sz="1800" dirty="0">
                <a:latin typeface="Arial" panose="020B0704020202020204"/>
                <a:cs typeface="Arial" panose="020B0704020202020204"/>
              </a:rPr>
              <a:t>Control 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11041" y="1956561"/>
            <a:ext cx="4606290" cy="1475740"/>
            <a:chOff x="3511041" y="1956561"/>
            <a:chExt cx="4606290" cy="1475740"/>
          </a:xfrm>
        </p:grpSpPr>
        <p:sp>
          <p:nvSpPr>
            <p:cNvPr id="20" name="object 20"/>
            <p:cNvSpPr/>
            <p:nvPr/>
          </p:nvSpPr>
          <p:spPr>
            <a:xfrm>
              <a:off x="3517391" y="1962911"/>
              <a:ext cx="4593590" cy="1463040"/>
            </a:xfrm>
            <a:custGeom>
              <a:avLst/>
              <a:gdLst/>
              <a:ahLst/>
              <a:cxnLst/>
              <a:rect l="l" t="t" r="r" b="b"/>
              <a:pathLst>
                <a:path w="4593590" h="1463039">
                  <a:moveTo>
                    <a:pt x="4349496" y="0"/>
                  </a:moveTo>
                  <a:lnTo>
                    <a:pt x="243840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200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40" y="1463039"/>
                  </a:lnTo>
                  <a:lnTo>
                    <a:pt x="4349496" y="1463039"/>
                  </a:lnTo>
                  <a:lnTo>
                    <a:pt x="4398624" y="1458084"/>
                  </a:lnTo>
                  <a:lnTo>
                    <a:pt x="4444388" y="1443870"/>
                  </a:lnTo>
                  <a:lnTo>
                    <a:pt x="4485807" y="1421383"/>
                  </a:lnTo>
                  <a:lnTo>
                    <a:pt x="4521898" y="1391602"/>
                  </a:lnTo>
                  <a:lnTo>
                    <a:pt x="4551679" y="1355511"/>
                  </a:lnTo>
                  <a:lnTo>
                    <a:pt x="4574166" y="1314092"/>
                  </a:lnTo>
                  <a:lnTo>
                    <a:pt x="4588380" y="1268328"/>
                  </a:lnTo>
                  <a:lnTo>
                    <a:pt x="4593336" y="1219200"/>
                  </a:lnTo>
                  <a:lnTo>
                    <a:pt x="4593336" y="243839"/>
                  </a:lnTo>
                  <a:lnTo>
                    <a:pt x="4588380" y="194711"/>
                  </a:lnTo>
                  <a:lnTo>
                    <a:pt x="4574166" y="148947"/>
                  </a:lnTo>
                  <a:lnTo>
                    <a:pt x="4551679" y="107528"/>
                  </a:lnTo>
                  <a:lnTo>
                    <a:pt x="4521898" y="71437"/>
                  </a:lnTo>
                  <a:lnTo>
                    <a:pt x="4485807" y="41656"/>
                  </a:lnTo>
                  <a:lnTo>
                    <a:pt x="4444388" y="19169"/>
                  </a:lnTo>
                  <a:lnTo>
                    <a:pt x="4398624" y="4955"/>
                  </a:lnTo>
                  <a:lnTo>
                    <a:pt x="4349496" y="0"/>
                  </a:lnTo>
                  <a:close/>
                </a:path>
              </a:pathLst>
            </a:custGeom>
            <a:solidFill>
              <a:srgbClr val="D2910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17391" y="1962911"/>
              <a:ext cx="4593590" cy="1463040"/>
            </a:xfrm>
            <a:custGeom>
              <a:avLst/>
              <a:gdLst/>
              <a:ahLst/>
              <a:cxnLst/>
              <a:rect l="l" t="t" r="r" b="b"/>
              <a:pathLst>
                <a:path w="4593590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40" y="0"/>
                  </a:lnTo>
                  <a:lnTo>
                    <a:pt x="4349496" y="0"/>
                  </a:lnTo>
                  <a:lnTo>
                    <a:pt x="4398624" y="4955"/>
                  </a:lnTo>
                  <a:lnTo>
                    <a:pt x="4444388" y="19169"/>
                  </a:lnTo>
                  <a:lnTo>
                    <a:pt x="4485807" y="41656"/>
                  </a:lnTo>
                  <a:lnTo>
                    <a:pt x="4521898" y="71437"/>
                  </a:lnTo>
                  <a:lnTo>
                    <a:pt x="4551679" y="107528"/>
                  </a:lnTo>
                  <a:lnTo>
                    <a:pt x="4574166" y="148947"/>
                  </a:lnTo>
                  <a:lnTo>
                    <a:pt x="4588380" y="194711"/>
                  </a:lnTo>
                  <a:lnTo>
                    <a:pt x="4593336" y="243839"/>
                  </a:lnTo>
                  <a:lnTo>
                    <a:pt x="4593336" y="1219200"/>
                  </a:lnTo>
                  <a:lnTo>
                    <a:pt x="4588380" y="1268328"/>
                  </a:lnTo>
                  <a:lnTo>
                    <a:pt x="4574166" y="1314092"/>
                  </a:lnTo>
                  <a:lnTo>
                    <a:pt x="4551679" y="1355511"/>
                  </a:lnTo>
                  <a:lnTo>
                    <a:pt x="4521898" y="1391602"/>
                  </a:lnTo>
                  <a:lnTo>
                    <a:pt x="4485807" y="1421383"/>
                  </a:lnTo>
                  <a:lnTo>
                    <a:pt x="4444388" y="1443870"/>
                  </a:lnTo>
                  <a:lnTo>
                    <a:pt x="4398624" y="1458084"/>
                  </a:lnTo>
                  <a:lnTo>
                    <a:pt x="4349496" y="1463039"/>
                  </a:lnTo>
                  <a:lnTo>
                    <a:pt x="243840" y="1463039"/>
                  </a:lnTo>
                  <a:lnTo>
                    <a:pt x="194711" y="1458084"/>
                  </a:lnTo>
                  <a:lnTo>
                    <a:pt x="148947" y="1443870"/>
                  </a:lnTo>
                  <a:lnTo>
                    <a:pt x="107528" y="1421383"/>
                  </a:lnTo>
                  <a:lnTo>
                    <a:pt x="71437" y="1391602"/>
                  </a:lnTo>
                  <a:lnTo>
                    <a:pt x="41656" y="1355511"/>
                  </a:lnTo>
                  <a:lnTo>
                    <a:pt x="19169" y="1314092"/>
                  </a:lnTo>
                  <a:lnTo>
                    <a:pt x="4955" y="1268328"/>
                  </a:lnTo>
                  <a:lnTo>
                    <a:pt x="0" y="1219200"/>
                  </a:lnTo>
                  <a:lnTo>
                    <a:pt x="0" y="243839"/>
                  </a:lnTo>
                  <a:close/>
                </a:path>
              </a:pathLst>
            </a:custGeom>
            <a:ln w="12699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764785" y="2298649"/>
            <a:ext cx="2095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5930" algn="l"/>
              </a:tabLst>
            </a:pP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+</a:t>
            </a: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	</a:t>
            </a:r>
            <a:r>
              <a:rPr sz="4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+</a:t>
            </a:r>
            <a:endParaRPr sz="4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9559" y="4192523"/>
            <a:ext cx="5646420" cy="2217420"/>
            <a:chOff x="289559" y="4192523"/>
            <a:chExt cx="5646420" cy="2217420"/>
          </a:xfrm>
        </p:grpSpPr>
        <p:sp>
          <p:nvSpPr>
            <p:cNvPr id="24" name="object 24"/>
            <p:cNvSpPr/>
            <p:nvPr/>
          </p:nvSpPr>
          <p:spPr>
            <a:xfrm>
              <a:off x="3326892" y="4192523"/>
              <a:ext cx="2608580" cy="962660"/>
            </a:xfrm>
            <a:custGeom>
              <a:avLst/>
              <a:gdLst/>
              <a:ahLst/>
              <a:cxnLst/>
              <a:rect l="l" t="t" r="r" b="b"/>
              <a:pathLst>
                <a:path w="2608579" h="962660">
                  <a:moveTo>
                    <a:pt x="2519769" y="918209"/>
                  </a:moveTo>
                  <a:lnTo>
                    <a:pt x="0" y="918209"/>
                  </a:lnTo>
                  <a:lnTo>
                    <a:pt x="0" y="962659"/>
                  </a:lnTo>
                  <a:lnTo>
                    <a:pt x="2564257" y="962659"/>
                  </a:lnTo>
                  <a:lnTo>
                    <a:pt x="2564220" y="940562"/>
                  </a:lnTo>
                  <a:lnTo>
                    <a:pt x="2519807" y="940562"/>
                  </a:lnTo>
                  <a:lnTo>
                    <a:pt x="2519769" y="918209"/>
                  </a:lnTo>
                  <a:close/>
                </a:path>
                <a:path w="2608579" h="962660">
                  <a:moveTo>
                    <a:pt x="2562894" y="131821"/>
                  </a:moveTo>
                  <a:lnTo>
                    <a:pt x="2518449" y="134536"/>
                  </a:lnTo>
                  <a:lnTo>
                    <a:pt x="2519807" y="940562"/>
                  </a:lnTo>
                  <a:lnTo>
                    <a:pt x="2542032" y="918209"/>
                  </a:lnTo>
                  <a:lnTo>
                    <a:pt x="2564184" y="918209"/>
                  </a:lnTo>
                  <a:lnTo>
                    <a:pt x="2562894" y="131821"/>
                  </a:lnTo>
                  <a:close/>
                </a:path>
                <a:path w="2608579" h="962660">
                  <a:moveTo>
                    <a:pt x="2564184" y="918209"/>
                  </a:moveTo>
                  <a:lnTo>
                    <a:pt x="2542032" y="918209"/>
                  </a:lnTo>
                  <a:lnTo>
                    <a:pt x="2519807" y="940562"/>
                  </a:lnTo>
                  <a:lnTo>
                    <a:pt x="2564220" y="940562"/>
                  </a:lnTo>
                  <a:lnTo>
                    <a:pt x="2564184" y="918209"/>
                  </a:lnTo>
                  <a:close/>
                </a:path>
                <a:path w="2608579" h="962660">
                  <a:moveTo>
                    <a:pt x="2533777" y="0"/>
                  </a:moveTo>
                  <a:lnTo>
                    <a:pt x="2475484" y="137159"/>
                  </a:lnTo>
                  <a:lnTo>
                    <a:pt x="2518449" y="134536"/>
                  </a:lnTo>
                  <a:lnTo>
                    <a:pt x="2518410" y="110998"/>
                  </a:lnTo>
                  <a:lnTo>
                    <a:pt x="2598051" y="110870"/>
                  </a:lnTo>
                  <a:lnTo>
                    <a:pt x="2533777" y="0"/>
                  </a:lnTo>
                  <a:close/>
                </a:path>
                <a:path w="2608579" h="962660">
                  <a:moveTo>
                    <a:pt x="2562860" y="110870"/>
                  </a:moveTo>
                  <a:lnTo>
                    <a:pt x="2518410" y="110998"/>
                  </a:lnTo>
                  <a:lnTo>
                    <a:pt x="2518449" y="134536"/>
                  </a:lnTo>
                  <a:lnTo>
                    <a:pt x="2562894" y="131821"/>
                  </a:lnTo>
                  <a:lnTo>
                    <a:pt x="2562860" y="110870"/>
                  </a:lnTo>
                  <a:close/>
                </a:path>
                <a:path w="2608579" h="962660">
                  <a:moveTo>
                    <a:pt x="2598051" y="110870"/>
                  </a:moveTo>
                  <a:lnTo>
                    <a:pt x="2562860" y="110870"/>
                  </a:lnTo>
                  <a:lnTo>
                    <a:pt x="2562894" y="131821"/>
                  </a:lnTo>
                  <a:lnTo>
                    <a:pt x="2608580" y="129031"/>
                  </a:lnTo>
                  <a:lnTo>
                    <a:pt x="2598051" y="110870"/>
                  </a:lnTo>
                  <a:close/>
                </a:path>
              </a:pathLst>
            </a:custGeom>
            <a:solidFill>
              <a:srgbClr val="8D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9559" y="5763767"/>
              <a:ext cx="3014980" cy="646430"/>
            </a:xfrm>
            <a:custGeom>
              <a:avLst/>
              <a:gdLst/>
              <a:ahLst/>
              <a:cxnLst/>
              <a:rect l="l" t="t" r="r" b="b"/>
              <a:pathLst>
                <a:path w="3014979" h="646429">
                  <a:moveTo>
                    <a:pt x="3014472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3014472" y="646175"/>
                  </a:lnTo>
                  <a:lnTo>
                    <a:pt x="30144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89559" y="5794044"/>
            <a:ext cx="301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50" marR="432435" indent="-70485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Validated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1800" spc="-114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Physics  </a:t>
            </a: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Models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41609" y="4701032"/>
            <a:ext cx="134556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600" spc="-30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Model </a:t>
            </a:r>
            <a:r>
              <a:rPr sz="1600" dirty="0">
                <a:latin typeface="Arial" panose="020B0704020202020204"/>
                <a:cs typeface="Arial" panose="020B0704020202020204"/>
              </a:rPr>
              <a:t>for  cloud/edge  deployment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34995" y="1647444"/>
            <a:ext cx="8107680" cy="1706245"/>
            <a:chOff x="2634995" y="1647444"/>
            <a:chExt cx="8107680" cy="1706245"/>
          </a:xfrm>
        </p:grpSpPr>
        <p:sp>
          <p:nvSpPr>
            <p:cNvPr id="29" name="object 29"/>
            <p:cNvSpPr/>
            <p:nvPr/>
          </p:nvSpPr>
          <p:spPr>
            <a:xfrm>
              <a:off x="2634996" y="1647443"/>
              <a:ext cx="1737360" cy="1283335"/>
            </a:xfrm>
            <a:custGeom>
              <a:avLst/>
              <a:gdLst/>
              <a:ahLst/>
              <a:cxnLst/>
              <a:rect l="l" t="t" r="r" b="b"/>
              <a:pathLst>
                <a:path w="1737360" h="1283335">
                  <a:moveTo>
                    <a:pt x="1210056" y="1216152"/>
                  </a:moveTo>
                  <a:lnTo>
                    <a:pt x="1165606" y="1193927"/>
                  </a:lnTo>
                  <a:lnTo>
                    <a:pt x="1076706" y="1149477"/>
                  </a:lnTo>
                  <a:lnTo>
                    <a:pt x="1076706" y="1193927"/>
                  </a:lnTo>
                  <a:lnTo>
                    <a:pt x="0" y="1193927"/>
                  </a:lnTo>
                  <a:lnTo>
                    <a:pt x="0" y="1238377"/>
                  </a:lnTo>
                  <a:lnTo>
                    <a:pt x="1076706" y="1238377"/>
                  </a:lnTo>
                  <a:lnTo>
                    <a:pt x="1076706" y="1282827"/>
                  </a:lnTo>
                  <a:lnTo>
                    <a:pt x="1165606" y="1238377"/>
                  </a:lnTo>
                  <a:lnTo>
                    <a:pt x="1210056" y="1216152"/>
                  </a:lnTo>
                  <a:close/>
                </a:path>
                <a:path w="1737360" h="1283335">
                  <a:moveTo>
                    <a:pt x="1736979" y="663067"/>
                  </a:moveTo>
                  <a:lnTo>
                    <a:pt x="1692529" y="663067"/>
                  </a:lnTo>
                  <a:lnTo>
                    <a:pt x="1692529" y="0"/>
                  </a:lnTo>
                  <a:lnTo>
                    <a:pt x="1648079" y="0"/>
                  </a:lnTo>
                  <a:lnTo>
                    <a:pt x="1648079" y="663067"/>
                  </a:lnTo>
                  <a:lnTo>
                    <a:pt x="1603629" y="663067"/>
                  </a:lnTo>
                  <a:lnTo>
                    <a:pt x="1670304" y="796417"/>
                  </a:lnTo>
                  <a:lnTo>
                    <a:pt x="1725866" y="685292"/>
                  </a:lnTo>
                  <a:lnTo>
                    <a:pt x="1736979" y="663067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199" y="2410968"/>
              <a:ext cx="942594" cy="9425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9727" y="2444495"/>
              <a:ext cx="822960" cy="8229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19727" y="2444495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80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80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28988" y="2853182"/>
              <a:ext cx="1313815" cy="133350"/>
            </a:xfrm>
            <a:custGeom>
              <a:avLst/>
              <a:gdLst/>
              <a:ahLst/>
              <a:cxnLst/>
              <a:rect l="l" t="t" r="r" b="b"/>
              <a:pathLst>
                <a:path w="1313815" h="133350">
                  <a:moveTo>
                    <a:pt x="1180168" y="88998"/>
                  </a:moveTo>
                  <a:lnTo>
                    <a:pt x="1180083" y="133350"/>
                  </a:lnTo>
                  <a:lnTo>
                    <a:pt x="1269153" y="89026"/>
                  </a:lnTo>
                  <a:lnTo>
                    <a:pt x="1202435" y="89026"/>
                  </a:lnTo>
                  <a:lnTo>
                    <a:pt x="1180168" y="88998"/>
                  </a:lnTo>
                  <a:close/>
                </a:path>
                <a:path w="1313815" h="133350">
                  <a:moveTo>
                    <a:pt x="1180253" y="44548"/>
                  </a:moveTo>
                  <a:lnTo>
                    <a:pt x="1180168" y="88998"/>
                  </a:lnTo>
                  <a:lnTo>
                    <a:pt x="1202435" y="89026"/>
                  </a:lnTo>
                  <a:lnTo>
                    <a:pt x="1202435" y="44576"/>
                  </a:lnTo>
                  <a:lnTo>
                    <a:pt x="1180253" y="44548"/>
                  </a:lnTo>
                  <a:close/>
                </a:path>
                <a:path w="1313815" h="133350">
                  <a:moveTo>
                    <a:pt x="1180337" y="0"/>
                  </a:moveTo>
                  <a:lnTo>
                    <a:pt x="1180253" y="44548"/>
                  </a:lnTo>
                  <a:lnTo>
                    <a:pt x="1202435" y="44576"/>
                  </a:lnTo>
                  <a:lnTo>
                    <a:pt x="1202435" y="89026"/>
                  </a:lnTo>
                  <a:lnTo>
                    <a:pt x="1269153" y="89026"/>
                  </a:lnTo>
                  <a:lnTo>
                    <a:pt x="1313560" y="66928"/>
                  </a:lnTo>
                  <a:lnTo>
                    <a:pt x="1180337" y="0"/>
                  </a:lnTo>
                  <a:close/>
                </a:path>
                <a:path w="1313815" h="133350">
                  <a:moveTo>
                    <a:pt x="0" y="43052"/>
                  </a:moveTo>
                  <a:lnTo>
                    <a:pt x="0" y="87502"/>
                  </a:lnTo>
                  <a:lnTo>
                    <a:pt x="1180168" y="88998"/>
                  </a:lnTo>
                  <a:lnTo>
                    <a:pt x="1180253" y="44548"/>
                  </a:lnTo>
                  <a:lnTo>
                    <a:pt x="0" y="43052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574281" y="1952371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y</a:t>
            </a:r>
            <a:r>
              <a:rPr sz="1800" spc="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74281" y="2226690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ode</a:t>
            </a:r>
            <a:r>
              <a:rPr sz="18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l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2803" y="3767708"/>
            <a:ext cx="90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System  </a:t>
            </a:r>
            <a:r>
              <a:rPr sz="1800" dirty="0">
                <a:latin typeface="Arial" panose="020B0704020202020204"/>
                <a:cs typeface="Arial" panose="020B0704020202020204"/>
              </a:rPr>
              <a:t>L</a:t>
            </a:r>
            <a:r>
              <a:rPr sz="1800" dirty="0">
                <a:latin typeface="Arial" panose="020B0704020202020204"/>
                <a:cs typeface="Arial" panose="020B0704020202020204"/>
              </a:rPr>
              <a:t>i</a:t>
            </a:r>
            <a:r>
              <a:rPr sz="1800" dirty="0">
                <a:latin typeface="Arial" panose="020B0704020202020204"/>
                <a:cs typeface="Arial" panose="020B0704020202020204"/>
              </a:rPr>
              <a:t>b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a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</a:t>
            </a:r>
            <a:r>
              <a:rPr sz="1800" dirty="0">
                <a:latin typeface="Arial" panose="020B0704020202020204"/>
                <a:cs typeface="Arial" panose="020B0704020202020204"/>
              </a:rPr>
              <a:t>ie</a:t>
            </a:r>
            <a:r>
              <a:rPr sz="1800" dirty="0">
                <a:latin typeface="Arial" panose="020B0704020202020204"/>
                <a:cs typeface="Arial" panose="020B0704020202020204"/>
              </a:rPr>
              <a:t>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90032" y="2365120"/>
            <a:ext cx="579120" cy="854075"/>
            <a:chOff x="5590032" y="2365120"/>
            <a:chExt cx="579120" cy="85407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2808" y="2673095"/>
              <a:ext cx="335279" cy="3352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90032" y="2365120"/>
              <a:ext cx="579120" cy="854075"/>
            </a:xfrm>
            <a:custGeom>
              <a:avLst/>
              <a:gdLst/>
              <a:ahLst/>
              <a:cxnLst/>
              <a:rect l="l" t="t" r="r" b="b"/>
              <a:pathLst>
                <a:path w="579120" h="854075">
                  <a:moveTo>
                    <a:pt x="579120" y="713867"/>
                  </a:moveTo>
                  <a:lnTo>
                    <a:pt x="576910" y="702970"/>
                  </a:lnTo>
                  <a:lnTo>
                    <a:pt x="575691" y="701179"/>
                  </a:lnTo>
                  <a:lnTo>
                    <a:pt x="575691" y="208534"/>
                  </a:lnTo>
                  <a:lnTo>
                    <a:pt x="565327" y="199136"/>
                  </a:lnTo>
                  <a:lnTo>
                    <a:pt x="520573" y="158546"/>
                  </a:lnTo>
                  <a:lnTo>
                    <a:pt x="520573" y="256032"/>
                  </a:lnTo>
                  <a:lnTo>
                    <a:pt x="520573" y="685927"/>
                  </a:lnTo>
                  <a:lnTo>
                    <a:pt x="60960" y="685927"/>
                  </a:lnTo>
                  <a:lnTo>
                    <a:pt x="60960" y="56896"/>
                  </a:lnTo>
                  <a:lnTo>
                    <a:pt x="290703" y="56896"/>
                  </a:lnTo>
                  <a:lnTo>
                    <a:pt x="290703" y="256032"/>
                  </a:lnTo>
                  <a:lnTo>
                    <a:pt x="520573" y="256032"/>
                  </a:lnTo>
                  <a:lnTo>
                    <a:pt x="520573" y="158546"/>
                  </a:lnTo>
                  <a:lnTo>
                    <a:pt x="460756" y="104279"/>
                  </a:lnTo>
                  <a:lnTo>
                    <a:pt x="460756" y="199136"/>
                  </a:lnTo>
                  <a:lnTo>
                    <a:pt x="345821" y="199136"/>
                  </a:lnTo>
                  <a:lnTo>
                    <a:pt x="345821" y="80518"/>
                  </a:lnTo>
                  <a:lnTo>
                    <a:pt x="460756" y="199136"/>
                  </a:lnTo>
                  <a:lnTo>
                    <a:pt x="460756" y="104279"/>
                  </a:lnTo>
                  <a:lnTo>
                    <a:pt x="434568" y="80518"/>
                  </a:lnTo>
                  <a:lnTo>
                    <a:pt x="408533" y="56896"/>
                  </a:lnTo>
                  <a:lnTo>
                    <a:pt x="345821" y="0"/>
                  </a:lnTo>
                  <a:lnTo>
                    <a:pt x="5715" y="0"/>
                  </a:lnTo>
                  <a:lnTo>
                    <a:pt x="5715" y="697725"/>
                  </a:lnTo>
                  <a:lnTo>
                    <a:pt x="2184" y="702970"/>
                  </a:lnTo>
                  <a:lnTo>
                    <a:pt x="0" y="713867"/>
                  </a:lnTo>
                  <a:lnTo>
                    <a:pt x="0" y="825627"/>
                  </a:lnTo>
                  <a:lnTo>
                    <a:pt x="2184" y="836485"/>
                  </a:lnTo>
                  <a:lnTo>
                    <a:pt x="8153" y="845362"/>
                  </a:lnTo>
                  <a:lnTo>
                    <a:pt x="17030" y="851369"/>
                  </a:lnTo>
                  <a:lnTo>
                    <a:pt x="27940" y="853567"/>
                  </a:lnTo>
                  <a:lnTo>
                    <a:pt x="551180" y="853567"/>
                  </a:lnTo>
                  <a:lnTo>
                    <a:pt x="562025" y="851369"/>
                  </a:lnTo>
                  <a:lnTo>
                    <a:pt x="570903" y="845362"/>
                  </a:lnTo>
                  <a:lnTo>
                    <a:pt x="576910" y="836485"/>
                  </a:lnTo>
                  <a:lnTo>
                    <a:pt x="579120" y="825627"/>
                  </a:lnTo>
                  <a:lnTo>
                    <a:pt x="579120" y="713867"/>
                  </a:lnTo>
                  <a:close/>
                </a:path>
              </a:pathLst>
            </a:custGeom>
            <a:solidFill>
              <a:srgbClr val="1C74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690361" y="3029203"/>
            <a:ext cx="381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ROM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73240" y="2487167"/>
            <a:ext cx="607060" cy="710565"/>
            <a:chOff x="6873240" y="2487167"/>
            <a:chExt cx="607060" cy="71056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2488" y="2487167"/>
              <a:ext cx="509016" cy="50901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73240" y="3023615"/>
              <a:ext cx="607060" cy="173990"/>
            </a:xfrm>
            <a:custGeom>
              <a:avLst/>
              <a:gdLst/>
              <a:ahLst/>
              <a:cxnLst/>
              <a:rect l="l" t="t" r="r" b="b"/>
              <a:pathLst>
                <a:path w="607059" h="173989">
                  <a:moveTo>
                    <a:pt x="577595" y="0"/>
                  </a:moveTo>
                  <a:lnTo>
                    <a:pt x="28955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0" y="144780"/>
                  </a:lnTo>
                  <a:lnTo>
                    <a:pt x="2274" y="156055"/>
                  </a:lnTo>
                  <a:lnTo>
                    <a:pt x="8477" y="165258"/>
                  </a:lnTo>
                  <a:lnTo>
                    <a:pt x="17680" y="171461"/>
                  </a:lnTo>
                  <a:lnTo>
                    <a:pt x="28955" y="173736"/>
                  </a:lnTo>
                  <a:lnTo>
                    <a:pt x="577595" y="173736"/>
                  </a:lnTo>
                  <a:lnTo>
                    <a:pt x="588871" y="171461"/>
                  </a:lnTo>
                  <a:lnTo>
                    <a:pt x="598074" y="165258"/>
                  </a:lnTo>
                  <a:lnTo>
                    <a:pt x="604277" y="156055"/>
                  </a:lnTo>
                  <a:lnTo>
                    <a:pt x="606551" y="144780"/>
                  </a:lnTo>
                  <a:lnTo>
                    <a:pt x="606551" y="28956"/>
                  </a:lnTo>
                  <a:lnTo>
                    <a:pt x="604277" y="17680"/>
                  </a:lnTo>
                  <a:lnTo>
                    <a:pt x="598074" y="8477"/>
                  </a:lnTo>
                  <a:lnTo>
                    <a:pt x="588871" y="2274"/>
                  </a:lnTo>
                  <a:lnTo>
                    <a:pt x="577595" y="0"/>
                  </a:lnTo>
                  <a:close/>
                </a:path>
              </a:pathLst>
            </a:custGeom>
            <a:solidFill>
              <a:srgbClr val="1C74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946772" y="3004565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1200" spc="1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ve</a:t>
            </a:r>
            <a:r>
              <a:rPr sz="12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r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53928" y="2609088"/>
            <a:ext cx="618744" cy="61874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9289668" y="3493642"/>
            <a:ext cx="1452880" cy="871855"/>
          </a:xfrm>
          <a:custGeom>
            <a:avLst/>
            <a:gdLst/>
            <a:ahLst/>
            <a:cxnLst/>
            <a:rect l="l" t="t" r="r" b="b"/>
            <a:pathLst>
              <a:path w="1452879" h="871854">
                <a:moveTo>
                  <a:pt x="1326291" y="822936"/>
                </a:moveTo>
                <a:lnTo>
                  <a:pt x="1303654" y="861187"/>
                </a:lnTo>
                <a:lnTo>
                  <a:pt x="1452372" y="871728"/>
                </a:lnTo>
                <a:lnTo>
                  <a:pt x="1428230" y="834263"/>
                </a:lnTo>
                <a:lnTo>
                  <a:pt x="1345437" y="834263"/>
                </a:lnTo>
                <a:lnTo>
                  <a:pt x="1326291" y="822936"/>
                </a:lnTo>
                <a:close/>
              </a:path>
              <a:path w="1452879" h="871854">
                <a:moveTo>
                  <a:pt x="1348911" y="784716"/>
                </a:moveTo>
                <a:lnTo>
                  <a:pt x="1326291" y="822936"/>
                </a:lnTo>
                <a:lnTo>
                  <a:pt x="1345437" y="834263"/>
                </a:lnTo>
                <a:lnTo>
                  <a:pt x="1368044" y="796036"/>
                </a:lnTo>
                <a:lnTo>
                  <a:pt x="1348911" y="784716"/>
                </a:lnTo>
                <a:close/>
              </a:path>
              <a:path w="1452879" h="871854">
                <a:moveTo>
                  <a:pt x="1371600" y="746379"/>
                </a:moveTo>
                <a:lnTo>
                  <a:pt x="1348911" y="784716"/>
                </a:lnTo>
                <a:lnTo>
                  <a:pt x="1368044" y="796036"/>
                </a:lnTo>
                <a:lnTo>
                  <a:pt x="1345437" y="834263"/>
                </a:lnTo>
                <a:lnTo>
                  <a:pt x="1428230" y="834263"/>
                </a:lnTo>
                <a:lnTo>
                  <a:pt x="1371600" y="746379"/>
                </a:lnTo>
                <a:close/>
              </a:path>
              <a:path w="1452879" h="871854">
                <a:moveTo>
                  <a:pt x="22605" y="0"/>
                </a:moveTo>
                <a:lnTo>
                  <a:pt x="0" y="38354"/>
                </a:lnTo>
                <a:lnTo>
                  <a:pt x="1326291" y="822936"/>
                </a:lnTo>
                <a:lnTo>
                  <a:pt x="1348911" y="784716"/>
                </a:lnTo>
                <a:lnTo>
                  <a:pt x="22605" y="0"/>
                </a:lnTo>
                <a:close/>
              </a:path>
            </a:pathLst>
          </a:custGeom>
          <a:solidFill>
            <a:srgbClr val="7E6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6495" y="4026408"/>
            <a:ext cx="615696" cy="61874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249027" y="3248609"/>
            <a:ext cx="177165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 panose="020B0704020202020204"/>
                <a:cs typeface="Arial" panose="020B0704020202020204"/>
              </a:rPr>
              <a:t>FMU </a:t>
            </a:r>
            <a:r>
              <a:rPr sz="1600" dirty="0">
                <a:latin typeface="Arial" panose="020B0704020202020204"/>
                <a:cs typeface="Arial" panose="020B0704020202020204"/>
              </a:rPr>
              <a:t>for</a:t>
            </a:r>
            <a:r>
              <a:rPr sz="160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Simulation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" algn="ctr">
              <a:lnSpc>
                <a:spcPct val="100000"/>
              </a:lnSpc>
            </a:pPr>
            <a:r>
              <a:rPr sz="1600" spc="-10" dirty="0">
                <a:latin typeface="Arial" panose="020B0704020202020204"/>
                <a:cs typeface="Arial" panose="020B0704020202020204"/>
              </a:rPr>
              <a:t>workflows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84194" y="3517138"/>
            <a:ext cx="4508500" cy="680720"/>
            <a:chOff x="3584194" y="3517138"/>
            <a:chExt cx="4508500" cy="680720"/>
          </a:xfrm>
        </p:grpSpPr>
        <p:sp>
          <p:nvSpPr>
            <p:cNvPr id="50" name="object 50"/>
            <p:cNvSpPr/>
            <p:nvPr/>
          </p:nvSpPr>
          <p:spPr>
            <a:xfrm>
              <a:off x="3590544" y="3523488"/>
              <a:ext cx="4495800" cy="668020"/>
            </a:xfrm>
            <a:custGeom>
              <a:avLst/>
              <a:gdLst/>
              <a:ahLst/>
              <a:cxnLst/>
              <a:rect l="l" t="t" r="r" b="b"/>
              <a:pathLst>
                <a:path w="4495800" h="668020">
                  <a:moveTo>
                    <a:pt x="4384548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4384548" y="667512"/>
                  </a:lnTo>
                  <a:lnTo>
                    <a:pt x="4427862" y="658772"/>
                  </a:lnTo>
                  <a:lnTo>
                    <a:pt x="4463224" y="634936"/>
                  </a:lnTo>
                  <a:lnTo>
                    <a:pt x="4487060" y="599574"/>
                  </a:lnTo>
                  <a:lnTo>
                    <a:pt x="4495800" y="556260"/>
                  </a:lnTo>
                  <a:lnTo>
                    <a:pt x="4495800" y="111251"/>
                  </a:lnTo>
                  <a:lnTo>
                    <a:pt x="4487060" y="67937"/>
                  </a:lnTo>
                  <a:lnTo>
                    <a:pt x="4463224" y="32575"/>
                  </a:lnTo>
                  <a:lnTo>
                    <a:pt x="4427862" y="8739"/>
                  </a:lnTo>
                  <a:lnTo>
                    <a:pt x="4384548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590544" y="3523488"/>
              <a:ext cx="4495800" cy="668020"/>
            </a:xfrm>
            <a:custGeom>
              <a:avLst/>
              <a:gdLst/>
              <a:ahLst/>
              <a:cxnLst/>
              <a:rect l="l" t="t" r="r" b="b"/>
              <a:pathLst>
                <a:path w="4495800" h="668020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4384548" y="0"/>
                  </a:lnTo>
                  <a:lnTo>
                    <a:pt x="4427862" y="8739"/>
                  </a:lnTo>
                  <a:lnTo>
                    <a:pt x="4463224" y="32575"/>
                  </a:lnTo>
                  <a:lnTo>
                    <a:pt x="4487060" y="67937"/>
                  </a:lnTo>
                  <a:lnTo>
                    <a:pt x="4495800" y="111251"/>
                  </a:lnTo>
                  <a:lnTo>
                    <a:pt x="4495800" y="556260"/>
                  </a:lnTo>
                  <a:lnTo>
                    <a:pt x="4487060" y="599574"/>
                  </a:lnTo>
                  <a:lnTo>
                    <a:pt x="4463224" y="634936"/>
                  </a:lnTo>
                  <a:lnTo>
                    <a:pt x="4427862" y="658772"/>
                  </a:lnTo>
                  <a:lnTo>
                    <a:pt x="4384548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583679" y="3560064"/>
              <a:ext cx="1393190" cy="299085"/>
            </a:xfrm>
            <a:custGeom>
              <a:avLst/>
              <a:gdLst/>
              <a:ahLst/>
              <a:cxnLst/>
              <a:rect l="l" t="t" r="r" b="b"/>
              <a:pathLst>
                <a:path w="1393190" h="299085">
                  <a:moveTo>
                    <a:pt x="1343152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5" y="14604"/>
                  </a:lnTo>
                  <a:lnTo>
                    <a:pt x="3921" y="30432"/>
                  </a:lnTo>
                  <a:lnTo>
                    <a:pt x="0" y="49784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9"/>
                  </a:lnTo>
                  <a:lnTo>
                    <a:pt x="30432" y="294782"/>
                  </a:lnTo>
                  <a:lnTo>
                    <a:pt x="49784" y="298704"/>
                  </a:lnTo>
                  <a:lnTo>
                    <a:pt x="1343152" y="298704"/>
                  </a:lnTo>
                  <a:lnTo>
                    <a:pt x="1362503" y="294782"/>
                  </a:lnTo>
                  <a:lnTo>
                    <a:pt x="1378330" y="284099"/>
                  </a:lnTo>
                  <a:lnTo>
                    <a:pt x="1389014" y="268271"/>
                  </a:lnTo>
                  <a:lnTo>
                    <a:pt x="1392936" y="248919"/>
                  </a:lnTo>
                  <a:lnTo>
                    <a:pt x="1392936" y="49784"/>
                  </a:lnTo>
                  <a:lnTo>
                    <a:pt x="1389014" y="30432"/>
                  </a:lnTo>
                  <a:lnTo>
                    <a:pt x="1378331" y="14604"/>
                  </a:lnTo>
                  <a:lnTo>
                    <a:pt x="1362503" y="3921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583679" y="3560064"/>
              <a:ext cx="1393190" cy="299085"/>
            </a:xfrm>
            <a:custGeom>
              <a:avLst/>
              <a:gdLst/>
              <a:ahLst/>
              <a:cxnLst/>
              <a:rect l="l" t="t" r="r" b="b"/>
              <a:pathLst>
                <a:path w="1393190" h="299085">
                  <a:moveTo>
                    <a:pt x="0" y="49784"/>
                  </a:moveTo>
                  <a:lnTo>
                    <a:pt x="3921" y="30432"/>
                  </a:lnTo>
                  <a:lnTo>
                    <a:pt x="14605" y="14604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343152" y="0"/>
                  </a:lnTo>
                  <a:lnTo>
                    <a:pt x="1362503" y="3921"/>
                  </a:lnTo>
                  <a:lnTo>
                    <a:pt x="1378331" y="14604"/>
                  </a:lnTo>
                  <a:lnTo>
                    <a:pt x="1389014" y="30432"/>
                  </a:lnTo>
                  <a:lnTo>
                    <a:pt x="1392936" y="49784"/>
                  </a:lnTo>
                  <a:lnTo>
                    <a:pt x="1392936" y="248919"/>
                  </a:lnTo>
                  <a:lnTo>
                    <a:pt x="1389014" y="268271"/>
                  </a:lnTo>
                  <a:lnTo>
                    <a:pt x="1378330" y="284099"/>
                  </a:lnTo>
                  <a:lnTo>
                    <a:pt x="1362503" y="294782"/>
                  </a:lnTo>
                  <a:lnTo>
                    <a:pt x="1343152" y="298704"/>
                  </a:lnTo>
                  <a:lnTo>
                    <a:pt x="49784" y="298704"/>
                  </a:lnTo>
                  <a:lnTo>
                    <a:pt x="30432" y="294782"/>
                  </a:lnTo>
                  <a:lnTo>
                    <a:pt x="14604" y="284099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257800" y="3563112"/>
              <a:ext cx="1252855" cy="299085"/>
            </a:xfrm>
            <a:custGeom>
              <a:avLst/>
              <a:gdLst/>
              <a:ahLst/>
              <a:cxnLst/>
              <a:rect l="l" t="t" r="r" b="b"/>
              <a:pathLst>
                <a:path w="1252854" h="299085">
                  <a:moveTo>
                    <a:pt x="1202944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4" y="14605"/>
                  </a:lnTo>
                  <a:lnTo>
                    <a:pt x="3921" y="30432"/>
                  </a:lnTo>
                  <a:lnTo>
                    <a:pt x="0" y="49783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9"/>
                  </a:lnTo>
                  <a:lnTo>
                    <a:pt x="30432" y="294782"/>
                  </a:lnTo>
                  <a:lnTo>
                    <a:pt x="49784" y="298704"/>
                  </a:lnTo>
                  <a:lnTo>
                    <a:pt x="1202944" y="298704"/>
                  </a:lnTo>
                  <a:lnTo>
                    <a:pt x="1222295" y="294782"/>
                  </a:lnTo>
                  <a:lnTo>
                    <a:pt x="1238122" y="284099"/>
                  </a:lnTo>
                  <a:lnTo>
                    <a:pt x="1248806" y="268271"/>
                  </a:lnTo>
                  <a:lnTo>
                    <a:pt x="1252727" y="248919"/>
                  </a:lnTo>
                  <a:lnTo>
                    <a:pt x="1252727" y="49783"/>
                  </a:lnTo>
                  <a:lnTo>
                    <a:pt x="1248806" y="30432"/>
                  </a:lnTo>
                  <a:lnTo>
                    <a:pt x="1238123" y="14604"/>
                  </a:lnTo>
                  <a:lnTo>
                    <a:pt x="1222295" y="3921"/>
                  </a:lnTo>
                  <a:lnTo>
                    <a:pt x="120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257800" y="3563112"/>
              <a:ext cx="1252855" cy="299085"/>
            </a:xfrm>
            <a:custGeom>
              <a:avLst/>
              <a:gdLst/>
              <a:ahLst/>
              <a:cxnLst/>
              <a:rect l="l" t="t" r="r" b="b"/>
              <a:pathLst>
                <a:path w="1252854" h="299085">
                  <a:moveTo>
                    <a:pt x="0" y="49783"/>
                  </a:moveTo>
                  <a:lnTo>
                    <a:pt x="3921" y="30432"/>
                  </a:lnTo>
                  <a:lnTo>
                    <a:pt x="14604" y="14605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202944" y="0"/>
                  </a:lnTo>
                  <a:lnTo>
                    <a:pt x="1222295" y="3921"/>
                  </a:lnTo>
                  <a:lnTo>
                    <a:pt x="1238123" y="14604"/>
                  </a:lnTo>
                  <a:lnTo>
                    <a:pt x="1248806" y="30432"/>
                  </a:lnTo>
                  <a:lnTo>
                    <a:pt x="1252727" y="49783"/>
                  </a:lnTo>
                  <a:lnTo>
                    <a:pt x="1252727" y="248919"/>
                  </a:lnTo>
                  <a:lnTo>
                    <a:pt x="1248806" y="268271"/>
                  </a:lnTo>
                  <a:lnTo>
                    <a:pt x="1238122" y="284099"/>
                  </a:lnTo>
                  <a:lnTo>
                    <a:pt x="1222295" y="294782"/>
                  </a:lnTo>
                  <a:lnTo>
                    <a:pt x="1202944" y="298704"/>
                  </a:lnTo>
                  <a:lnTo>
                    <a:pt x="49784" y="298704"/>
                  </a:lnTo>
                  <a:lnTo>
                    <a:pt x="30432" y="294782"/>
                  </a:lnTo>
                  <a:lnTo>
                    <a:pt x="14604" y="284099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3"/>
                  </a:lnTo>
                  <a:close/>
                </a:path>
              </a:pathLst>
            </a:custGeom>
            <a:ln w="12699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657600" y="3569208"/>
              <a:ext cx="1511935" cy="299085"/>
            </a:xfrm>
            <a:custGeom>
              <a:avLst/>
              <a:gdLst/>
              <a:ahLst/>
              <a:cxnLst/>
              <a:rect l="l" t="t" r="r" b="b"/>
              <a:pathLst>
                <a:path w="1511935" h="299085">
                  <a:moveTo>
                    <a:pt x="1462024" y="0"/>
                  </a:moveTo>
                  <a:lnTo>
                    <a:pt x="49784" y="0"/>
                  </a:lnTo>
                  <a:lnTo>
                    <a:pt x="30432" y="3921"/>
                  </a:lnTo>
                  <a:lnTo>
                    <a:pt x="14604" y="14605"/>
                  </a:lnTo>
                  <a:lnTo>
                    <a:pt x="3921" y="30432"/>
                  </a:lnTo>
                  <a:lnTo>
                    <a:pt x="0" y="49783"/>
                  </a:lnTo>
                  <a:lnTo>
                    <a:pt x="0" y="248919"/>
                  </a:lnTo>
                  <a:lnTo>
                    <a:pt x="3921" y="268271"/>
                  </a:lnTo>
                  <a:lnTo>
                    <a:pt x="14604" y="284098"/>
                  </a:lnTo>
                  <a:lnTo>
                    <a:pt x="30432" y="294782"/>
                  </a:lnTo>
                  <a:lnTo>
                    <a:pt x="49784" y="298703"/>
                  </a:lnTo>
                  <a:lnTo>
                    <a:pt x="1462024" y="298703"/>
                  </a:lnTo>
                  <a:lnTo>
                    <a:pt x="1481375" y="294782"/>
                  </a:lnTo>
                  <a:lnTo>
                    <a:pt x="1497202" y="284098"/>
                  </a:lnTo>
                  <a:lnTo>
                    <a:pt x="1507886" y="268271"/>
                  </a:lnTo>
                  <a:lnTo>
                    <a:pt x="1511808" y="248919"/>
                  </a:lnTo>
                  <a:lnTo>
                    <a:pt x="1511808" y="49783"/>
                  </a:lnTo>
                  <a:lnTo>
                    <a:pt x="1507886" y="30432"/>
                  </a:lnTo>
                  <a:lnTo>
                    <a:pt x="1497203" y="14604"/>
                  </a:lnTo>
                  <a:lnTo>
                    <a:pt x="1481375" y="3921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57600" y="3569208"/>
              <a:ext cx="1511935" cy="299085"/>
            </a:xfrm>
            <a:custGeom>
              <a:avLst/>
              <a:gdLst/>
              <a:ahLst/>
              <a:cxnLst/>
              <a:rect l="l" t="t" r="r" b="b"/>
              <a:pathLst>
                <a:path w="1511935" h="299085">
                  <a:moveTo>
                    <a:pt x="0" y="49783"/>
                  </a:moveTo>
                  <a:lnTo>
                    <a:pt x="3921" y="30432"/>
                  </a:lnTo>
                  <a:lnTo>
                    <a:pt x="14604" y="14605"/>
                  </a:lnTo>
                  <a:lnTo>
                    <a:pt x="30432" y="3921"/>
                  </a:lnTo>
                  <a:lnTo>
                    <a:pt x="49784" y="0"/>
                  </a:lnTo>
                  <a:lnTo>
                    <a:pt x="1462024" y="0"/>
                  </a:lnTo>
                  <a:lnTo>
                    <a:pt x="1481375" y="3921"/>
                  </a:lnTo>
                  <a:lnTo>
                    <a:pt x="1497203" y="14604"/>
                  </a:lnTo>
                  <a:lnTo>
                    <a:pt x="1507886" y="30432"/>
                  </a:lnTo>
                  <a:lnTo>
                    <a:pt x="1511808" y="49783"/>
                  </a:lnTo>
                  <a:lnTo>
                    <a:pt x="1511808" y="248919"/>
                  </a:lnTo>
                  <a:lnTo>
                    <a:pt x="1507886" y="268271"/>
                  </a:lnTo>
                  <a:lnTo>
                    <a:pt x="1497202" y="284098"/>
                  </a:lnTo>
                  <a:lnTo>
                    <a:pt x="1481375" y="294782"/>
                  </a:lnTo>
                  <a:lnTo>
                    <a:pt x="1462024" y="298703"/>
                  </a:lnTo>
                  <a:lnTo>
                    <a:pt x="49784" y="298703"/>
                  </a:lnTo>
                  <a:lnTo>
                    <a:pt x="30432" y="294782"/>
                  </a:lnTo>
                  <a:lnTo>
                    <a:pt x="14604" y="284098"/>
                  </a:lnTo>
                  <a:lnTo>
                    <a:pt x="3921" y="268271"/>
                  </a:lnTo>
                  <a:lnTo>
                    <a:pt x="0" y="248919"/>
                  </a:lnTo>
                  <a:lnTo>
                    <a:pt x="0" y="49783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671252" y="3566860"/>
            <a:ext cx="4291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810" marR="277495" indent="-606425">
              <a:lnSpc>
                <a:spcPct val="106000"/>
              </a:lnSpc>
              <a:spcBef>
                <a:spcPts val="100"/>
              </a:spcBef>
              <a:tabLst>
                <a:tab pos="1954530" algn="l"/>
                <a:tab pos="3212465" algn="l"/>
              </a:tabLst>
            </a:pPr>
            <a:r>
              <a:rPr sz="1600" spc="-125" dirty="0">
                <a:latin typeface="Arial" panose="020B0704020202020204"/>
                <a:cs typeface="Arial" panose="020B0704020202020204"/>
              </a:rPr>
              <a:t>L</a:t>
            </a:r>
            <a:r>
              <a:rPr sz="1600" dirty="0">
                <a:latin typeface="Arial" panose="020B0704020202020204"/>
                <a:cs typeface="Arial" panose="020B0704020202020204"/>
              </a:rPr>
              <a:t>TI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L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PV</a:t>
            </a:r>
            <a:r>
              <a:rPr sz="1600" dirty="0">
                <a:latin typeface="Arial" panose="020B0704020202020204"/>
                <a:cs typeface="Arial" panose="020B0704020202020204"/>
              </a:rPr>
              <a:t>	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S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t</a:t>
            </a:r>
            <a:r>
              <a:rPr sz="2400" spc="-7" baseline="2000" dirty="0">
                <a:latin typeface="Arial" panose="020B0704020202020204"/>
                <a:cs typeface="Arial" panose="020B0704020202020204"/>
              </a:rPr>
              <a:t>a</a:t>
            </a:r>
            <a:r>
              <a:rPr sz="2400" spc="7" baseline="2000" dirty="0">
                <a:latin typeface="Arial" panose="020B0704020202020204"/>
                <a:cs typeface="Arial" panose="020B0704020202020204"/>
              </a:rPr>
              <a:t>t</a:t>
            </a:r>
            <a:r>
              <a:rPr sz="2400" baseline="2000" dirty="0">
                <a:latin typeface="Arial" panose="020B0704020202020204"/>
                <a:cs typeface="Arial" panose="020B0704020202020204"/>
              </a:rPr>
              <a:t>ic</a:t>
            </a:r>
            <a:r>
              <a:rPr sz="2400" baseline="2000" dirty="0">
                <a:latin typeface="Arial" panose="020B0704020202020204"/>
                <a:cs typeface="Arial" panose="020B0704020202020204"/>
              </a:rPr>
              <a:t>	</a:t>
            </a:r>
            <a:r>
              <a:rPr sz="2400" spc="-7" baseline="3000" dirty="0">
                <a:latin typeface="Arial" panose="020B0704020202020204"/>
                <a:cs typeface="Arial" panose="020B0704020202020204"/>
              </a:rPr>
              <a:t>D</a:t>
            </a:r>
            <a:r>
              <a:rPr sz="2400" spc="-22" baseline="3000" dirty="0">
                <a:latin typeface="Arial" panose="020B0704020202020204"/>
                <a:cs typeface="Arial" panose="020B0704020202020204"/>
              </a:rPr>
              <a:t>y</a:t>
            </a:r>
            <a:r>
              <a:rPr sz="2400" spc="-15" baseline="3000" dirty="0">
                <a:latin typeface="Arial" panose="020B0704020202020204"/>
                <a:cs typeface="Arial" panose="020B0704020202020204"/>
              </a:rPr>
              <a:t>na</a:t>
            </a:r>
            <a:r>
              <a:rPr sz="2400" spc="44" baseline="3000" dirty="0">
                <a:latin typeface="Arial" panose="020B0704020202020204"/>
                <a:cs typeface="Arial" panose="020B0704020202020204"/>
              </a:rPr>
              <a:t>m</a:t>
            </a:r>
            <a:r>
              <a:rPr sz="2400" baseline="3000" dirty="0">
                <a:latin typeface="Arial" panose="020B0704020202020204"/>
                <a:cs typeface="Arial" panose="020B0704020202020204"/>
              </a:rPr>
              <a:t>ic  </a:t>
            </a:r>
            <a:r>
              <a:rPr sz="1600" dirty="0">
                <a:latin typeface="Arial" panose="020B0704020202020204"/>
                <a:cs typeface="Arial" panose="020B0704020202020204"/>
              </a:rPr>
              <a:t>ROM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Extraction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Capabilities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68721" y="1595627"/>
            <a:ext cx="180975" cy="1969135"/>
          </a:xfrm>
          <a:custGeom>
            <a:avLst/>
            <a:gdLst/>
            <a:ahLst/>
            <a:cxnLst/>
            <a:rect l="l" t="t" r="r" b="b"/>
            <a:pathLst>
              <a:path w="180975" h="1969135">
                <a:moveTo>
                  <a:pt x="133350" y="663067"/>
                </a:moveTo>
                <a:lnTo>
                  <a:pt x="88900" y="663067"/>
                </a:lnTo>
                <a:lnTo>
                  <a:pt x="88900" y="0"/>
                </a:lnTo>
                <a:lnTo>
                  <a:pt x="44450" y="0"/>
                </a:lnTo>
                <a:lnTo>
                  <a:pt x="44450" y="663067"/>
                </a:lnTo>
                <a:lnTo>
                  <a:pt x="0" y="663067"/>
                </a:lnTo>
                <a:lnTo>
                  <a:pt x="66675" y="796417"/>
                </a:lnTo>
                <a:lnTo>
                  <a:pt x="122237" y="685292"/>
                </a:lnTo>
                <a:lnTo>
                  <a:pt x="133350" y="663067"/>
                </a:lnTo>
                <a:close/>
              </a:path>
              <a:path w="180975" h="1969135">
                <a:moveTo>
                  <a:pt x="180594" y="1757172"/>
                </a:moveTo>
                <a:lnTo>
                  <a:pt x="169418" y="1735455"/>
                </a:lnTo>
                <a:lnTo>
                  <a:pt x="112395" y="1624584"/>
                </a:lnTo>
                <a:lnTo>
                  <a:pt x="47244" y="1758696"/>
                </a:lnTo>
                <a:lnTo>
                  <a:pt x="91694" y="1758188"/>
                </a:lnTo>
                <a:lnTo>
                  <a:pt x="94234" y="1969008"/>
                </a:lnTo>
                <a:lnTo>
                  <a:pt x="138684" y="1968500"/>
                </a:lnTo>
                <a:lnTo>
                  <a:pt x="136144" y="1757680"/>
                </a:lnTo>
                <a:lnTo>
                  <a:pt x="180594" y="1757172"/>
                </a:lnTo>
                <a:close/>
              </a:path>
            </a:pathLst>
          </a:custGeom>
          <a:solidFill>
            <a:srgbClr val="7E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967728" y="1002791"/>
            <a:ext cx="1435735" cy="368935"/>
          </a:xfrm>
          <a:prstGeom prst="rect">
            <a:avLst/>
          </a:prstGeom>
          <a:solidFill>
            <a:srgbClr val="E7E8E8"/>
          </a:solidFill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315"/>
              </a:spcBef>
            </a:pPr>
            <a:r>
              <a:rPr sz="1800" spc="-50" dirty="0">
                <a:latin typeface="Arial" panose="020B0704020202020204"/>
                <a:cs typeface="Arial" panose="020B0704020202020204"/>
              </a:rPr>
              <a:t>Test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Data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60566" y="801693"/>
            <a:ext cx="10216515" cy="4898390"/>
            <a:chOff x="360566" y="801693"/>
            <a:chExt cx="10216515" cy="4898390"/>
          </a:xfrm>
        </p:grpSpPr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566" y="4936881"/>
              <a:ext cx="2931486" cy="76297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750049" y="801693"/>
              <a:ext cx="1270000" cy="836294"/>
            </a:xfrm>
            <a:custGeom>
              <a:avLst/>
              <a:gdLst/>
              <a:ahLst/>
              <a:cxnLst/>
              <a:rect l="l" t="t" r="r" b="b"/>
              <a:pathLst>
                <a:path w="1270000" h="836294">
                  <a:moveTo>
                    <a:pt x="1269651" y="0"/>
                  </a:moveTo>
                  <a:lnTo>
                    <a:pt x="345783" y="0"/>
                  </a:lnTo>
                  <a:lnTo>
                    <a:pt x="0" y="835924"/>
                  </a:lnTo>
                  <a:lnTo>
                    <a:pt x="922792" y="835925"/>
                  </a:lnTo>
                  <a:lnTo>
                    <a:pt x="1269651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9288" y="1165208"/>
              <a:ext cx="279864" cy="14775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88523" y="939774"/>
              <a:ext cx="603250" cy="601345"/>
            </a:xfrm>
            <a:custGeom>
              <a:avLst/>
              <a:gdLst/>
              <a:ahLst/>
              <a:cxnLst/>
              <a:rect l="l" t="t" r="r" b="b"/>
              <a:pathLst>
                <a:path w="603250" h="601344">
                  <a:moveTo>
                    <a:pt x="454647" y="299847"/>
                  </a:moveTo>
                  <a:lnTo>
                    <a:pt x="451408" y="283197"/>
                  </a:lnTo>
                  <a:lnTo>
                    <a:pt x="441960" y="269011"/>
                  </a:lnTo>
                  <a:lnTo>
                    <a:pt x="441960" y="299974"/>
                  </a:lnTo>
                  <a:lnTo>
                    <a:pt x="439724" y="311797"/>
                  </a:lnTo>
                  <a:lnTo>
                    <a:pt x="433031" y="322491"/>
                  </a:lnTo>
                  <a:lnTo>
                    <a:pt x="323926" y="431444"/>
                  </a:lnTo>
                  <a:lnTo>
                    <a:pt x="317423" y="436829"/>
                  </a:lnTo>
                  <a:lnTo>
                    <a:pt x="309841" y="440067"/>
                  </a:lnTo>
                  <a:lnTo>
                    <a:pt x="293649" y="440067"/>
                  </a:lnTo>
                  <a:lnTo>
                    <a:pt x="170459" y="322491"/>
                  </a:lnTo>
                  <a:lnTo>
                    <a:pt x="161544" y="299974"/>
                  </a:lnTo>
                  <a:lnTo>
                    <a:pt x="163766" y="288366"/>
                  </a:lnTo>
                  <a:lnTo>
                    <a:pt x="170459" y="278257"/>
                  </a:lnTo>
                  <a:lnTo>
                    <a:pt x="286105" y="162864"/>
                  </a:lnTo>
                  <a:lnTo>
                    <a:pt x="293649" y="159626"/>
                  </a:lnTo>
                  <a:lnTo>
                    <a:pt x="309841" y="159626"/>
                  </a:lnTo>
                  <a:lnTo>
                    <a:pt x="317423" y="162864"/>
                  </a:lnTo>
                  <a:lnTo>
                    <a:pt x="433031" y="278257"/>
                  </a:lnTo>
                  <a:lnTo>
                    <a:pt x="439724" y="288366"/>
                  </a:lnTo>
                  <a:lnTo>
                    <a:pt x="441960" y="299974"/>
                  </a:lnTo>
                  <a:lnTo>
                    <a:pt x="441960" y="269011"/>
                  </a:lnTo>
                  <a:lnTo>
                    <a:pt x="332562" y="159626"/>
                  </a:lnTo>
                  <a:lnTo>
                    <a:pt x="301205" y="146697"/>
                  </a:lnTo>
                  <a:lnTo>
                    <a:pt x="292519" y="147662"/>
                  </a:lnTo>
                  <a:lnTo>
                    <a:pt x="160756" y="268579"/>
                  </a:lnTo>
                  <a:lnTo>
                    <a:pt x="148590" y="299847"/>
                  </a:lnTo>
                  <a:lnTo>
                    <a:pt x="151625" y="316496"/>
                  </a:lnTo>
                  <a:lnTo>
                    <a:pt x="269875" y="440067"/>
                  </a:lnTo>
                  <a:lnTo>
                    <a:pt x="301205" y="453009"/>
                  </a:lnTo>
                  <a:lnTo>
                    <a:pt x="309905" y="452196"/>
                  </a:lnTo>
                  <a:lnTo>
                    <a:pt x="441680" y="331114"/>
                  </a:lnTo>
                  <a:lnTo>
                    <a:pt x="451408" y="316496"/>
                  </a:lnTo>
                  <a:lnTo>
                    <a:pt x="454647" y="299847"/>
                  </a:lnTo>
                  <a:close/>
                </a:path>
                <a:path w="603250" h="601344">
                  <a:moveTo>
                    <a:pt x="533552" y="299847"/>
                  </a:moveTo>
                  <a:lnTo>
                    <a:pt x="532345" y="288569"/>
                  </a:lnTo>
                  <a:lnTo>
                    <a:pt x="528815" y="277596"/>
                  </a:lnTo>
                  <a:lnTo>
                    <a:pt x="523049" y="267233"/>
                  </a:lnTo>
                  <a:lnTo>
                    <a:pt x="520306" y="263956"/>
                  </a:lnTo>
                  <a:lnTo>
                    <a:pt x="520306" y="300393"/>
                  </a:lnTo>
                  <a:lnTo>
                    <a:pt x="516864" y="317855"/>
                  </a:lnTo>
                  <a:lnTo>
                    <a:pt x="334721" y="504786"/>
                  </a:lnTo>
                  <a:lnTo>
                    <a:pt x="301205" y="518807"/>
                  </a:lnTo>
                  <a:lnTo>
                    <a:pt x="292341" y="517829"/>
                  </a:lnTo>
                  <a:lnTo>
                    <a:pt x="96977" y="333298"/>
                  </a:lnTo>
                  <a:lnTo>
                    <a:pt x="83210" y="300393"/>
                  </a:lnTo>
                  <a:lnTo>
                    <a:pt x="86652" y="282930"/>
                  </a:lnTo>
                  <a:lnTo>
                    <a:pt x="268820" y="95999"/>
                  </a:lnTo>
                  <a:lnTo>
                    <a:pt x="301205" y="81978"/>
                  </a:lnTo>
                  <a:lnTo>
                    <a:pt x="310083" y="82804"/>
                  </a:lnTo>
                  <a:lnTo>
                    <a:pt x="506526" y="267487"/>
                  </a:lnTo>
                  <a:lnTo>
                    <a:pt x="520306" y="300393"/>
                  </a:lnTo>
                  <a:lnTo>
                    <a:pt x="520306" y="263956"/>
                  </a:lnTo>
                  <a:lnTo>
                    <a:pt x="515162" y="257797"/>
                  </a:lnTo>
                  <a:lnTo>
                    <a:pt x="343357" y="86271"/>
                  </a:lnTo>
                  <a:lnTo>
                    <a:pt x="338099" y="81978"/>
                  </a:lnTo>
                  <a:lnTo>
                    <a:pt x="334505" y="79032"/>
                  </a:lnTo>
                  <a:lnTo>
                    <a:pt x="324319" y="73609"/>
                  </a:lnTo>
                  <a:lnTo>
                    <a:pt x="313118" y="70205"/>
                  </a:lnTo>
                  <a:lnTo>
                    <a:pt x="301205" y="69024"/>
                  </a:lnTo>
                  <a:lnTo>
                    <a:pt x="289915" y="70205"/>
                  </a:lnTo>
                  <a:lnTo>
                    <a:pt x="87274" y="257797"/>
                  </a:lnTo>
                  <a:lnTo>
                    <a:pt x="69989" y="299847"/>
                  </a:lnTo>
                  <a:lnTo>
                    <a:pt x="71158" y="311734"/>
                  </a:lnTo>
                  <a:lnTo>
                    <a:pt x="259080" y="513410"/>
                  </a:lnTo>
                  <a:lnTo>
                    <a:pt x="301205" y="531749"/>
                  </a:lnTo>
                  <a:lnTo>
                    <a:pt x="313118" y="530555"/>
                  </a:lnTo>
                  <a:lnTo>
                    <a:pt x="324319" y="527024"/>
                  </a:lnTo>
                  <a:lnTo>
                    <a:pt x="334505" y="521284"/>
                  </a:lnTo>
                  <a:lnTo>
                    <a:pt x="337286" y="518807"/>
                  </a:lnTo>
                  <a:lnTo>
                    <a:pt x="343357" y="513410"/>
                  </a:lnTo>
                  <a:lnTo>
                    <a:pt x="515162" y="341909"/>
                  </a:lnTo>
                  <a:lnTo>
                    <a:pt x="523049" y="333070"/>
                  </a:lnTo>
                  <a:lnTo>
                    <a:pt x="528815" y="322910"/>
                  </a:lnTo>
                  <a:lnTo>
                    <a:pt x="532345" y="311734"/>
                  </a:lnTo>
                  <a:lnTo>
                    <a:pt x="533552" y="299847"/>
                  </a:lnTo>
                  <a:close/>
                </a:path>
                <a:path w="603250" h="601344">
                  <a:moveTo>
                    <a:pt x="602691" y="300393"/>
                  </a:moveTo>
                  <a:lnTo>
                    <a:pt x="596214" y="266280"/>
                  </a:lnTo>
                  <a:lnTo>
                    <a:pt x="589724" y="256260"/>
                  </a:lnTo>
                  <a:lnTo>
                    <a:pt x="589724" y="300253"/>
                  </a:lnTo>
                  <a:lnTo>
                    <a:pt x="584047" y="329336"/>
                  </a:lnTo>
                  <a:lnTo>
                    <a:pt x="356336" y="565188"/>
                  </a:lnTo>
                  <a:lnTo>
                    <a:pt x="316344" y="586422"/>
                  </a:lnTo>
                  <a:lnTo>
                    <a:pt x="301205" y="587832"/>
                  </a:lnTo>
                  <a:lnTo>
                    <a:pt x="286524" y="586422"/>
                  </a:lnTo>
                  <a:lnTo>
                    <a:pt x="246100" y="565188"/>
                  </a:lnTo>
                  <a:lnTo>
                    <a:pt x="36474" y="354863"/>
                  </a:lnTo>
                  <a:lnTo>
                    <a:pt x="13779" y="300253"/>
                  </a:lnTo>
                  <a:lnTo>
                    <a:pt x="19456" y="270979"/>
                  </a:lnTo>
                  <a:lnTo>
                    <a:pt x="246100" y="35598"/>
                  </a:lnTo>
                  <a:lnTo>
                    <a:pt x="286524" y="14376"/>
                  </a:lnTo>
                  <a:lnTo>
                    <a:pt x="301205" y="12954"/>
                  </a:lnTo>
                  <a:lnTo>
                    <a:pt x="316344" y="14376"/>
                  </a:lnTo>
                  <a:lnTo>
                    <a:pt x="356336" y="35598"/>
                  </a:lnTo>
                  <a:lnTo>
                    <a:pt x="567029" y="244843"/>
                  </a:lnTo>
                  <a:lnTo>
                    <a:pt x="589724" y="300253"/>
                  </a:lnTo>
                  <a:lnTo>
                    <a:pt x="589724" y="256260"/>
                  </a:lnTo>
                  <a:lnTo>
                    <a:pt x="366039" y="25882"/>
                  </a:lnTo>
                  <a:lnTo>
                    <a:pt x="319392" y="1612"/>
                  </a:lnTo>
                  <a:lnTo>
                    <a:pt x="301205" y="0"/>
                  </a:lnTo>
                  <a:lnTo>
                    <a:pt x="283654" y="1612"/>
                  </a:lnTo>
                  <a:lnTo>
                    <a:pt x="237451" y="25882"/>
                  </a:lnTo>
                  <a:lnTo>
                    <a:pt x="26733" y="236220"/>
                  </a:lnTo>
                  <a:lnTo>
                    <a:pt x="0" y="300393"/>
                  </a:lnTo>
                  <a:lnTo>
                    <a:pt x="6680" y="334505"/>
                  </a:lnTo>
                  <a:lnTo>
                    <a:pt x="237451" y="574890"/>
                  </a:lnTo>
                  <a:lnTo>
                    <a:pt x="283654" y="599008"/>
                  </a:lnTo>
                  <a:lnTo>
                    <a:pt x="301205" y="600773"/>
                  </a:lnTo>
                  <a:lnTo>
                    <a:pt x="319392" y="599008"/>
                  </a:lnTo>
                  <a:lnTo>
                    <a:pt x="336461" y="593902"/>
                  </a:lnTo>
                  <a:lnTo>
                    <a:pt x="348132" y="587832"/>
                  </a:lnTo>
                  <a:lnTo>
                    <a:pt x="352120" y="585762"/>
                  </a:lnTo>
                  <a:lnTo>
                    <a:pt x="366039" y="574890"/>
                  </a:lnTo>
                  <a:lnTo>
                    <a:pt x="576757" y="364566"/>
                  </a:lnTo>
                  <a:lnTo>
                    <a:pt x="596214" y="334505"/>
                  </a:lnTo>
                  <a:lnTo>
                    <a:pt x="602691" y="300393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26124" y="1120901"/>
              <a:ext cx="4251325" cy="1517015"/>
            </a:xfrm>
            <a:custGeom>
              <a:avLst/>
              <a:gdLst/>
              <a:ahLst/>
              <a:cxnLst/>
              <a:rect l="l" t="t" r="r" b="b"/>
              <a:pathLst>
                <a:path w="4251325" h="1517014">
                  <a:moveTo>
                    <a:pt x="644906" y="45720"/>
                  </a:moveTo>
                  <a:lnTo>
                    <a:pt x="133388" y="44386"/>
                  </a:lnTo>
                  <a:lnTo>
                    <a:pt x="133477" y="0"/>
                  </a:lnTo>
                  <a:lnTo>
                    <a:pt x="0" y="66294"/>
                  </a:lnTo>
                  <a:lnTo>
                    <a:pt x="133223" y="133350"/>
                  </a:lnTo>
                  <a:lnTo>
                    <a:pt x="133299" y="88836"/>
                  </a:lnTo>
                  <a:lnTo>
                    <a:pt x="644779" y="90170"/>
                  </a:lnTo>
                  <a:lnTo>
                    <a:pt x="644906" y="45720"/>
                  </a:lnTo>
                  <a:close/>
                </a:path>
                <a:path w="4251325" h="1517014">
                  <a:moveTo>
                    <a:pt x="4250944" y="456438"/>
                  </a:moveTo>
                  <a:lnTo>
                    <a:pt x="4105656" y="489712"/>
                  </a:lnTo>
                  <a:lnTo>
                    <a:pt x="4133862" y="524014"/>
                  </a:lnTo>
                  <a:lnTo>
                    <a:pt x="2969895" y="1482725"/>
                  </a:lnTo>
                  <a:lnTo>
                    <a:pt x="2998089" y="1517015"/>
                  </a:lnTo>
                  <a:lnTo>
                    <a:pt x="4162107" y="558368"/>
                  </a:lnTo>
                  <a:lnTo>
                    <a:pt x="4190365" y="592709"/>
                  </a:lnTo>
                  <a:lnTo>
                    <a:pt x="4227169" y="509905"/>
                  </a:lnTo>
                  <a:lnTo>
                    <a:pt x="4250944" y="456438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7" name="object 6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41735" y="1018032"/>
            <a:ext cx="618744" cy="618744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0408157" y="1731721"/>
            <a:ext cx="149479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sz="1600" spc="-30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Model</a:t>
            </a:r>
            <a:r>
              <a:rPr sz="1600" dirty="0">
                <a:latin typeface="Arial" panose="020B0704020202020204"/>
                <a:cs typeface="Arial" panose="020B0704020202020204"/>
              </a:rPr>
              <a:t> for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 panose="020B0704020202020204"/>
                <a:cs typeface="Arial" panose="020B0704020202020204"/>
              </a:rPr>
              <a:t>Offline</a:t>
            </a:r>
            <a:r>
              <a:rPr sz="1600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Compute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30952" y="801623"/>
            <a:ext cx="914400" cy="822960"/>
          </a:xfrm>
          <a:prstGeom prst="rect">
            <a:avLst/>
          </a:prstGeom>
          <a:solidFill>
            <a:srgbClr val="FFB71B"/>
          </a:solidFill>
          <a:ln w="12700">
            <a:solidFill>
              <a:srgbClr val="BB851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44780" marR="135255" indent="33020" algn="just">
              <a:lnSpc>
                <a:spcPts val="2160"/>
              </a:lnSpc>
              <a:spcBef>
                <a:spcPts val="3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Data-  </a:t>
            </a:r>
            <a:r>
              <a:rPr sz="1800" dirty="0">
                <a:latin typeface="Arial" panose="020B0704020202020204"/>
                <a:cs typeface="Arial" panose="020B0704020202020204"/>
              </a:rPr>
              <a:t>ba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s</a:t>
            </a:r>
            <a:r>
              <a:rPr sz="1800" dirty="0">
                <a:latin typeface="Arial" panose="020B0704020202020204"/>
                <a:cs typeface="Arial" panose="020B0704020202020204"/>
              </a:rPr>
              <a:t>ed 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ROM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607170" y="5348859"/>
            <a:ext cx="3582670" cy="866775"/>
            <a:chOff x="8607170" y="5348859"/>
            <a:chExt cx="3582670" cy="866775"/>
          </a:xfrm>
        </p:grpSpPr>
        <p:sp>
          <p:nvSpPr>
            <p:cNvPr id="71" name="object 71"/>
            <p:cNvSpPr/>
            <p:nvPr/>
          </p:nvSpPr>
          <p:spPr>
            <a:xfrm>
              <a:off x="8616695" y="5358384"/>
              <a:ext cx="3563620" cy="521334"/>
            </a:xfrm>
            <a:custGeom>
              <a:avLst/>
              <a:gdLst/>
              <a:ahLst/>
              <a:cxnLst/>
              <a:rect l="l" t="t" r="r" b="b"/>
              <a:pathLst>
                <a:path w="3563620" h="521335">
                  <a:moveTo>
                    <a:pt x="0" y="521207"/>
                  </a:moveTo>
                  <a:lnTo>
                    <a:pt x="3563111" y="521207"/>
                  </a:lnTo>
                  <a:lnTo>
                    <a:pt x="3563111" y="0"/>
                  </a:lnTo>
                  <a:lnTo>
                    <a:pt x="0" y="0"/>
                  </a:lnTo>
                  <a:lnTo>
                    <a:pt x="0" y="521207"/>
                  </a:lnTo>
                  <a:close/>
                </a:path>
              </a:pathLst>
            </a:custGeom>
            <a:solidFill>
              <a:srgbClr val="FFF5CC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616695" y="5358384"/>
              <a:ext cx="3563620" cy="847725"/>
            </a:xfrm>
            <a:custGeom>
              <a:avLst/>
              <a:gdLst/>
              <a:ahLst/>
              <a:cxnLst/>
              <a:rect l="l" t="t" r="r" b="b"/>
              <a:pathLst>
                <a:path w="3563620" h="847725">
                  <a:moveTo>
                    <a:pt x="0" y="847343"/>
                  </a:moveTo>
                  <a:lnTo>
                    <a:pt x="3563111" y="847343"/>
                  </a:lnTo>
                  <a:lnTo>
                    <a:pt x="3563111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9050">
              <a:solidFill>
                <a:srgbClr val="FFD37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5887" y="5489448"/>
              <a:ext cx="807720" cy="3139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1799" y="5471160"/>
              <a:ext cx="658368" cy="3352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58983" y="5449824"/>
              <a:ext cx="332231" cy="37490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626220" y="5879591"/>
            <a:ext cx="3544570" cy="338455"/>
          </a:xfrm>
          <a:prstGeom prst="rect">
            <a:avLst/>
          </a:prstGeom>
          <a:solidFill>
            <a:srgbClr val="6F6C68"/>
          </a:solidFill>
        </p:spPr>
        <p:txBody>
          <a:bodyPr vert="horz" wrap="square" lIns="0" tIns="27940" rIns="0" bIns="0" rtlCol="0">
            <a:spAutoFit/>
          </a:bodyPr>
          <a:lstStyle/>
          <a:p>
            <a:pPr marL="72771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Digital </a:t>
            </a:r>
            <a:r>
              <a:rPr sz="1800" spc="-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1800" spc="-5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Partners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26423" y="5498591"/>
            <a:ext cx="1331976" cy="298703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341375" y="2615183"/>
            <a:ext cx="9070975" cy="1640205"/>
            <a:chOff x="341375" y="2615183"/>
            <a:chExt cx="9070975" cy="1640205"/>
          </a:xfrm>
        </p:grpSpPr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375" y="3587495"/>
              <a:ext cx="667512" cy="66751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3856" y="2615183"/>
              <a:ext cx="658368" cy="618744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8551544" y="3186810"/>
            <a:ext cx="129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Digital</a:t>
            </a:r>
            <a:r>
              <a:rPr sz="1800" b="1" spc="-8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spc="-30" dirty="0">
                <a:latin typeface="Arial" panose="020B0704020202020204"/>
                <a:cs typeface="Arial" panose="020B0704020202020204"/>
              </a:rPr>
              <a:t>Twin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825740" y="234814"/>
            <a:ext cx="2660015" cy="4157979"/>
            <a:chOff x="7825740" y="234814"/>
            <a:chExt cx="2660015" cy="4157979"/>
          </a:xfrm>
        </p:grpSpPr>
        <p:sp>
          <p:nvSpPr>
            <p:cNvPr id="83" name="object 83"/>
            <p:cNvSpPr/>
            <p:nvPr/>
          </p:nvSpPr>
          <p:spPr>
            <a:xfrm>
              <a:off x="7825740" y="2882518"/>
              <a:ext cx="914400" cy="133350"/>
            </a:xfrm>
            <a:custGeom>
              <a:avLst/>
              <a:gdLst/>
              <a:ahLst/>
              <a:cxnLst/>
              <a:rect l="l" t="t" r="r" b="b"/>
              <a:pathLst>
                <a:path w="914400" h="133350">
                  <a:moveTo>
                    <a:pt x="870247" y="44450"/>
                  </a:moveTo>
                  <a:lnTo>
                    <a:pt x="803275" y="44450"/>
                  </a:lnTo>
                  <a:lnTo>
                    <a:pt x="803275" y="88900"/>
                  </a:lnTo>
                  <a:lnTo>
                    <a:pt x="781092" y="88949"/>
                  </a:lnTo>
                  <a:lnTo>
                    <a:pt x="781176" y="133350"/>
                  </a:lnTo>
                  <a:lnTo>
                    <a:pt x="914400" y="66420"/>
                  </a:lnTo>
                  <a:lnTo>
                    <a:pt x="870247" y="44450"/>
                  </a:lnTo>
                  <a:close/>
                </a:path>
                <a:path w="914400" h="133350">
                  <a:moveTo>
                    <a:pt x="781007" y="44499"/>
                  </a:moveTo>
                  <a:lnTo>
                    <a:pt x="0" y="46227"/>
                  </a:lnTo>
                  <a:lnTo>
                    <a:pt x="0" y="90677"/>
                  </a:lnTo>
                  <a:lnTo>
                    <a:pt x="781092" y="88949"/>
                  </a:lnTo>
                  <a:lnTo>
                    <a:pt x="781007" y="44499"/>
                  </a:lnTo>
                  <a:close/>
                </a:path>
                <a:path w="914400" h="133350">
                  <a:moveTo>
                    <a:pt x="803275" y="44450"/>
                  </a:moveTo>
                  <a:lnTo>
                    <a:pt x="781007" y="44499"/>
                  </a:lnTo>
                  <a:lnTo>
                    <a:pt x="781092" y="88949"/>
                  </a:lnTo>
                  <a:lnTo>
                    <a:pt x="803275" y="88900"/>
                  </a:lnTo>
                  <a:lnTo>
                    <a:pt x="803275" y="44450"/>
                  </a:lnTo>
                  <a:close/>
                </a:path>
                <a:path w="914400" h="133350">
                  <a:moveTo>
                    <a:pt x="780923" y="0"/>
                  </a:moveTo>
                  <a:lnTo>
                    <a:pt x="781007" y="44499"/>
                  </a:lnTo>
                  <a:lnTo>
                    <a:pt x="870247" y="44450"/>
                  </a:lnTo>
                  <a:lnTo>
                    <a:pt x="780923" y="0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543288" y="3920997"/>
              <a:ext cx="683260" cy="471170"/>
            </a:xfrm>
            <a:custGeom>
              <a:avLst/>
              <a:gdLst/>
              <a:ahLst/>
              <a:cxnLst/>
              <a:rect l="l" t="t" r="r" b="b"/>
              <a:pathLst>
                <a:path w="683259" h="471170">
                  <a:moveTo>
                    <a:pt x="500379" y="441959"/>
                  </a:moveTo>
                  <a:lnTo>
                    <a:pt x="489965" y="458469"/>
                  </a:lnTo>
                  <a:lnTo>
                    <a:pt x="493013" y="461009"/>
                  </a:lnTo>
                  <a:lnTo>
                    <a:pt x="496569" y="464819"/>
                  </a:lnTo>
                  <a:lnTo>
                    <a:pt x="500633" y="466089"/>
                  </a:lnTo>
                  <a:lnTo>
                    <a:pt x="507110" y="469900"/>
                  </a:lnTo>
                  <a:lnTo>
                    <a:pt x="513841" y="471169"/>
                  </a:lnTo>
                  <a:lnTo>
                    <a:pt x="520826" y="471169"/>
                  </a:lnTo>
                  <a:lnTo>
                    <a:pt x="526613" y="469900"/>
                  </a:lnTo>
                  <a:lnTo>
                    <a:pt x="533495" y="467359"/>
                  </a:lnTo>
                  <a:lnTo>
                    <a:pt x="541472" y="463550"/>
                  </a:lnTo>
                  <a:lnTo>
                    <a:pt x="550544" y="458469"/>
                  </a:lnTo>
                  <a:lnTo>
                    <a:pt x="561037" y="452119"/>
                  </a:lnTo>
                  <a:lnTo>
                    <a:pt x="513587" y="452119"/>
                  </a:lnTo>
                  <a:lnTo>
                    <a:pt x="510031" y="449580"/>
                  </a:lnTo>
                  <a:lnTo>
                    <a:pt x="506602" y="447039"/>
                  </a:lnTo>
                  <a:lnTo>
                    <a:pt x="503427" y="445769"/>
                  </a:lnTo>
                  <a:lnTo>
                    <a:pt x="500379" y="441959"/>
                  </a:lnTo>
                  <a:close/>
                </a:path>
                <a:path w="683259" h="471170">
                  <a:moveTo>
                    <a:pt x="589406" y="325119"/>
                  </a:moveTo>
                  <a:lnTo>
                    <a:pt x="547623" y="438150"/>
                  </a:lnTo>
                  <a:lnTo>
                    <a:pt x="529589" y="449580"/>
                  </a:lnTo>
                  <a:lnTo>
                    <a:pt x="524128" y="452119"/>
                  </a:lnTo>
                  <a:lnTo>
                    <a:pt x="561037" y="452119"/>
                  </a:lnTo>
                  <a:lnTo>
                    <a:pt x="605106" y="425450"/>
                  </a:lnTo>
                  <a:lnTo>
                    <a:pt x="571118" y="425450"/>
                  </a:lnTo>
                  <a:lnTo>
                    <a:pt x="574617" y="416559"/>
                  </a:lnTo>
                  <a:lnTo>
                    <a:pt x="578056" y="408939"/>
                  </a:lnTo>
                  <a:lnTo>
                    <a:pt x="581423" y="400050"/>
                  </a:lnTo>
                  <a:lnTo>
                    <a:pt x="584707" y="391159"/>
                  </a:lnTo>
                  <a:lnTo>
                    <a:pt x="606678" y="335280"/>
                  </a:lnTo>
                  <a:lnTo>
                    <a:pt x="589406" y="325119"/>
                  </a:lnTo>
                  <a:close/>
                </a:path>
                <a:path w="683259" h="471170">
                  <a:moveTo>
                    <a:pt x="664463" y="368300"/>
                  </a:moveTo>
                  <a:lnTo>
                    <a:pt x="571118" y="425450"/>
                  </a:lnTo>
                  <a:lnTo>
                    <a:pt x="605106" y="425450"/>
                  </a:lnTo>
                  <a:lnTo>
                    <a:pt x="682751" y="378459"/>
                  </a:lnTo>
                  <a:lnTo>
                    <a:pt x="664463" y="368300"/>
                  </a:lnTo>
                  <a:close/>
                </a:path>
                <a:path w="683259" h="471170">
                  <a:moveTo>
                    <a:pt x="503586" y="279400"/>
                  </a:moveTo>
                  <a:lnTo>
                    <a:pt x="491656" y="279400"/>
                  </a:lnTo>
                  <a:lnTo>
                    <a:pt x="479678" y="281939"/>
                  </a:lnTo>
                  <a:lnTo>
                    <a:pt x="442781" y="307339"/>
                  </a:lnTo>
                  <a:lnTo>
                    <a:pt x="426211" y="345439"/>
                  </a:lnTo>
                  <a:lnTo>
                    <a:pt x="426084" y="354330"/>
                  </a:lnTo>
                  <a:lnTo>
                    <a:pt x="428370" y="361950"/>
                  </a:lnTo>
                  <a:lnTo>
                    <a:pt x="432942" y="369569"/>
                  </a:lnTo>
                  <a:lnTo>
                    <a:pt x="436703" y="374650"/>
                  </a:lnTo>
                  <a:lnTo>
                    <a:pt x="441118" y="378459"/>
                  </a:lnTo>
                  <a:lnTo>
                    <a:pt x="446176" y="383539"/>
                  </a:lnTo>
                  <a:lnTo>
                    <a:pt x="451865" y="386080"/>
                  </a:lnTo>
                  <a:lnTo>
                    <a:pt x="459392" y="389889"/>
                  </a:lnTo>
                  <a:lnTo>
                    <a:pt x="467312" y="392430"/>
                  </a:lnTo>
                  <a:lnTo>
                    <a:pt x="484377" y="394969"/>
                  </a:lnTo>
                  <a:lnTo>
                    <a:pt x="493210" y="393700"/>
                  </a:lnTo>
                  <a:lnTo>
                    <a:pt x="501792" y="391159"/>
                  </a:lnTo>
                  <a:lnTo>
                    <a:pt x="510113" y="387350"/>
                  </a:lnTo>
                  <a:lnTo>
                    <a:pt x="518159" y="382269"/>
                  </a:lnTo>
                  <a:lnTo>
                    <a:pt x="525728" y="377189"/>
                  </a:lnTo>
                  <a:lnTo>
                    <a:pt x="467740" y="377189"/>
                  </a:lnTo>
                  <a:lnTo>
                    <a:pt x="463550" y="375919"/>
                  </a:lnTo>
                  <a:lnTo>
                    <a:pt x="459866" y="373380"/>
                  </a:lnTo>
                  <a:lnTo>
                    <a:pt x="452627" y="369569"/>
                  </a:lnTo>
                  <a:lnTo>
                    <a:pt x="448182" y="363219"/>
                  </a:lnTo>
                  <a:lnTo>
                    <a:pt x="446404" y="355600"/>
                  </a:lnTo>
                  <a:lnTo>
                    <a:pt x="445742" y="349250"/>
                  </a:lnTo>
                  <a:lnTo>
                    <a:pt x="446436" y="342900"/>
                  </a:lnTo>
                  <a:lnTo>
                    <a:pt x="470280" y="307339"/>
                  </a:lnTo>
                  <a:lnTo>
                    <a:pt x="495680" y="295909"/>
                  </a:lnTo>
                  <a:lnTo>
                    <a:pt x="538441" y="295909"/>
                  </a:lnTo>
                  <a:lnTo>
                    <a:pt x="535759" y="293369"/>
                  </a:lnTo>
                  <a:lnTo>
                    <a:pt x="527303" y="287019"/>
                  </a:lnTo>
                  <a:lnTo>
                    <a:pt x="515469" y="281939"/>
                  </a:lnTo>
                  <a:lnTo>
                    <a:pt x="503586" y="279400"/>
                  </a:lnTo>
                  <a:close/>
                </a:path>
                <a:path w="683259" h="471170">
                  <a:moveTo>
                    <a:pt x="538441" y="295909"/>
                  </a:moveTo>
                  <a:lnTo>
                    <a:pt x="507745" y="295909"/>
                  </a:lnTo>
                  <a:lnTo>
                    <a:pt x="513460" y="297180"/>
                  </a:lnTo>
                  <a:lnTo>
                    <a:pt x="518921" y="299719"/>
                  </a:lnTo>
                  <a:lnTo>
                    <a:pt x="526033" y="304800"/>
                  </a:lnTo>
                  <a:lnTo>
                    <a:pt x="530478" y="309880"/>
                  </a:lnTo>
                  <a:lnTo>
                    <a:pt x="532256" y="317500"/>
                  </a:lnTo>
                  <a:lnTo>
                    <a:pt x="532923" y="323850"/>
                  </a:lnTo>
                  <a:lnTo>
                    <a:pt x="532256" y="330200"/>
                  </a:lnTo>
                  <a:lnTo>
                    <a:pt x="513333" y="360680"/>
                  </a:lnTo>
                  <a:lnTo>
                    <a:pt x="509396" y="364489"/>
                  </a:lnTo>
                  <a:lnTo>
                    <a:pt x="505205" y="367030"/>
                  </a:lnTo>
                  <a:lnTo>
                    <a:pt x="500633" y="369569"/>
                  </a:lnTo>
                  <a:lnTo>
                    <a:pt x="496188" y="373380"/>
                  </a:lnTo>
                  <a:lnTo>
                    <a:pt x="491489" y="374650"/>
                  </a:lnTo>
                  <a:lnTo>
                    <a:pt x="481583" y="377189"/>
                  </a:lnTo>
                  <a:lnTo>
                    <a:pt x="525728" y="377189"/>
                  </a:lnTo>
                  <a:lnTo>
                    <a:pt x="548814" y="344169"/>
                  </a:lnTo>
                  <a:lnTo>
                    <a:pt x="552053" y="325119"/>
                  </a:lnTo>
                  <a:lnTo>
                    <a:pt x="550671" y="316230"/>
                  </a:lnTo>
                  <a:lnTo>
                    <a:pt x="547431" y="307339"/>
                  </a:lnTo>
                  <a:lnTo>
                    <a:pt x="542464" y="299719"/>
                  </a:lnTo>
                  <a:lnTo>
                    <a:pt x="538441" y="295909"/>
                  </a:lnTo>
                  <a:close/>
                </a:path>
                <a:path w="683259" h="471170">
                  <a:moveTo>
                    <a:pt x="472439" y="207009"/>
                  </a:moveTo>
                  <a:lnTo>
                    <a:pt x="361695" y="331469"/>
                  </a:lnTo>
                  <a:lnTo>
                    <a:pt x="379221" y="341630"/>
                  </a:lnTo>
                  <a:lnTo>
                    <a:pt x="489965" y="217169"/>
                  </a:lnTo>
                  <a:lnTo>
                    <a:pt x="472439" y="207009"/>
                  </a:lnTo>
                  <a:close/>
                </a:path>
                <a:path w="683259" h="471170">
                  <a:moveTo>
                    <a:pt x="331723" y="179069"/>
                  </a:moveTo>
                  <a:lnTo>
                    <a:pt x="220725" y="303530"/>
                  </a:lnTo>
                  <a:lnTo>
                    <a:pt x="238251" y="313689"/>
                  </a:lnTo>
                  <a:lnTo>
                    <a:pt x="281812" y="264159"/>
                  </a:lnTo>
                  <a:lnTo>
                    <a:pt x="293623" y="264159"/>
                  </a:lnTo>
                  <a:lnTo>
                    <a:pt x="294512" y="259080"/>
                  </a:lnTo>
                  <a:lnTo>
                    <a:pt x="295020" y="255269"/>
                  </a:lnTo>
                  <a:lnTo>
                    <a:pt x="297560" y="250189"/>
                  </a:lnTo>
                  <a:lnTo>
                    <a:pt x="302005" y="242569"/>
                  </a:lnTo>
                  <a:lnTo>
                    <a:pt x="304800" y="237489"/>
                  </a:lnTo>
                  <a:lnTo>
                    <a:pt x="309244" y="231139"/>
                  </a:lnTo>
                  <a:lnTo>
                    <a:pt x="315213" y="226059"/>
                  </a:lnTo>
                  <a:lnTo>
                    <a:pt x="321309" y="220980"/>
                  </a:lnTo>
                  <a:lnTo>
                    <a:pt x="327278" y="215900"/>
                  </a:lnTo>
                  <a:lnTo>
                    <a:pt x="339089" y="210819"/>
                  </a:lnTo>
                  <a:lnTo>
                    <a:pt x="344677" y="209550"/>
                  </a:lnTo>
                  <a:lnTo>
                    <a:pt x="349884" y="209550"/>
                  </a:lnTo>
                  <a:lnTo>
                    <a:pt x="354964" y="208280"/>
                  </a:lnTo>
                  <a:lnTo>
                    <a:pt x="386273" y="208280"/>
                  </a:lnTo>
                  <a:lnTo>
                    <a:pt x="384159" y="205739"/>
                  </a:lnTo>
                  <a:lnTo>
                    <a:pt x="377443" y="201930"/>
                  </a:lnTo>
                  <a:lnTo>
                    <a:pt x="375708" y="200659"/>
                  </a:lnTo>
                  <a:lnTo>
                    <a:pt x="336803" y="200659"/>
                  </a:lnTo>
                  <a:lnTo>
                    <a:pt x="347979" y="187959"/>
                  </a:lnTo>
                  <a:lnTo>
                    <a:pt x="331723" y="179069"/>
                  </a:lnTo>
                  <a:close/>
                </a:path>
                <a:path w="683259" h="471170">
                  <a:moveTo>
                    <a:pt x="293623" y="264159"/>
                  </a:moveTo>
                  <a:lnTo>
                    <a:pt x="281812" y="264159"/>
                  </a:lnTo>
                  <a:lnTo>
                    <a:pt x="282717" y="275589"/>
                  </a:lnTo>
                  <a:lnTo>
                    <a:pt x="311530" y="304800"/>
                  </a:lnTo>
                  <a:lnTo>
                    <a:pt x="324992" y="306069"/>
                  </a:lnTo>
                  <a:lnTo>
                    <a:pt x="332485" y="304800"/>
                  </a:lnTo>
                  <a:lnTo>
                    <a:pt x="340613" y="302259"/>
                  </a:lnTo>
                  <a:lnTo>
                    <a:pt x="353107" y="297180"/>
                  </a:lnTo>
                  <a:lnTo>
                    <a:pt x="359455" y="293369"/>
                  </a:lnTo>
                  <a:lnTo>
                    <a:pt x="365886" y="288289"/>
                  </a:lnTo>
                  <a:lnTo>
                    <a:pt x="314997" y="288289"/>
                  </a:lnTo>
                  <a:lnTo>
                    <a:pt x="307212" y="284480"/>
                  </a:lnTo>
                  <a:lnTo>
                    <a:pt x="302386" y="281939"/>
                  </a:lnTo>
                  <a:lnTo>
                    <a:pt x="298830" y="278130"/>
                  </a:lnTo>
                  <a:lnTo>
                    <a:pt x="296544" y="274319"/>
                  </a:lnTo>
                  <a:lnTo>
                    <a:pt x="294385" y="269239"/>
                  </a:lnTo>
                  <a:lnTo>
                    <a:pt x="293623" y="264159"/>
                  </a:lnTo>
                  <a:close/>
                </a:path>
                <a:path w="683259" h="471170">
                  <a:moveTo>
                    <a:pt x="386273" y="208280"/>
                  </a:moveTo>
                  <a:lnTo>
                    <a:pt x="354964" y="208280"/>
                  </a:lnTo>
                  <a:lnTo>
                    <a:pt x="359790" y="210819"/>
                  </a:lnTo>
                  <a:lnTo>
                    <a:pt x="364235" y="212089"/>
                  </a:lnTo>
                  <a:lnTo>
                    <a:pt x="370458" y="215900"/>
                  </a:lnTo>
                  <a:lnTo>
                    <a:pt x="374268" y="220980"/>
                  </a:lnTo>
                  <a:lnTo>
                    <a:pt x="375792" y="228600"/>
                  </a:lnTo>
                  <a:lnTo>
                    <a:pt x="377189" y="236219"/>
                  </a:lnTo>
                  <a:lnTo>
                    <a:pt x="375411" y="243839"/>
                  </a:lnTo>
                  <a:lnTo>
                    <a:pt x="350277" y="275589"/>
                  </a:lnTo>
                  <a:lnTo>
                    <a:pt x="323294" y="288289"/>
                  </a:lnTo>
                  <a:lnTo>
                    <a:pt x="365886" y="288289"/>
                  </a:lnTo>
                  <a:lnTo>
                    <a:pt x="392749" y="252730"/>
                  </a:lnTo>
                  <a:lnTo>
                    <a:pt x="396611" y="234950"/>
                  </a:lnTo>
                  <a:lnTo>
                    <a:pt x="395731" y="226059"/>
                  </a:lnTo>
                  <a:lnTo>
                    <a:pt x="393303" y="218439"/>
                  </a:lnTo>
                  <a:lnTo>
                    <a:pt x="389445" y="212089"/>
                  </a:lnTo>
                  <a:lnTo>
                    <a:pt x="386273" y="208280"/>
                  </a:lnTo>
                  <a:close/>
                </a:path>
                <a:path w="683259" h="471170">
                  <a:moveTo>
                    <a:pt x="228091" y="125730"/>
                  </a:moveTo>
                  <a:lnTo>
                    <a:pt x="186432" y="144780"/>
                  </a:lnTo>
                  <a:lnTo>
                    <a:pt x="162210" y="179069"/>
                  </a:lnTo>
                  <a:lnTo>
                    <a:pt x="159257" y="200659"/>
                  </a:lnTo>
                  <a:lnTo>
                    <a:pt x="161289" y="209550"/>
                  </a:lnTo>
                  <a:lnTo>
                    <a:pt x="192754" y="237489"/>
                  </a:lnTo>
                  <a:lnTo>
                    <a:pt x="211804" y="241300"/>
                  </a:lnTo>
                  <a:lnTo>
                    <a:pt x="221614" y="240030"/>
                  </a:lnTo>
                  <a:lnTo>
                    <a:pt x="230953" y="237489"/>
                  </a:lnTo>
                  <a:lnTo>
                    <a:pt x="239172" y="234950"/>
                  </a:lnTo>
                  <a:lnTo>
                    <a:pt x="246296" y="229869"/>
                  </a:lnTo>
                  <a:lnTo>
                    <a:pt x="252348" y="226059"/>
                  </a:lnTo>
                  <a:lnTo>
                    <a:pt x="249123" y="223519"/>
                  </a:lnTo>
                  <a:lnTo>
                    <a:pt x="204850" y="223519"/>
                  </a:lnTo>
                  <a:lnTo>
                    <a:pt x="197865" y="222250"/>
                  </a:lnTo>
                  <a:lnTo>
                    <a:pt x="191896" y="218439"/>
                  </a:lnTo>
                  <a:lnTo>
                    <a:pt x="185419" y="215900"/>
                  </a:lnTo>
                  <a:lnTo>
                    <a:pt x="181482" y="209550"/>
                  </a:lnTo>
                  <a:lnTo>
                    <a:pt x="179958" y="201930"/>
                  </a:lnTo>
                  <a:lnTo>
                    <a:pt x="179462" y="196850"/>
                  </a:lnTo>
                  <a:lnTo>
                    <a:pt x="180276" y="190500"/>
                  </a:lnTo>
                  <a:lnTo>
                    <a:pt x="182423" y="182880"/>
                  </a:lnTo>
                  <a:lnTo>
                    <a:pt x="185927" y="176530"/>
                  </a:lnTo>
                  <a:lnTo>
                    <a:pt x="186816" y="175259"/>
                  </a:lnTo>
                  <a:lnTo>
                    <a:pt x="187959" y="172719"/>
                  </a:lnTo>
                  <a:lnTo>
                    <a:pt x="189356" y="171450"/>
                  </a:lnTo>
                  <a:lnTo>
                    <a:pt x="220573" y="171450"/>
                  </a:lnTo>
                  <a:lnTo>
                    <a:pt x="199770" y="160019"/>
                  </a:lnTo>
                  <a:lnTo>
                    <a:pt x="206535" y="153669"/>
                  </a:lnTo>
                  <a:lnTo>
                    <a:pt x="213312" y="148589"/>
                  </a:lnTo>
                  <a:lnTo>
                    <a:pt x="226948" y="143509"/>
                  </a:lnTo>
                  <a:lnTo>
                    <a:pt x="271649" y="143509"/>
                  </a:lnTo>
                  <a:lnTo>
                    <a:pt x="267692" y="139700"/>
                  </a:lnTo>
                  <a:lnTo>
                    <a:pt x="259333" y="134619"/>
                  </a:lnTo>
                  <a:lnTo>
                    <a:pt x="251952" y="130809"/>
                  </a:lnTo>
                  <a:lnTo>
                    <a:pt x="244284" y="128269"/>
                  </a:lnTo>
                  <a:lnTo>
                    <a:pt x="228091" y="125730"/>
                  </a:lnTo>
                  <a:close/>
                </a:path>
                <a:path w="683259" h="471170">
                  <a:moveTo>
                    <a:pt x="236219" y="213359"/>
                  </a:moveTo>
                  <a:lnTo>
                    <a:pt x="228853" y="219709"/>
                  </a:lnTo>
                  <a:lnTo>
                    <a:pt x="220979" y="222250"/>
                  </a:lnTo>
                  <a:lnTo>
                    <a:pt x="212978" y="223519"/>
                  </a:lnTo>
                  <a:lnTo>
                    <a:pt x="249123" y="223519"/>
                  </a:lnTo>
                  <a:lnTo>
                    <a:pt x="236219" y="213359"/>
                  </a:lnTo>
                  <a:close/>
                </a:path>
                <a:path w="683259" h="471170">
                  <a:moveTo>
                    <a:pt x="220573" y="171450"/>
                  </a:moveTo>
                  <a:lnTo>
                    <a:pt x="189356" y="171450"/>
                  </a:lnTo>
                  <a:lnTo>
                    <a:pt x="265175" y="214630"/>
                  </a:lnTo>
                  <a:lnTo>
                    <a:pt x="269112" y="209550"/>
                  </a:lnTo>
                  <a:lnTo>
                    <a:pt x="272541" y="204469"/>
                  </a:lnTo>
                  <a:lnTo>
                    <a:pt x="275462" y="199389"/>
                  </a:lnTo>
                  <a:lnTo>
                    <a:pt x="279441" y="191769"/>
                  </a:lnTo>
                  <a:lnTo>
                    <a:pt x="257555" y="191769"/>
                  </a:lnTo>
                  <a:lnTo>
                    <a:pt x="220573" y="171450"/>
                  </a:lnTo>
                  <a:close/>
                </a:path>
                <a:path w="683259" h="471170">
                  <a:moveTo>
                    <a:pt x="354202" y="195580"/>
                  </a:moveTo>
                  <a:lnTo>
                    <a:pt x="346328" y="198119"/>
                  </a:lnTo>
                  <a:lnTo>
                    <a:pt x="336803" y="200659"/>
                  </a:lnTo>
                  <a:lnTo>
                    <a:pt x="375708" y="200659"/>
                  </a:lnTo>
                  <a:lnTo>
                    <a:pt x="372236" y="198119"/>
                  </a:lnTo>
                  <a:lnTo>
                    <a:pt x="366521" y="196850"/>
                  </a:lnTo>
                  <a:lnTo>
                    <a:pt x="354202" y="195580"/>
                  </a:lnTo>
                  <a:close/>
                </a:path>
                <a:path w="683259" h="471170">
                  <a:moveTo>
                    <a:pt x="271649" y="143509"/>
                  </a:moveTo>
                  <a:lnTo>
                    <a:pt x="240077" y="143509"/>
                  </a:lnTo>
                  <a:lnTo>
                    <a:pt x="246183" y="144780"/>
                  </a:lnTo>
                  <a:lnTo>
                    <a:pt x="251967" y="147319"/>
                  </a:lnTo>
                  <a:lnTo>
                    <a:pt x="258825" y="152400"/>
                  </a:lnTo>
                  <a:lnTo>
                    <a:pt x="263143" y="157480"/>
                  </a:lnTo>
                  <a:lnTo>
                    <a:pt x="264921" y="165100"/>
                  </a:lnTo>
                  <a:lnTo>
                    <a:pt x="266572" y="171450"/>
                  </a:lnTo>
                  <a:lnTo>
                    <a:pt x="264921" y="180339"/>
                  </a:lnTo>
                  <a:lnTo>
                    <a:pt x="259968" y="187959"/>
                  </a:lnTo>
                  <a:lnTo>
                    <a:pt x="259460" y="189230"/>
                  </a:lnTo>
                  <a:lnTo>
                    <a:pt x="258698" y="190500"/>
                  </a:lnTo>
                  <a:lnTo>
                    <a:pt x="257555" y="191769"/>
                  </a:lnTo>
                  <a:lnTo>
                    <a:pt x="279441" y="191769"/>
                  </a:lnTo>
                  <a:lnTo>
                    <a:pt x="280104" y="190500"/>
                  </a:lnTo>
                  <a:lnTo>
                    <a:pt x="282781" y="180339"/>
                  </a:lnTo>
                  <a:lnTo>
                    <a:pt x="283481" y="171450"/>
                  </a:lnTo>
                  <a:lnTo>
                    <a:pt x="282193" y="162559"/>
                  </a:lnTo>
                  <a:lnTo>
                    <a:pt x="279122" y="153669"/>
                  </a:lnTo>
                  <a:lnTo>
                    <a:pt x="274288" y="146050"/>
                  </a:lnTo>
                  <a:lnTo>
                    <a:pt x="271649" y="143509"/>
                  </a:lnTo>
                  <a:close/>
                </a:path>
                <a:path w="683259" h="471170">
                  <a:moveTo>
                    <a:pt x="110743" y="0"/>
                  </a:moveTo>
                  <a:lnTo>
                    <a:pt x="0" y="125730"/>
                  </a:lnTo>
                  <a:lnTo>
                    <a:pt x="57923" y="158750"/>
                  </a:lnTo>
                  <a:lnTo>
                    <a:pt x="64262" y="161289"/>
                  </a:lnTo>
                  <a:lnTo>
                    <a:pt x="70219" y="163830"/>
                  </a:lnTo>
                  <a:lnTo>
                    <a:pt x="75818" y="166369"/>
                  </a:lnTo>
                  <a:lnTo>
                    <a:pt x="89550" y="168909"/>
                  </a:lnTo>
                  <a:lnTo>
                    <a:pt x="109021" y="168909"/>
                  </a:lnTo>
                  <a:lnTo>
                    <a:pt x="115665" y="167639"/>
                  </a:lnTo>
                  <a:lnTo>
                    <a:pt x="122547" y="165100"/>
                  </a:lnTo>
                  <a:lnTo>
                    <a:pt x="129666" y="162559"/>
                  </a:lnTo>
                  <a:lnTo>
                    <a:pt x="136834" y="158750"/>
                  </a:lnTo>
                  <a:lnTo>
                    <a:pt x="143859" y="154939"/>
                  </a:lnTo>
                  <a:lnTo>
                    <a:pt x="150741" y="151130"/>
                  </a:lnTo>
                  <a:lnTo>
                    <a:pt x="152088" y="149859"/>
                  </a:lnTo>
                  <a:lnTo>
                    <a:pt x="88264" y="149859"/>
                  </a:lnTo>
                  <a:lnTo>
                    <a:pt x="82676" y="147319"/>
                  </a:lnTo>
                  <a:lnTo>
                    <a:pt x="75870" y="144780"/>
                  </a:lnTo>
                  <a:lnTo>
                    <a:pt x="68802" y="142239"/>
                  </a:lnTo>
                  <a:lnTo>
                    <a:pt x="61495" y="139700"/>
                  </a:lnTo>
                  <a:lnTo>
                    <a:pt x="53975" y="134619"/>
                  </a:lnTo>
                  <a:lnTo>
                    <a:pt x="31495" y="121919"/>
                  </a:lnTo>
                  <a:lnTo>
                    <a:pt x="117220" y="25400"/>
                  </a:lnTo>
                  <a:lnTo>
                    <a:pt x="155340" y="25400"/>
                  </a:lnTo>
                  <a:lnTo>
                    <a:pt x="153542" y="24129"/>
                  </a:lnTo>
                  <a:lnTo>
                    <a:pt x="110743" y="0"/>
                  </a:lnTo>
                  <a:close/>
                </a:path>
                <a:path w="683259" h="471170">
                  <a:moveTo>
                    <a:pt x="155340" y="25400"/>
                  </a:moveTo>
                  <a:lnTo>
                    <a:pt x="117220" y="25400"/>
                  </a:lnTo>
                  <a:lnTo>
                    <a:pt x="142366" y="39369"/>
                  </a:lnTo>
                  <a:lnTo>
                    <a:pt x="152018" y="45719"/>
                  </a:lnTo>
                  <a:lnTo>
                    <a:pt x="158750" y="49529"/>
                  </a:lnTo>
                  <a:lnTo>
                    <a:pt x="162432" y="54610"/>
                  </a:lnTo>
                  <a:lnTo>
                    <a:pt x="167512" y="59689"/>
                  </a:lnTo>
                  <a:lnTo>
                    <a:pt x="170306" y="67309"/>
                  </a:lnTo>
                  <a:lnTo>
                    <a:pt x="170814" y="74930"/>
                  </a:lnTo>
                  <a:lnTo>
                    <a:pt x="170529" y="82550"/>
                  </a:lnTo>
                  <a:lnTo>
                    <a:pt x="152145" y="119380"/>
                  </a:lnTo>
                  <a:lnTo>
                    <a:pt x="104520" y="149859"/>
                  </a:lnTo>
                  <a:lnTo>
                    <a:pt x="152088" y="149859"/>
                  </a:lnTo>
                  <a:lnTo>
                    <a:pt x="157479" y="144780"/>
                  </a:lnTo>
                  <a:lnTo>
                    <a:pt x="163857" y="139700"/>
                  </a:lnTo>
                  <a:lnTo>
                    <a:pt x="169830" y="133350"/>
                  </a:lnTo>
                  <a:lnTo>
                    <a:pt x="175375" y="125730"/>
                  </a:lnTo>
                  <a:lnTo>
                    <a:pt x="180466" y="116839"/>
                  </a:lnTo>
                  <a:lnTo>
                    <a:pt x="184203" y="110489"/>
                  </a:lnTo>
                  <a:lnTo>
                    <a:pt x="191881" y="74930"/>
                  </a:lnTo>
                  <a:lnTo>
                    <a:pt x="191133" y="68580"/>
                  </a:lnTo>
                  <a:lnTo>
                    <a:pt x="166862" y="33019"/>
                  </a:lnTo>
                  <a:lnTo>
                    <a:pt x="160732" y="29210"/>
                  </a:lnTo>
                  <a:lnTo>
                    <a:pt x="15534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625270" y="241164"/>
              <a:ext cx="1854200" cy="966469"/>
            </a:xfrm>
            <a:custGeom>
              <a:avLst/>
              <a:gdLst/>
              <a:ahLst/>
              <a:cxnLst/>
              <a:rect l="l" t="t" r="r" b="b"/>
              <a:pathLst>
                <a:path w="1854200" h="966469">
                  <a:moveTo>
                    <a:pt x="1444997" y="0"/>
                  </a:moveTo>
                  <a:lnTo>
                    <a:pt x="1399527" y="2662"/>
                  </a:lnTo>
                  <a:lnTo>
                    <a:pt x="1355755" y="12300"/>
                  </a:lnTo>
                  <a:lnTo>
                    <a:pt x="1315441" y="28808"/>
                  </a:lnTo>
                  <a:lnTo>
                    <a:pt x="1280348" y="52078"/>
                  </a:lnTo>
                  <a:lnTo>
                    <a:pt x="1266398" y="40548"/>
                  </a:lnTo>
                  <a:lnTo>
                    <a:pt x="1215070" y="13724"/>
                  </a:lnTo>
                  <a:lnTo>
                    <a:pt x="1167526" y="2199"/>
                  </a:lnTo>
                  <a:lnTo>
                    <a:pt x="1119068" y="12"/>
                  </a:lnTo>
                  <a:lnTo>
                    <a:pt x="1072084" y="6596"/>
                  </a:lnTo>
                  <a:lnTo>
                    <a:pt x="1028964" y="21381"/>
                  </a:lnTo>
                  <a:lnTo>
                    <a:pt x="992094" y="43801"/>
                  </a:lnTo>
                  <a:lnTo>
                    <a:pt x="963864" y="73287"/>
                  </a:lnTo>
                  <a:lnTo>
                    <a:pt x="951659" y="65389"/>
                  </a:lnTo>
                  <a:lnTo>
                    <a:pt x="910778" y="45601"/>
                  </a:lnTo>
                  <a:lnTo>
                    <a:pt x="861597" y="31934"/>
                  </a:lnTo>
                  <a:lnTo>
                    <a:pt x="810979" y="26699"/>
                  </a:lnTo>
                  <a:lnTo>
                    <a:pt x="760782" y="29492"/>
                  </a:lnTo>
                  <a:lnTo>
                    <a:pt x="712867" y="39912"/>
                  </a:lnTo>
                  <a:lnTo>
                    <a:pt x="669093" y="57556"/>
                  </a:lnTo>
                  <a:lnTo>
                    <a:pt x="631320" y="82023"/>
                  </a:lnTo>
                  <a:lnTo>
                    <a:pt x="601406" y="112911"/>
                  </a:lnTo>
                  <a:lnTo>
                    <a:pt x="557824" y="98123"/>
                  </a:lnTo>
                  <a:lnTo>
                    <a:pt x="511729" y="88717"/>
                  </a:lnTo>
                  <a:lnTo>
                    <a:pt x="464086" y="84836"/>
                  </a:lnTo>
                  <a:lnTo>
                    <a:pt x="415859" y="86622"/>
                  </a:lnTo>
                  <a:lnTo>
                    <a:pt x="358816" y="96325"/>
                  </a:lnTo>
                  <a:lnTo>
                    <a:pt x="307221" y="113383"/>
                  </a:lnTo>
                  <a:lnTo>
                    <a:pt x="262070" y="136865"/>
                  </a:lnTo>
                  <a:lnTo>
                    <a:pt x="224359" y="165838"/>
                  </a:lnTo>
                  <a:lnTo>
                    <a:pt x="195084" y="199371"/>
                  </a:lnTo>
                  <a:lnTo>
                    <a:pt x="175240" y="236533"/>
                  </a:lnTo>
                  <a:lnTo>
                    <a:pt x="165823" y="276392"/>
                  </a:lnTo>
                  <a:lnTo>
                    <a:pt x="167828" y="318016"/>
                  </a:lnTo>
                  <a:lnTo>
                    <a:pt x="166304" y="320937"/>
                  </a:lnTo>
                  <a:lnTo>
                    <a:pt x="123460" y="327848"/>
                  </a:lnTo>
                  <a:lnTo>
                    <a:pt x="84532" y="341463"/>
                  </a:lnTo>
                  <a:lnTo>
                    <a:pt x="51058" y="361102"/>
                  </a:lnTo>
                  <a:lnTo>
                    <a:pt x="3026" y="425777"/>
                  </a:lnTo>
                  <a:lnTo>
                    <a:pt x="0" y="466801"/>
                  </a:lnTo>
                  <a:lnTo>
                    <a:pt x="14413" y="506167"/>
                  </a:lnTo>
                  <a:lnTo>
                    <a:pt x="45189" y="540881"/>
                  </a:lnTo>
                  <a:lnTo>
                    <a:pt x="91247" y="567952"/>
                  </a:lnTo>
                  <a:lnTo>
                    <a:pt x="66796" y="591056"/>
                  </a:lnTo>
                  <a:lnTo>
                    <a:pt x="50131" y="617053"/>
                  </a:lnTo>
                  <a:lnTo>
                    <a:pt x="41706" y="644979"/>
                  </a:lnTo>
                  <a:lnTo>
                    <a:pt x="41971" y="673870"/>
                  </a:lnTo>
                  <a:lnTo>
                    <a:pt x="78364" y="738141"/>
                  </a:lnTo>
                  <a:lnTo>
                    <a:pt x="111837" y="762341"/>
                  </a:lnTo>
                  <a:lnTo>
                    <a:pt x="152857" y="779778"/>
                  </a:lnTo>
                  <a:lnTo>
                    <a:pt x="199443" y="789349"/>
                  </a:lnTo>
                  <a:lnTo>
                    <a:pt x="249616" y="789948"/>
                  </a:lnTo>
                  <a:lnTo>
                    <a:pt x="253045" y="794139"/>
                  </a:lnTo>
                  <a:lnTo>
                    <a:pt x="284436" y="825334"/>
                  </a:lnTo>
                  <a:lnTo>
                    <a:pt x="321446" y="851830"/>
                  </a:lnTo>
                  <a:lnTo>
                    <a:pt x="363138" y="873462"/>
                  </a:lnTo>
                  <a:lnTo>
                    <a:pt x="408579" y="890063"/>
                  </a:lnTo>
                  <a:lnTo>
                    <a:pt x="456833" y="901470"/>
                  </a:lnTo>
                  <a:lnTo>
                    <a:pt x="506965" y="907515"/>
                  </a:lnTo>
                  <a:lnTo>
                    <a:pt x="558041" y="908035"/>
                  </a:lnTo>
                  <a:lnTo>
                    <a:pt x="609125" y="902863"/>
                  </a:lnTo>
                  <a:lnTo>
                    <a:pt x="659283" y="891834"/>
                  </a:lnTo>
                  <a:lnTo>
                    <a:pt x="707578" y="874784"/>
                  </a:lnTo>
                  <a:lnTo>
                    <a:pt x="738765" y="902472"/>
                  </a:lnTo>
                  <a:lnTo>
                    <a:pt x="775904" y="925790"/>
                  </a:lnTo>
                  <a:lnTo>
                    <a:pt x="818092" y="944274"/>
                  </a:lnTo>
                  <a:lnTo>
                    <a:pt x="864423" y="957461"/>
                  </a:lnTo>
                  <a:lnTo>
                    <a:pt x="915589" y="965028"/>
                  </a:lnTo>
                  <a:lnTo>
                    <a:pt x="966382" y="965975"/>
                  </a:lnTo>
                  <a:lnTo>
                    <a:pt x="1015779" y="960692"/>
                  </a:lnTo>
                  <a:lnTo>
                    <a:pt x="1062759" y="949567"/>
                  </a:lnTo>
                  <a:lnTo>
                    <a:pt x="1106298" y="932988"/>
                  </a:lnTo>
                  <a:lnTo>
                    <a:pt x="1145376" y="911346"/>
                  </a:lnTo>
                  <a:lnTo>
                    <a:pt x="1178969" y="885027"/>
                  </a:lnTo>
                  <a:lnTo>
                    <a:pt x="1206055" y="854422"/>
                  </a:lnTo>
                  <a:lnTo>
                    <a:pt x="1225611" y="819920"/>
                  </a:lnTo>
                  <a:lnTo>
                    <a:pt x="1255726" y="831338"/>
                  </a:lnTo>
                  <a:lnTo>
                    <a:pt x="1287651" y="839636"/>
                  </a:lnTo>
                  <a:lnTo>
                    <a:pt x="1320909" y="844744"/>
                  </a:lnTo>
                  <a:lnTo>
                    <a:pt x="1355024" y="846590"/>
                  </a:lnTo>
                  <a:lnTo>
                    <a:pt x="1411970" y="842302"/>
                  </a:lnTo>
                  <a:lnTo>
                    <a:pt x="1464349" y="829379"/>
                  </a:lnTo>
                  <a:lnTo>
                    <a:pt x="1510656" y="808874"/>
                  </a:lnTo>
                  <a:lnTo>
                    <a:pt x="1549387" y="781840"/>
                  </a:lnTo>
                  <a:lnTo>
                    <a:pt x="1579039" y="749329"/>
                  </a:lnTo>
                  <a:lnTo>
                    <a:pt x="1598107" y="712395"/>
                  </a:lnTo>
                  <a:lnTo>
                    <a:pt x="1605087" y="672092"/>
                  </a:lnTo>
                  <a:lnTo>
                    <a:pt x="1641644" y="666688"/>
                  </a:lnTo>
                  <a:lnTo>
                    <a:pt x="1709993" y="646213"/>
                  </a:lnTo>
                  <a:lnTo>
                    <a:pt x="1783858" y="602826"/>
                  </a:lnTo>
                  <a:lnTo>
                    <a:pt x="1816822" y="569732"/>
                  </a:lnTo>
                  <a:lnTo>
                    <a:pt x="1839657" y="533330"/>
                  </a:lnTo>
                  <a:lnTo>
                    <a:pt x="1852150" y="494784"/>
                  </a:lnTo>
                  <a:lnTo>
                    <a:pt x="1854088" y="455255"/>
                  </a:lnTo>
                  <a:lnTo>
                    <a:pt x="1845258" y="415907"/>
                  </a:lnTo>
                  <a:lnTo>
                    <a:pt x="1825448" y="377901"/>
                  </a:lnTo>
                  <a:lnTo>
                    <a:pt x="1794444" y="342400"/>
                  </a:lnTo>
                  <a:lnTo>
                    <a:pt x="1798635" y="335415"/>
                  </a:lnTo>
                  <a:lnTo>
                    <a:pt x="1802191" y="328303"/>
                  </a:lnTo>
                  <a:lnTo>
                    <a:pt x="1804985" y="320937"/>
                  </a:lnTo>
                  <a:lnTo>
                    <a:pt x="1812921" y="283845"/>
                  </a:lnTo>
                  <a:lnTo>
                    <a:pt x="1808958" y="247611"/>
                  </a:lnTo>
                  <a:lnTo>
                    <a:pt x="1769184" y="182515"/>
                  </a:lnTo>
                  <a:lnTo>
                    <a:pt x="1735297" y="156051"/>
                  </a:lnTo>
                  <a:lnTo>
                    <a:pt x="1693358" y="135244"/>
                  </a:lnTo>
                  <a:lnTo>
                    <a:pt x="1644330" y="121293"/>
                  </a:lnTo>
                  <a:lnTo>
                    <a:pt x="1634891" y="96708"/>
                  </a:lnTo>
                  <a:lnTo>
                    <a:pt x="1599343" y="53016"/>
                  </a:lnTo>
                  <a:lnTo>
                    <a:pt x="1533981" y="16028"/>
                  </a:lnTo>
                  <a:lnTo>
                    <a:pt x="1490402" y="4419"/>
                  </a:lnTo>
                  <a:lnTo>
                    <a:pt x="1444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8625270" y="241164"/>
              <a:ext cx="1854200" cy="966469"/>
            </a:xfrm>
            <a:custGeom>
              <a:avLst/>
              <a:gdLst/>
              <a:ahLst/>
              <a:cxnLst/>
              <a:rect l="l" t="t" r="r" b="b"/>
              <a:pathLst>
                <a:path w="1854200" h="966469">
                  <a:moveTo>
                    <a:pt x="167828" y="318016"/>
                  </a:moveTo>
                  <a:lnTo>
                    <a:pt x="165823" y="276392"/>
                  </a:lnTo>
                  <a:lnTo>
                    <a:pt x="175240" y="236533"/>
                  </a:lnTo>
                  <a:lnTo>
                    <a:pt x="195084" y="199371"/>
                  </a:lnTo>
                  <a:lnTo>
                    <a:pt x="224359" y="165838"/>
                  </a:lnTo>
                  <a:lnTo>
                    <a:pt x="262070" y="136865"/>
                  </a:lnTo>
                  <a:lnTo>
                    <a:pt x="307221" y="113383"/>
                  </a:lnTo>
                  <a:lnTo>
                    <a:pt x="358816" y="96325"/>
                  </a:lnTo>
                  <a:lnTo>
                    <a:pt x="415859" y="86622"/>
                  </a:lnTo>
                  <a:lnTo>
                    <a:pt x="464086" y="84836"/>
                  </a:lnTo>
                  <a:lnTo>
                    <a:pt x="511729" y="88717"/>
                  </a:lnTo>
                  <a:lnTo>
                    <a:pt x="557824" y="98123"/>
                  </a:lnTo>
                  <a:lnTo>
                    <a:pt x="601406" y="112911"/>
                  </a:lnTo>
                  <a:lnTo>
                    <a:pt x="631320" y="82023"/>
                  </a:lnTo>
                  <a:lnTo>
                    <a:pt x="669093" y="57556"/>
                  </a:lnTo>
                  <a:lnTo>
                    <a:pt x="712867" y="39912"/>
                  </a:lnTo>
                  <a:lnTo>
                    <a:pt x="760782" y="29492"/>
                  </a:lnTo>
                  <a:lnTo>
                    <a:pt x="810979" y="26699"/>
                  </a:lnTo>
                  <a:lnTo>
                    <a:pt x="861597" y="31934"/>
                  </a:lnTo>
                  <a:lnTo>
                    <a:pt x="910778" y="45601"/>
                  </a:lnTo>
                  <a:lnTo>
                    <a:pt x="951659" y="65389"/>
                  </a:lnTo>
                  <a:lnTo>
                    <a:pt x="963864" y="73287"/>
                  </a:lnTo>
                  <a:lnTo>
                    <a:pt x="992094" y="43801"/>
                  </a:lnTo>
                  <a:lnTo>
                    <a:pt x="1028964" y="21381"/>
                  </a:lnTo>
                  <a:lnTo>
                    <a:pt x="1072084" y="6596"/>
                  </a:lnTo>
                  <a:lnTo>
                    <a:pt x="1119068" y="12"/>
                  </a:lnTo>
                  <a:lnTo>
                    <a:pt x="1167526" y="2199"/>
                  </a:lnTo>
                  <a:lnTo>
                    <a:pt x="1215070" y="13724"/>
                  </a:lnTo>
                  <a:lnTo>
                    <a:pt x="1250757" y="30234"/>
                  </a:lnTo>
                  <a:lnTo>
                    <a:pt x="1280348" y="52078"/>
                  </a:lnTo>
                  <a:lnTo>
                    <a:pt x="1315441" y="28808"/>
                  </a:lnTo>
                  <a:lnTo>
                    <a:pt x="1355755" y="12300"/>
                  </a:lnTo>
                  <a:lnTo>
                    <a:pt x="1399527" y="2662"/>
                  </a:lnTo>
                  <a:lnTo>
                    <a:pt x="1444997" y="0"/>
                  </a:lnTo>
                  <a:lnTo>
                    <a:pt x="1490402" y="4419"/>
                  </a:lnTo>
                  <a:lnTo>
                    <a:pt x="1533981" y="16028"/>
                  </a:lnTo>
                  <a:lnTo>
                    <a:pt x="1573972" y="34933"/>
                  </a:lnTo>
                  <a:lnTo>
                    <a:pt x="1619772" y="73779"/>
                  </a:lnTo>
                  <a:lnTo>
                    <a:pt x="1644330" y="121293"/>
                  </a:lnTo>
                  <a:lnTo>
                    <a:pt x="1693358" y="135244"/>
                  </a:lnTo>
                  <a:lnTo>
                    <a:pt x="1735297" y="156051"/>
                  </a:lnTo>
                  <a:lnTo>
                    <a:pt x="1769184" y="182515"/>
                  </a:lnTo>
                  <a:lnTo>
                    <a:pt x="1794059" y="213435"/>
                  </a:lnTo>
                  <a:lnTo>
                    <a:pt x="1812921" y="283845"/>
                  </a:lnTo>
                  <a:lnTo>
                    <a:pt x="1804985" y="320937"/>
                  </a:lnTo>
                  <a:lnTo>
                    <a:pt x="1802191" y="328303"/>
                  </a:lnTo>
                  <a:lnTo>
                    <a:pt x="1798635" y="335415"/>
                  </a:lnTo>
                  <a:lnTo>
                    <a:pt x="1794444" y="342400"/>
                  </a:lnTo>
                  <a:lnTo>
                    <a:pt x="1825448" y="377901"/>
                  </a:lnTo>
                  <a:lnTo>
                    <a:pt x="1845258" y="415907"/>
                  </a:lnTo>
                  <a:lnTo>
                    <a:pt x="1854088" y="455255"/>
                  </a:lnTo>
                  <a:lnTo>
                    <a:pt x="1852150" y="494784"/>
                  </a:lnTo>
                  <a:lnTo>
                    <a:pt x="1839657" y="533330"/>
                  </a:lnTo>
                  <a:lnTo>
                    <a:pt x="1816822" y="569732"/>
                  </a:lnTo>
                  <a:lnTo>
                    <a:pt x="1783858" y="602826"/>
                  </a:lnTo>
                  <a:lnTo>
                    <a:pt x="1740977" y="631452"/>
                  </a:lnTo>
                  <a:lnTo>
                    <a:pt x="1676747" y="658011"/>
                  </a:lnTo>
                  <a:lnTo>
                    <a:pt x="1605087" y="672092"/>
                  </a:lnTo>
                  <a:lnTo>
                    <a:pt x="1598107" y="712395"/>
                  </a:lnTo>
                  <a:lnTo>
                    <a:pt x="1579039" y="749329"/>
                  </a:lnTo>
                  <a:lnTo>
                    <a:pt x="1549387" y="781840"/>
                  </a:lnTo>
                  <a:lnTo>
                    <a:pt x="1510656" y="808874"/>
                  </a:lnTo>
                  <a:lnTo>
                    <a:pt x="1464349" y="829379"/>
                  </a:lnTo>
                  <a:lnTo>
                    <a:pt x="1411970" y="842302"/>
                  </a:lnTo>
                  <a:lnTo>
                    <a:pt x="1355024" y="846590"/>
                  </a:lnTo>
                  <a:lnTo>
                    <a:pt x="1320909" y="844744"/>
                  </a:lnTo>
                  <a:lnTo>
                    <a:pt x="1287651" y="839636"/>
                  </a:lnTo>
                  <a:lnTo>
                    <a:pt x="1255726" y="831338"/>
                  </a:lnTo>
                  <a:lnTo>
                    <a:pt x="1225611" y="819920"/>
                  </a:lnTo>
                  <a:lnTo>
                    <a:pt x="1206055" y="854422"/>
                  </a:lnTo>
                  <a:lnTo>
                    <a:pt x="1178969" y="885027"/>
                  </a:lnTo>
                  <a:lnTo>
                    <a:pt x="1145376" y="911346"/>
                  </a:lnTo>
                  <a:lnTo>
                    <a:pt x="1106298" y="932988"/>
                  </a:lnTo>
                  <a:lnTo>
                    <a:pt x="1062759" y="949567"/>
                  </a:lnTo>
                  <a:lnTo>
                    <a:pt x="1015779" y="960692"/>
                  </a:lnTo>
                  <a:lnTo>
                    <a:pt x="966382" y="965975"/>
                  </a:lnTo>
                  <a:lnTo>
                    <a:pt x="915589" y="965028"/>
                  </a:lnTo>
                  <a:lnTo>
                    <a:pt x="864423" y="957461"/>
                  </a:lnTo>
                  <a:lnTo>
                    <a:pt x="818092" y="944274"/>
                  </a:lnTo>
                  <a:lnTo>
                    <a:pt x="775904" y="925790"/>
                  </a:lnTo>
                  <a:lnTo>
                    <a:pt x="738765" y="902472"/>
                  </a:lnTo>
                  <a:lnTo>
                    <a:pt x="707578" y="874784"/>
                  </a:lnTo>
                  <a:lnTo>
                    <a:pt x="659283" y="891834"/>
                  </a:lnTo>
                  <a:lnTo>
                    <a:pt x="609125" y="902863"/>
                  </a:lnTo>
                  <a:lnTo>
                    <a:pt x="558041" y="908035"/>
                  </a:lnTo>
                  <a:lnTo>
                    <a:pt x="506965" y="907515"/>
                  </a:lnTo>
                  <a:lnTo>
                    <a:pt x="456833" y="901470"/>
                  </a:lnTo>
                  <a:lnTo>
                    <a:pt x="408579" y="890063"/>
                  </a:lnTo>
                  <a:lnTo>
                    <a:pt x="363138" y="873462"/>
                  </a:lnTo>
                  <a:lnTo>
                    <a:pt x="321446" y="851830"/>
                  </a:lnTo>
                  <a:lnTo>
                    <a:pt x="284436" y="825334"/>
                  </a:lnTo>
                  <a:lnTo>
                    <a:pt x="253045" y="794139"/>
                  </a:lnTo>
                  <a:lnTo>
                    <a:pt x="250759" y="791345"/>
                  </a:lnTo>
                  <a:lnTo>
                    <a:pt x="249616" y="789948"/>
                  </a:lnTo>
                  <a:lnTo>
                    <a:pt x="199443" y="789349"/>
                  </a:lnTo>
                  <a:lnTo>
                    <a:pt x="152857" y="779778"/>
                  </a:lnTo>
                  <a:lnTo>
                    <a:pt x="111837" y="762341"/>
                  </a:lnTo>
                  <a:lnTo>
                    <a:pt x="78364" y="738141"/>
                  </a:lnTo>
                  <a:lnTo>
                    <a:pt x="54416" y="708283"/>
                  </a:lnTo>
                  <a:lnTo>
                    <a:pt x="41706" y="644979"/>
                  </a:lnTo>
                  <a:lnTo>
                    <a:pt x="50131" y="617053"/>
                  </a:lnTo>
                  <a:lnTo>
                    <a:pt x="66796" y="591056"/>
                  </a:lnTo>
                  <a:lnTo>
                    <a:pt x="91247" y="567952"/>
                  </a:lnTo>
                  <a:lnTo>
                    <a:pt x="45189" y="540881"/>
                  </a:lnTo>
                  <a:lnTo>
                    <a:pt x="14413" y="506167"/>
                  </a:lnTo>
                  <a:lnTo>
                    <a:pt x="0" y="466801"/>
                  </a:lnTo>
                  <a:lnTo>
                    <a:pt x="3026" y="425777"/>
                  </a:lnTo>
                  <a:lnTo>
                    <a:pt x="24572" y="386088"/>
                  </a:lnTo>
                  <a:lnTo>
                    <a:pt x="84532" y="341463"/>
                  </a:lnTo>
                  <a:lnTo>
                    <a:pt x="123460" y="327848"/>
                  </a:lnTo>
                  <a:lnTo>
                    <a:pt x="166304" y="320937"/>
                  </a:lnTo>
                  <a:lnTo>
                    <a:pt x="167828" y="318016"/>
                  </a:lnTo>
                  <a:close/>
                </a:path>
                <a:path w="1854200" h="966469">
                  <a:moveTo>
                    <a:pt x="201864" y="582049"/>
                  </a:moveTo>
                  <a:lnTo>
                    <a:pt x="173540" y="582110"/>
                  </a:lnTo>
                  <a:lnTo>
                    <a:pt x="145667" y="579112"/>
                  </a:lnTo>
                  <a:lnTo>
                    <a:pt x="118747" y="573137"/>
                  </a:lnTo>
                  <a:lnTo>
                    <a:pt x="93279" y="564269"/>
                  </a:lnTo>
                </a:path>
                <a:path w="1854200" h="966469">
                  <a:moveTo>
                    <a:pt x="297749" y="777121"/>
                  </a:moveTo>
                  <a:lnTo>
                    <a:pt x="286185" y="780093"/>
                  </a:lnTo>
                  <a:lnTo>
                    <a:pt x="274381" y="782518"/>
                  </a:lnTo>
                  <a:lnTo>
                    <a:pt x="262388" y="784372"/>
                  </a:lnTo>
                  <a:lnTo>
                    <a:pt x="250251" y="785630"/>
                  </a:lnTo>
                </a:path>
                <a:path w="1854200" h="966469">
                  <a:moveTo>
                    <a:pt x="707451" y="870847"/>
                  </a:moveTo>
                  <a:lnTo>
                    <a:pt x="699216" y="861542"/>
                  </a:lnTo>
                  <a:lnTo>
                    <a:pt x="691672" y="851940"/>
                  </a:lnTo>
                  <a:lnTo>
                    <a:pt x="684842" y="842075"/>
                  </a:lnTo>
                  <a:lnTo>
                    <a:pt x="678749" y="831985"/>
                  </a:lnTo>
                </a:path>
                <a:path w="1854200" h="966469">
                  <a:moveTo>
                    <a:pt x="1237168" y="773819"/>
                  </a:moveTo>
                  <a:lnTo>
                    <a:pt x="1235525" y="784647"/>
                  </a:lnTo>
                  <a:lnTo>
                    <a:pt x="1233073" y="795393"/>
                  </a:lnTo>
                  <a:lnTo>
                    <a:pt x="1229810" y="806019"/>
                  </a:lnTo>
                  <a:lnTo>
                    <a:pt x="1225738" y="816491"/>
                  </a:lnTo>
                </a:path>
                <a:path w="1854200" h="966469">
                  <a:moveTo>
                    <a:pt x="1464625" y="509913"/>
                  </a:moveTo>
                  <a:lnTo>
                    <a:pt x="1512217" y="531416"/>
                  </a:lnTo>
                  <a:lnTo>
                    <a:pt x="1551073" y="559412"/>
                  </a:lnTo>
                  <a:lnTo>
                    <a:pt x="1580078" y="592620"/>
                  </a:lnTo>
                  <a:lnTo>
                    <a:pt x="1598116" y="629760"/>
                  </a:lnTo>
                  <a:lnTo>
                    <a:pt x="1604071" y="669552"/>
                  </a:lnTo>
                </a:path>
                <a:path w="1854200" h="966469">
                  <a:moveTo>
                    <a:pt x="1793555" y="339987"/>
                  </a:moveTo>
                  <a:lnTo>
                    <a:pt x="1781798" y="356798"/>
                  </a:lnTo>
                  <a:lnTo>
                    <a:pt x="1767409" y="372467"/>
                  </a:lnTo>
                  <a:lnTo>
                    <a:pt x="1750568" y="386850"/>
                  </a:lnTo>
                  <a:lnTo>
                    <a:pt x="1731452" y="399804"/>
                  </a:lnTo>
                </a:path>
                <a:path w="1854200" h="966469">
                  <a:moveTo>
                    <a:pt x="1644584" y="117991"/>
                  </a:moveTo>
                  <a:lnTo>
                    <a:pt x="1646136" y="124986"/>
                  </a:lnTo>
                  <a:lnTo>
                    <a:pt x="1647188" y="132040"/>
                  </a:lnTo>
                  <a:lnTo>
                    <a:pt x="1647763" y="139118"/>
                  </a:lnTo>
                  <a:lnTo>
                    <a:pt x="1647886" y="146185"/>
                  </a:lnTo>
                </a:path>
                <a:path w="1854200" h="966469">
                  <a:moveTo>
                    <a:pt x="1247963" y="84971"/>
                  </a:moveTo>
                  <a:lnTo>
                    <a:pt x="1254532" y="75352"/>
                  </a:lnTo>
                  <a:lnTo>
                    <a:pt x="1262029" y="66127"/>
                  </a:lnTo>
                  <a:lnTo>
                    <a:pt x="1270431" y="57306"/>
                  </a:lnTo>
                  <a:lnTo>
                    <a:pt x="1279713" y="48903"/>
                  </a:lnTo>
                </a:path>
                <a:path w="1854200" h="966469">
                  <a:moveTo>
                    <a:pt x="950402" y="102116"/>
                  </a:moveTo>
                  <a:lnTo>
                    <a:pt x="953214" y="94093"/>
                  </a:lnTo>
                  <a:lnTo>
                    <a:pt x="956705" y="86225"/>
                  </a:lnTo>
                  <a:lnTo>
                    <a:pt x="960886" y="78523"/>
                  </a:lnTo>
                  <a:lnTo>
                    <a:pt x="965769" y="71001"/>
                  </a:lnTo>
                </a:path>
                <a:path w="1854200" h="966469">
                  <a:moveTo>
                    <a:pt x="601152" y="112657"/>
                  </a:moveTo>
                  <a:lnTo>
                    <a:pt x="616025" y="119326"/>
                  </a:lnTo>
                  <a:lnTo>
                    <a:pt x="630315" y="126579"/>
                  </a:lnTo>
                  <a:lnTo>
                    <a:pt x="643961" y="134427"/>
                  </a:lnTo>
                  <a:lnTo>
                    <a:pt x="656905" y="142883"/>
                  </a:lnTo>
                </a:path>
                <a:path w="1854200" h="966469">
                  <a:moveTo>
                    <a:pt x="177607" y="349766"/>
                  </a:moveTo>
                  <a:lnTo>
                    <a:pt x="174508" y="341911"/>
                  </a:lnTo>
                  <a:lnTo>
                    <a:pt x="171861" y="333986"/>
                  </a:lnTo>
                  <a:lnTo>
                    <a:pt x="169642" y="326013"/>
                  </a:lnTo>
                  <a:lnTo>
                    <a:pt x="167828" y="318016"/>
                  </a:lnTo>
                </a:path>
              </a:pathLst>
            </a:custGeom>
            <a:ln w="12700">
              <a:solidFill>
                <a:srgbClr val="99820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7922132" y="2528442"/>
            <a:ext cx="68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 panose="020B0704020202020204"/>
                <a:cs typeface="Arial" panose="020B0704020202020204"/>
              </a:rPr>
              <a:t>E</a:t>
            </a:r>
            <a:r>
              <a:rPr sz="1800" i="1" spc="5" dirty="0">
                <a:latin typeface="Arial" panose="020B0704020202020204"/>
                <a:cs typeface="Arial" panose="020B0704020202020204"/>
              </a:rPr>
              <a:t>x</a:t>
            </a:r>
            <a:r>
              <a:rPr sz="1800" i="1" dirty="0">
                <a:latin typeface="Arial" panose="020B0704020202020204"/>
                <a:cs typeface="Arial" panose="020B0704020202020204"/>
              </a:rPr>
              <a:t>po</a:t>
            </a:r>
            <a:r>
              <a:rPr sz="1800" i="1" dirty="0">
                <a:latin typeface="Arial" panose="020B0704020202020204"/>
                <a:cs typeface="Arial" panose="020B0704020202020204"/>
              </a:rPr>
              <a:t>rt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017634" y="402158"/>
            <a:ext cx="93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433434" y="171671"/>
            <a:ext cx="3432810" cy="1918970"/>
            <a:chOff x="8433434" y="171671"/>
            <a:chExt cx="3432810" cy="1918970"/>
          </a:xfrm>
        </p:grpSpPr>
        <p:sp>
          <p:nvSpPr>
            <p:cNvPr id="90" name="object 90"/>
            <p:cNvSpPr/>
            <p:nvPr/>
          </p:nvSpPr>
          <p:spPr>
            <a:xfrm>
              <a:off x="8433434" y="900684"/>
              <a:ext cx="586740" cy="488950"/>
            </a:xfrm>
            <a:custGeom>
              <a:avLst/>
              <a:gdLst/>
              <a:ahLst/>
              <a:cxnLst/>
              <a:rect l="l" t="t" r="r" b="b"/>
              <a:pathLst>
                <a:path w="586740" h="488950">
                  <a:moveTo>
                    <a:pt x="469357" y="67615"/>
                  </a:moveTo>
                  <a:lnTo>
                    <a:pt x="0" y="454151"/>
                  </a:lnTo>
                  <a:lnTo>
                    <a:pt x="28194" y="488441"/>
                  </a:lnTo>
                  <a:lnTo>
                    <a:pt x="497580" y="101880"/>
                  </a:lnTo>
                  <a:lnTo>
                    <a:pt x="469357" y="67615"/>
                  </a:lnTo>
                  <a:close/>
                </a:path>
                <a:path w="586740" h="488950">
                  <a:moveTo>
                    <a:pt x="562717" y="53466"/>
                  </a:moveTo>
                  <a:lnTo>
                    <a:pt x="486537" y="53466"/>
                  </a:lnTo>
                  <a:lnTo>
                    <a:pt x="514731" y="87756"/>
                  </a:lnTo>
                  <a:lnTo>
                    <a:pt x="497580" y="101880"/>
                  </a:lnTo>
                  <a:lnTo>
                    <a:pt x="525907" y="136270"/>
                  </a:lnTo>
                  <a:lnTo>
                    <a:pt x="562717" y="53466"/>
                  </a:lnTo>
                  <a:close/>
                </a:path>
                <a:path w="586740" h="488950">
                  <a:moveTo>
                    <a:pt x="486537" y="53466"/>
                  </a:moveTo>
                  <a:lnTo>
                    <a:pt x="469357" y="67615"/>
                  </a:lnTo>
                  <a:lnTo>
                    <a:pt x="497580" y="101880"/>
                  </a:lnTo>
                  <a:lnTo>
                    <a:pt x="514731" y="87756"/>
                  </a:lnTo>
                  <a:lnTo>
                    <a:pt x="486537" y="53466"/>
                  </a:lnTo>
                  <a:close/>
                </a:path>
                <a:path w="586740" h="488950">
                  <a:moveTo>
                    <a:pt x="586486" y="0"/>
                  </a:moveTo>
                  <a:lnTo>
                    <a:pt x="441071" y="33274"/>
                  </a:lnTo>
                  <a:lnTo>
                    <a:pt x="469357" y="67615"/>
                  </a:lnTo>
                  <a:lnTo>
                    <a:pt x="486537" y="53466"/>
                  </a:lnTo>
                  <a:lnTo>
                    <a:pt x="562717" y="53466"/>
                  </a:lnTo>
                  <a:lnTo>
                    <a:pt x="586486" y="0"/>
                  </a:lnTo>
                  <a:close/>
                </a:path>
              </a:pathLst>
            </a:custGeom>
            <a:solidFill>
              <a:srgbClr val="7E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502266" y="1544192"/>
              <a:ext cx="588010" cy="546100"/>
            </a:xfrm>
            <a:custGeom>
              <a:avLst/>
              <a:gdLst/>
              <a:ahLst/>
              <a:cxnLst/>
              <a:rect l="l" t="t" r="r" b="b"/>
              <a:pathLst>
                <a:path w="588009" h="546100">
                  <a:moveTo>
                    <a:pt x="86486" y="346710"/>
                  </a:moveTo>
                  <a:lnTo>
                    <a:pt x="80033" y="346710"/>
                  </a:lnTo>
                  <a:lnTo>
                    <a:pt x="67270" y="349250"/>
                  </a:lnTo>
                  <a:lnTo>
                    <a:pt x="60959" y="351789"/>
                  </a:lnTo>
                  <a:lnTo>
                    <a:pt x="56175" y="354329"/>
                  </a:lnTo>
                  <a:lnTo>
                    <a:pt x="50784" y="358139"/>
                  </a:lnTo>
                  <a:lnTo>
                    <a:pt x="44797" y="361950"/>
                  </a:lnTo>
                  <a:lnTo>
                    <a:pt x="38226" y="367029"/>
                  </a:lnTo>
                  <a:lnTo>
                    <a:pt x="0" y="398779"/>
                  </a:lnTo>
                  <a:lnTo>
                    <a:pt x="76961" y="546100"/>
                  </a:lnTo>
                  <a:lnTo>
                    <a:pt x="114799" y="515620"/>
                  </a:lnTo>
                  <a:lnTo>
                    <a:pt x="85216" y="515620"/>
                  </a:lnTo>
                  <a:lnTo>
                    <a:pt x="25780" y="401320"/>
                  </a:lnTo>
                  <a:lnTo>
                    <a:pt x="48259" y="383539"/>
                  </a:lnTo>
                  <a:lnTo>
                    <a:pt x="56896" y="375920"/>
                  </a:lnTo>
                  <a:lnTo>
                    <a:pt x="63753" y="372110"/>
                  </a:lnTo>
                  <a:lnTo>
                    <a:pt x="68960" y="369570"/>
                  </a:lnTo>
                  <a:lnTo>
                    <a:pt x="75946" y="367029"/>
                  </a:lnTo>
                  <a:lnTo>
                    <a:pt x="126006" y="367029"/>
                  </a:lnTo>
                  <a:lnTo>
                    <a:pt x="123237" y="364489"/>
                  </a:lnTo>
                  <a:lnTo>
                    <a:pt x="117484" y="359410"/>
                  </a:lnTo>
                  <a:lnTo>
                    <a:pt x="111505" y="355600"/>
                  </a:lnTo>
                  <a:lnTo>
                    <a:pt x="105382" y="351789"/>
                  </a:lnTo>
                  <a:lnTo>
                    <a:pt x="99186" y="349250"/>
                  </a:lnTo>
                  <a:lnTo>
                    <a:pt x="86486" y="346710"/>
                  </a:lnTo>
                  <a:close/>
                </a:path>
                <a:path w="588009" h="546100">
                  <a:moveTo>
                    <a:pt x="126006" y="367029"/>
                  </a:moveTo>
                  <a:lnTo>
                    <a:pt x="83438" y="367029"/>
                  </a:lnTo>
                  <a:lnTo>
                    <a:pt x="91566" y="369570"/>
                  </a:lnTo>
                  <a:lnTo>
                    <a:pt x="97613" y="372110"/>
                  </a:lnTo>
                  <a:lnTo>
                    <a:pt x="125904" y="402589"/>
                  </a:lnTo>
                  <a:lnTo>
                    <a:pt x="137667" y="444500"/>
                  </a:lnTo>
                  <a:lnTo>
                    <a:pt x="137794" y="450850"/>
                  </a:lnTo>
                  <a:lnTo>
                    <a:pt x="136905" y="457200"/>
                  </a:lnTo>
                  <a:lnTo>
                    <a:pt x="134874" y="463550"/>
                  </a:lnTo>
                  <a:lnTo>
                    <a:pt x="133476" y="468629"/>
                  </a:lnTo>
                  <a:lnTo>
                    <a:pt x="130936" y="472439"/>
                  </a:lnTo>
                  <a:lnTo>
                    <a:pt x="127380" y="477520"/>
                  </a:lnTo>
                  <a:lnTo>
                    <a:pt x="122856" y="482600"/>
                  </a:lnTo>
                  <a:lnTo>
                    <a:pt x="117665" y="488950"/>
                  </a:lnTo>
                  <a:lnTo>
                    <a:pt x="111807" y="494029"/>
                  </a:lnTo>
                  <a:lnTo>
                    <a:pt x="105282" y="499110"/>
                  </a:lnTo>
                  <a:lnTo>
                    <a:pt x="85216" y="515620"/>
                  </a:lnTo>
                  <a:lnTo>
                    <a:pt x="114799" y="515620"/>
                  </a:lnTo>
                  <a:lnTo>
                    <a:pt x="122681" y="509270"/>
                  </a:lnTo>
                  <a:lnTo>
                    <a:pt x="128518" y="504189"/>
                  </a:lnTo>
                  <a:lnTo>
                    <a:pt x="133651" y="499110"/>
                  </a:lnTo>
                  <a:lnTo>
                    <a:pt x="138094" y="495300"/>
                  </a:lnTo>
                  <a:lnTo>
                    <a:pt x="141858" y="490220"/>
                  </a:lnTo>
                  <a:lnTo>
                    <a:pt x="146077" y="485139"/>
                  </a:lnTo>
                  <a:lnTo>
                    <a:pt x="149605" y="478789"/>
                  </a:lnTo>
                  <a:lnTo>
                    <a:pt x="158114" y="439420"/>
                  </a:lnTo>
                  <a:lnTo>
                    <a:pt x="157664" y="430529"/>
                  </a:lnTo>
                  <a:lnTo>
                    <a:pt x="144843" y="391160"/>
                  </a:lnTo>
                  <a:lnTo>
                    <a:pt x="128776" y="369570"/>
                  </a:lnTo>
                  <a:lnTo>
                    <a:pt x="126006" y="367029"/>
                  </a:lnTo>
                  <a:close/>
                </a:path>
                <a:path w="588009" h="546100">
                  <a:moveTo>
                    <a:pt x="203773" y="295910"/>
                  </a:moveTo>
                  <a:lnTo>
                    <a:pt x="167116" y="320039"/>
                  </a:lnTo>
                  <a:lnTo>
                    <a:pt x="156893" y="351789"/>
                  </a:lnTo>
                  <a:lnTo>
                    <a:pt x="157229" y="360679"/>
                  </a:lnTo>
                  <a:lnTo>
                    <a:pt x="170128" y="397510"/>
                  </a:lnTo>
                  <a:lnTo>
                    <a:pt x="196976" y="421639"/>
                  </a:lnTo>
                  <a:lnTo>
                    <a:pt x="204850" y="425450"/>
                  </a:lnTo>
                  <a:lnTo>
                    <a:pt x="212851" y="426720"/>
                  </a:lnTo>
                  <a:lnTo>
                    <a:pt x="221106" y="424179"/>
                  </a:lnTo>
                  <a:lnTo>
                    <a:pt x="229361" y="422910"/>
                  </a:lnTo>
                  <a:lnTo>
                    <a:pt x="236854" y="419100"/>
                  </a:lnTo>
                  <a:lnTo>
                    <a:pt x="243712" y="414020"/>
                  </a:lnTo>
                  <a:lnTo>
                    <a:pt x="251094" y="407670"/>
                  </a:lnTo>
                  <a:lnTo>
                    <a:pt x="220979" y="407670"/>
                  </a:lnTo>
                  <a:lnTo>
                    <a:pt x="213359" y="406400"/>
                  </a:lnTo>
                  <a:lnTo>
                    <a:pt x="207641" y="405129"/>
                  </a:lnTo>
                  <a:lnTo>
                    <a:pt x="202088" y="401320"/>
                  </a:lnTo>
                  <a:lnTo>
                    <a:pt x="196679" y="397510"/>
                  </a:lnTo>
                  <a:lnTo>
                    <a:pt x="191388" y="391160"/>
                  </a:lnTo>
                  <a:lnTo>
                    <a:pt x="190118" y="389889"/>
                  </a:lnTo>
                  <a:lnTo>
                    <a:pt x="188975" y="388620"/>
                  </a:lnTo>
                  <a:lnTo>
                    <a:pt x="187705" y="386079"/>
                  </a:lnTo>
                  <a:lnTo>
                    <a:pt x="205022" y="372110"/>
                  </a:lnTo>
                  <a:lnTo>
                    <a:pt x="180466" y="372110"/>
                  </a:lnTo>
                  <a:lnTo>
                    <a:pt x="177464" y="364489"/>
                  </a:lnTo>
                  <a:lnTo>
                    <a:pt x="175688" y="355600"/>
                  </a:lnTo>
                  <a:lnTo>
                    <a:pt x="175127" y="347979"/>
                  </a:lnTo>
                  <a:lnTo>
                    <a:pt x="175767" y="341629"/>
                  </a:lnTo>
                  <a:lnTo>
                    <a:pt x="177546" y="332739"/>
                  </a:lnTo>
                  <a:lnTo>
                    <a:pt x="181736" y="325120"/>
                  </a:lnTo>
                  <a:lnTo>
                    <a:pt x="194690" y="314960"/>
                  </a:lnTo>
                  <a:lnTo>
                    <a:pt x="201422" y="312420"/>
                  </a:lnTo>
                  <a:lnTo>
                    <a:pt x="241536" y="312420"/>
                  </a:lnTo>
                  <a:lnTo>
                    <a:pt x="237835" y="308610"/>
                  </a:lnTo>
                  <a:lnTo>
                    <a:pt x="229933" y="302260"/>
                  </a:lnTo>
                  <a:lnTo>
                    <a:pt x="221555" y="298450"/>
                  </a:lnTo>
                  <a:lnTo>
                    <a:pt x="203773" y="295910"/>
                  </a:lnTo>
                  <a:close/>
                </a:path>
                <a:path w="588009" h="546100">
                  <a:moveTo>
                    <a:pt x="260984" y="346710"/>
                  </a:moveTo>
                  <a:lnTo>
                    <a:pt x="244601" y="358139"/>
                  </a:lnTo>
                  <a:lnTo>
                    <a:pt x="245981" y="364489"/>
                  </a:lnTo>
                  <a:lnTo>
                    <a:pt x="246389" y="369570"/>
                  </a:lnTo>
                  <a:lnTo>
                    <a:pt x="233299" y="401320"/>
                  </a:lnTo>
                  <a:lnTo>
                    <a:pt x="227583" y="406400"/>
                  </a:lnTo>
                  <a:lnTo>
                    <a:pt x="220979" y="407670"/>
                  </a:lnTo>
                  <a:lnTo>
                    <a:pt x="251094" y="407670"/>
                  </a:lnTo>
                  <a:lnTo>
                    <a:pt x="256857" y="398779"/>
                  </a:lnTo>
                  <a:lnTo>
                    <a:pt x="261000" y="389889"/>
                  </a:lnTo>
                  <a:lnTo>
                    <a:pt x="263525" y="381000"/>
                  </a:lnTo>
                  <a:lnTo>
                    <a:pt x="264664" y="370839"/>
                  </a:lnTo>
                  <a:lnTo>
                    <a:pt x="264636" y="363220"/>
                  </a:lnTo>
                  <a:lnTo>
                    <a:pt x="263417" y="354329"/>
                  </a:lnTo>
                  <a:lnTo>
                    <a:pt x="260984" y="346710"/>
                  </a:lnTo>
                  <a:close/>
                </a:path>
                <a:path w="588009" h="546100">
                  <a:moveTo>
                    <a:pt x="260096" y="243839"/>
                  </a:moveTo>
                  <a:lnTo>
                    <a:pt x="245617" y="256539"/>
                  </a:lnTo>
                  <a:lnTo>
                    <a:pt x="322833" y="405129"/>
                  </a:lnTo>
                  <a:lnTo>
                    <a:pt x="338454" y="392429"/>
                  </a:lnTo>
                  <a:lnTo>
                    <a:pt x="308101" y="334010"/>
                  </a:lnTo>
                  <a:lnTo>
                    <a:pt x="340884" y="334010"/>
                  </a:lnTo>
                  <a:lnTo>
                    <a:pt x="347344" y="330200"/>
                  </a:lnTo>
                  <a:lnTo>
                    <a:pt x="352298" y="325120"/>
                  </a:lnTo>
                  <a:lnTo>
                    <a:pt x="353282" y="323850"/>
                  </a:lnTo>
                  <a:lnTo>
                    <a:pt x="316864" y="323850"/>
                  </a:lnTo>
                  <a:lnTo>
                    <a:pt x="312038" y="322579"/>
                  </a:lnTo>
                  <a:lnTo>
                    <a:pt x="281304" y="280670"/>
                  </a:lnTo>
                  <a:lnTo>
                    <a:pt x="278510" y="260350"/>
                  </a:lnTo>
                  <a:lnTo>
                    <a:pt x="278669" y="259079"/>
                  </a:lnTo>
                  <a:lnTo>
                    <a:pt x="267842" y="259079"/>
                  </a:lnTo>
                  <a:lnTo>
                    <a:pt x="260096" y="243839"/>
                  </a:lnTo>
                  <a:close/>
                </a:path>
                <a:path w="588009" h="546100">
                  <a:moveTo>
                    <a:pt x="241536" y="312420"/>
                  </a:moveTo>
                  <a:lnTo>
                    <a:pt x="201422" y="312420"/>
                  </a:lnTo>
                  <a:lnTo>
                    <a:pt x="216026" y="314960"/>
                  </a:lnTo>
                  <a:lnTo>
                    <a:pt x="222884" y="318770"/>
                  </a:lnTo>
                  <a:lnTo>
                    <a:pt x="229361" y="326389"/>
                  </a:lnTo>
                  <a:lnTo>
                    <a:pt x="229869" y="327660"/>
                  </a:lnTo>
                  <a:lnTo>
                    <a:pt x="232028" y="330200"/>
                  </a:lnTo>
                  <a:lnTo>
                    <a:pt x="180466" y="372110"/>
                  </a:lnTo>
                  <a:lnTo>
                    <a:pt x="205022" y="372110"/>
                  </a:lnTo>
                  <a:lnTo>
                    <a:pt x="255397" y="331470"/>
                  </a:lnTo>
                  <a:lnTo>
                    <a:pt x="252349" y="326389"/>
                  </a:lnTo>
                  <a:lnTo>
                    <a:pt x="248919" y="321310"/>
                  </a:lnTo>
                  <a:lnTo>
                    <a:pt x="245236" y="316229"/>
                  </a:lnTo>
                  <a:lnTo>
                    <a:pt x="241536" y="312420"/>
                  </a:lnTo>
                  <a:close/>
                </a:path>
                <a:path w="588009" h="546100">
                  <a:moveTo>
                    <a:pt x="340884" y="334010"/>
                  </a:moveTo>
                  <a:lnTo>
                    <a:pt x="308101" y="334010"/>
                  </a:lnTo>
                  <a:lnTo>
                    <a:pt x="319073" y="336550"/>
                  </a:lnTo>
                  <a:lnTo>
                    <a:pt x="329295" y="337820"/>
                  </a:lnTo>
                  <a:lnTo>
                    <a:pt x="338730" y="335279"/>
                  </a:lnTo>
                  <a:lnTo>
                    <a:pt x="340884" y="334010"/>
                  </a:lnTo>
                  <a:close/>
                </a:path>
                <a:path w="588009" h="546100">
                  <a:moveTo>
                    <a:pt x="342940" y="232410"/>
                  </a:moveTo>
                  <a:lnTo>
                    <a:pt x="301243" y="232410"/>
                  </a:lnTo>
                  <a:lnTo>
                    <a:pt x="315594" y="234950"/>
                  </a:lnTo>
                  <a:lnTo>
                    <a:pt x="322325" y="238760"/>
                  </a:lnTo>
                  <a:lnTo>
                    <a:pt x="343070" y="274320"/>
                  </a:lnTo>
                  <a:lnTo>
                    <a:pt x="346600" y="294639"/>
                  </a:lnTo>
                  <a:lnTo>
                    <a:pt x="345328" y="303529"/>
                  </a:lnTo>
                  <a:lnTo>
                    <a:pt x="316864" y="323850"/>
                  </a:lnTo>
                  <a:lnTo>
                    <a:pt x="353282" y="323850"/>
                  </a:lnTo>
                  <a:lnTo>
                    <a:pt x="356234" y="320039"/>
                  </a:lnTo>
                  <a:lnTo>
                    <a:pt x="362076" y="308610"/>
                  </a:lnTo>
                  <a:lnTo>
                    <a:pt x="363854" y="300989"/>
                  </a:lnTo>
                  <a:lnTo>
                    <a:pt x="364616" y="292100"/>
                  </a:lnTo>
                  <a:lnTo>
                    <a:pt x="364497" y="283210"/>
                  </a:lnTo>
                  <a:lnTo>
                    <a:pt x="349573" y="241300"/>
                  </a:lnTo>
                  <a:lnTo>
                    <a:pt x="344169" y="233679"/>
                  </a:lnTo>
                  <a:lnTo>
                    <a:pt x="342940" y="232410"/>
                  </a:lnTo>
                  <a:close/>
                </a:path>
                <a:path w="588009" h="546100">
                  <a:moveTo>
                    <a:pt x="338454" y="121920"/>
                  </a:moveTo>
                  <a:lnTo>
                    <a:pt x="322706" y="134620"/>
                  </a:lnTo>
                  <a:lnTo>
                    <a:pt x="399796" y="283210"/>
                  </a:lnTo>
                  <a:lnTo>
                    <a:pt x="415416" y="270510"/>
                  </a:lnTo>
                  <a:lnTo>
                    <a:pt x="338454" y="121920"/>
                  </a:lnTo>
                  <a:close/>
                </a:path>
                <a:path w="588009" h="546100">
                  <a:moveTo>
                    <a:pt x="313181" y="213360"/>
                  </a:moveTo>
                  <a:lnTo>
                    <a:pt x="305182" y="213360"/>
                  </a:lnTo>
                  <a:lnTo>
                    <a:pt x="297576" y="214629"/>
                  </a:lnTo>
                  <a:lnTo>
                    <a:pt x="272796" y="236220"/>
                  </a:lnTo>
                  <a:lnTo>
                    <a:pt x="270255" y="241300"/>
                  </a:lnTo>
                  <a:lnTo>
                    <a:pt x="268731" y="248920"/>
                  </a:lnTo>
                  <a:lnTo>
                    <a:pt x="267842" y="259079"/>
                  </a:lnTo>
                  <a:lnTo>
                    <a:pt x="278669" y="259079"/>
                  </a:lnTo>
                  <a:lnTo>
                    <a:pt x="279146" y="255270"/>
                  </a:lnTo>
                  <a:lnTo>
                    <a:pt x="282448" y="245110"/>
                  </a:lnTo>
                  <a:lnTo>
                    <a:pt x="285368" y="241300"/>
                  </a:lnTo>
                  <a:lnTo>
                    <a:pt x="289305" y="238760"/>
                  </a:lnTo>
                  <a:lnTo>
                    <a:pt x="294893" y="233679"/>
                  </a:lnTo>
                  <a:lnTo>
                    <a:pt x="301243" y="232410"/>
                  </a:lnTo>
                  <a:lnTo>
                    <a:pt x="342940" y="232410"/>
                  </a:lnTo>
                  <a:lnTo>
                    <a:pt x="336792" y="226060"/>
                  </a:lnTo>
                  <a:lnTo>
                    <a:pt x="329152" y="219710"/>
                  </a:lnTo>
                  <a:lnTo>
                    <a:pt x="321274" y="215900"/>
                  </a:lnTo>
                  <a:lnTo>
                    <a:pt x="313181" y="213360"/>
                  </a:lnTo>
                  <a:close/>
                </a:path>
                <a:path w="588009" h="546100">
                  <a:moveTo>
                    <a:pt x="452500" y="101600"/>
                  </a:moveTo>
                  <a:lnTo>
                    <a:pt x="443360" y="101600"/>
                  </a:lnTo>
                  <a:lnTo>
                    <a:pt x="434435" y="102870"/>
                  </a:lnTo>
                  <a:lnTo>
                    <a:pt x="401145" y="132079"/>
                  </a:lnTo>
                  <a:lnTo>
                    <a:pt x="394969" y="154939"/>
                  </a:lnTo>
                  <a:lnTo>
                    <a:pt x="395682" y="170179"/>
                  </a:lnTo>
                  <a:lnTo>
                    <a:pt x="415416" y="212089"/>
                  </a:lnTo>
                  <a:lnTo>
                    <a:pt x="451484" y="232410"/>
                  </a:lnTo>
                  <a:lnTo>
                    <a:pt x="459866" y="229870"/>
                  </a:lnTo>
                  <a:lnTo>
                    <a:pt x="466034" y="228600"/>
                  </a:lnTo>
                  <a:lnTo>
                    <a:pt x="471963" y="226060"/>
                  </a:lnTo>
                  <a:lnTo>
                    <a:pt x="477654" y="222250"/>
                  </a:lnTo>
                  <a:lnTo>
                    <a:pt x="483107" y="218439"/>
                  </a:lnTo>
                  <a:lnTo>
                    <a:pt x="489154" y="213360"/>
                  </a:lnTo>
                  <a:lnTo>
                    <a:pt x="452119" y="213360"/>
                  </a:lnTo>
                  <a:lnTo>
                    <a:pt x="446305" y="210820"/>
                  </a:lnTo>
                  <a:lnTo>
                    <a:pt x="415798" y="172720"/>
                  </a:lnTo>
                  <a:lnTo>
                    <a:pt x="413511" y="158750"/>
                  </a:lnTo>
                  <a:lnTo>
                    <a:pt x="413003" y="151129"/>
                  </a:lnTo>
                  <a:lnTo>
                    <a:pt x="440054" y="118110"/>
                  </a:lnTo>
                  <a:lnTo>
                    <a:pt x="483045" y="118110"/>
                  </a:lnTo>
                  <a:lnTo>
                    <a:pt x="478093" y="113029"/>
                  </a:lnTo>
                  <a:lnTo>
                    <a:pt x="470106" y="106679"/>
                  </a:lnTo>
                  <a:lnTo>
                    <a:pt x="461571" y="102870"/>
                  </a:lnTo>
                  <a:lnTo>
                    <a:pt x="452500" y="101600"/>
                  </a:lnTo>
                  <a:close/>
                </a:path>
                <a:path w="588009" h="546100">
                  <a:moveTo>
                    <a:pt x="483045" y="118110"/>
                  </a:moveTo>
                  <a:lnTo>
                    <a:pt x="440054" y="118110"/>
                  </a:lnTo>
                  <a:lnTo>
                    <a:pt x="447928" y="119379"/>
                  </a:lnTo>
                  <a:lnTo>
                    <a:pt x="453810" y="120650"/>
                  </a:lnTo>
                  <a:lnTo>
                    <a:pt x="480694" y="152400"/>
                  </a:lnTo>
                  <a:lnTo>
                    <a:pt x="482853" y="157479"/>
                  </a:lnTo>
                  <a:lnTo>
                    <a:pt x="484377" y="162560"/>
                  </a:lnTo>
                  <a:lnTo>
                    <a:pt x="486155" y="172720"/>
                  </a:lnTo>
                  <a:lnTo>
                    <a:pt x="486409" y="177800"/>
                  </a:lnTo>
                  <a:lnTo>
                    <a:pt x="485775" y="182879"/>
                  </a:lnTo>
                  <a:lnTo>
                    <a:pt x="485266" y="187960"/>
                  </a:lnTo>
                  <a:lnTo>
                    <a:pt x="483869" y="193039"/>
                  </a:lnTo>
                  <a:lnTo>
                    <a:pt x="479551" y="200660"/>
                  </a:lnTo>
                  <a:lnTo>
                    <a:pt x="466978" y="212089"/>
                  </a:lnTo>
                  <a:lnTo>
                    <a:pt x="459866" y="213360"/>
                  </a:lnTo>
                  <a:lnTo>
                    <a:pt x="489154" y="213360"/>
                  </a:lnTo>
                  <a:lnTo>
                    <a:pt x="505269" y="173989"/>
                  </a:lnTo>
                  <a:lnTo>
                    <a:pt x="504888" y="165100"/>
                  </a:lnTo>
                  <a:lnTo>
                    <a:pt x="485521" y="120650"/>
                  </a:lnTo>
                  <a:lnTo>
                    <a:pt x="483045" y="118110"/>
                  </a:lnTo>
                  <a:close/>
                </a:path>
                <a:path w="588009" h="546100">
                  <a:moveTo>
                    <a:pt x="490981" y="55879"/>
                  </a:moveTo>
                  <a:lnTo>
                    <a:pt x="475614" y="68579"/>
                  </a:lnTo>
                  <a:lnTo>
                    <a:pt x="566038" y="148589"/>
                  </a:lnTo>
                  <a:lnTo>
                    <a:pt x="568325" y="161289"/>
                  </a:lnTo>
                  <a:lnTo>
                    <a:pt x="569594" y="168910"/>
                  </a:lnTo>
                  <a:lnTo>
                    <a:pt x="569722" y="175260"/>
                  </a:lnTo>
                  <a:lnTo>
                    <a:pt x="568832" y="179070"/>
                  </a:lnTo>
                  <a:lnTo>
                    <a:pt x="567943" y="181610"/>
                  </a:lnTo>
                  <a:lnTo>
                    <a:pt x="566038" y="184150"/>
                  </a:lnTo>
                  <a:lnTo>
                    <a:pt x="562863" y="186689"/>
                  </a:lnTo>
                  <a:lnTo>
                    <a:pt x="559815" y="189229"/>
                  </a:lnTo>
                  <a:lnTo>
                    <a:pt x="556259" y="191770"/>
                  </a:lnTo>
                  <a:lnTo>
                    <a:pt x="552323" y="193039"/>
                  </a:lnTo>
                  <a:lnTo>
                    <a:pt x="563372" y="209550"/>
                  </a:lnTo>
                  <a:lnTo>
                    <a:pt x="567816" y="207010"/>
                  </a:lnTo>
                  <a:lnTo>
                    <a:pt x="571880" y="205739"/>
                  </a:lnTo>
                  <a:lnTo>
                    <a:pt x="581151" y="196850"/>
                  </a:lnTo>
                  <a:lnTo>
                    <a:pt x="584834" y="191770"/>
                  </a:lnTo>
                  <a:lnTo>
                    <a:pt x="586612" y="185420"/>
                  </a:lnTo>
                  <a:lnTo>
                    <a:pt x="587448" y="179070"/>
                  </a:lnTo>
                  <a:lnTo>
                    <a:pt x="587379" y="170179"/>
                  </a:lnTo>
                  <a:lnTo>
                    <a:pt x="586738" y="162560"/>
                  </a:lnTo>
                  <a:lnTo>
                    <a:pt x="585215" y="152400"/>
                  </a:lnTo>
                  <a:lnTo>
                    <a:pt x="579932" y="121920"/>
                  </a:lnTo>
                  <a:lnTo>
                    <a:pt x="561721" y="121920"/>
                  </a:lnTo>
                  <a:lnTo>
                    <a:pt x="555369" y="115570"/>
                  </a:lnTo>
                  <a:lnTo>
                    <a:pt x="548909" y="109220"/>
                  </a:lnTo>
                  <a:lnTo>
                    <a:pt x="535812" y="96520"/>
                  </a:lnTo>
                  <a:lnTo>
                    <a:pt x="490981" y="55879"/>
                  </a:lnTo>
                  <a:close/>
                </a:path>
                <a:path w="588009" h="546100">
                  <a:moveTo>
                    <a:pt x="558800" y="0"/>
                  </a:moveTo>
                  <a:lnTo>
                    <a:pt x="542543" y="13970"/>
                  </a:lnTo>
                  <a:lnTo>
                    <a:pt x="561721" y="121920"/>
                  </a:lnTo>
                  <a:lnTo>
                    <a:pt x="579932" y="12192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12551" y="171671"/>
              <a:ext cx="1353311" cy="678720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583928" y="2556128"/>
            <a:ext cx="102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 panose="020B0704020202020204"/>
                <a:cs typeface="Arial" panose="020B0704020202020204"/>
              </a:rPr>
              <a:t>X-in-Loop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688644" y="96774"/>
            <a:ext cx="6243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数字孪生构架与及部</a:t>
            </a:r>
            <a:r>
              <a:rPr sz="2800" b="0" spc="-25" dirty="0">
                <a:latin typeface="微软雅黑" panose="020B0503020204020204" charset="-122"/>
                <a:cs typeface="微软雅黑" panose="020B0503020204020204" charset="-122"/>
              </a:rPr>
              <a:t>署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流程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477" y="67132"/>
            <a:ext cx="72624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利用</a:t>
            </a:r>
            <a:r>
              <a:rPr sz="2800" b="0" spc="-5" dirty="0">
                <a:solidFill>
                  <a:srgbClr val="2D2F33"/>
                </a:solidFill>
                <a:latin typeface="Arial" panose="020B0704020202020204"/>
                <a:cs typeface="Arial" panose="020B0704020202020204"/>
              </a:rPr>
              <a:t>Ansys</a:t>
            </a:r>
            <a:r>
              <a:rPr sz="2800" b="0" spc="-100" dirty="0">
                <a:solidFill>
                  <a:srgbClr val="2D2F3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spc="-45" dirty="0">
                <a:solidFill>
                  <a:srgbClr val="2D2F33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2800" b="0" spc="5" dirty="0">
                <a:solidFill>
                  <a:srgbClr val="2D2F3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spc="-5" dirty="0">
                <a:solidFill>
                  <a:srgbClr val="2D2F33"/>
                </a:solidFill>
                <a:latin typeface="Arial" panose="020B0704020202020204"/>
                <a:cs typeface="Arial" panose="020B0704020202020204"/>
              </a:rPr>
              <a:t>Deployer</a:t>
            </a:r>
            <a:r>
              <a:rPr sz="2800" b="0" spc="10" dirty="0">
                <a:solidFill>
                  <a:srgbClr val="2D2F33"/>
                </a:solidFill>
                <a:latin typeface="微软雅黑" panose="020B0503020204020204" charset="-122"/>
                <a:cs typeface="微软雅黑" panose="020B0503020204020204" charset="-122"/>
              </a:rPr>
              <a:t>轻松部署数字双胞胎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686" y="1448765"/>
            <a:ext cx="4942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通过对孪生体执行验证校核，可以显著减少部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415" y="1915490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署时间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686" y="2507360"/>
            <a:ext cx="4488815" cy="89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容易将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twin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部署到云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800" dirty="0">
                <a:latin typeface="Arial" panose="020B0704020202020204"/>
                <a:cs typeface="Arial" panose="020B0704020202020204"/>
              </a:rPr>
              <a:t>edge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或离线环境中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704020202020204"/>
              <a:buChar char="•"/>
            </a:pPr>
            <a:endParaRPr sz="135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使用通过漏洞检查确保双胞胎的安全性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686" y="3696716"/>
            <a:ext cx="4859020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latin typeface="Arial" panose="020B0704020202020204"/>
                <a:cs typeface="Arial" panose="020B0704020202020204"/>
              </a:rPr>
              <a:t>FMU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编写器</a:t>
            </a:r>
            <a:r>
              <a:rPr sz="1800" dirty="0">
                <a:latin typeface="Arial" panose="020B0704020202020204"/>
                <a:cs typeface="Arial" panose="020B0704020202020204"/>
              </a:rPr>
              <a:t>: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组合多个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FMUs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800" spc="-30" dirty="0">
                <a:latin typeface="Arial" panose="020B0704020202020204"/>
                <a:cs typeface="Arial" panose="020B0704020202020204"/>
              </a:rPr>
              <a:t>Twins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轻松创建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新的孪生模型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99109" y="1339443"/>
            <a:ext cx="4678680" cy="2528570"/>
            <a:chOff x="7099109" y="1339443"/>
            <a:chExt cx="4678680" cy="2528570"/>
          </a:xfrm>
        </p:grpSpPr>
        <p:sp>
          <p:nvSpPr>
            <p:cNvPr id="8" name="object 8"/>
            <p:cNvSpPr/>
            <p:nvPr/>
          </p:nvSpPr>
          <p:spPr>
            <a:xfrm>
              <a:off x="7129271" y="2795016"/>
              <a:ext cx="1271270" cy="1042669"/>
            </a:xfrm>
            <a:custGeom>
              <a:avLst/>
              <a:gdLst/>
              <a:ahLst/>
              <a:cxnLst/>
              <a:rect l="l" t="t" r="r" b="b"/>
              <a:pathLst>
                <a:path w="1271270" h="1042670">
                  <a:moveTo>
                    <a:pt x="0" y="1042416"/>
                  </a:moveTo>
                  <a:lnTo>
                    <a:pt x="1271016" y="1042416"/>
                  </a:lnTo>
                  <a:lnTo>
                    <a:pt x="1271016" y="0"/>
                  </a:lnTo>
                  <a:lnTo>
                    <a:pt x="0" y="0"/>
                  </a:lnTo>
                  <a:lnTo>
                    <a:pt x="0" y="1042416"/>
                  </a:lnTo>
                  <a:close/>
                </a:path>
              </a:pathLst>
            </a:custGeom>
            <a:ln w="603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51775" y="2886455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51775" y="2886455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80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92567" y="3044952"/>
              <a:ext cx="433070" cy="542925"/>
            </a:xfrm>
            <a:custGeom>
              <a:avLst/>
              <a:gdLst/>
              <a:ahLst/>
              <a:cxnLst/>
              <a:rect l="l" t="t" r="r" b="b"/>
              <a:pathLst>
                <a:path w="433070" h="542925">
                  <a:moveTo>
                    <a:pt x="0" y="0"/>
                  </a:moveTo>
                  <a:lnTo>
                    <a:pt x="0" y="542544"/>
                  </a:lnTo>
                  <a:lnTo>
                    <a:pt x="432815" y="2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92567" y="3044952"/>
              <a:ext cx="433070" cy="542925"/>
            </a:xfrm>
            <a:custGeom>
              <a:avLst/>
              <a:gdLst/>
              <a:ahLst/>
              <a:cxnLst/>
              <a:rect l="l" t="t" r="r" b="b"/>
              <a:pathLst>
                <a:path w="433070" h="542925">
                  <a:moveTo>
                    <a:pt x="0" y="0"/>
                  </a:moveTo>
                  <a:lnTo>
                    <a:pt x="432815" y="271272"/>
                  </a:lnTo>
                  <a:lnTo>
                    <a:pt x="0" y="5425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10087" y="1339443"/>
              <a:ext cx="1167383" cy="6420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29449" y="1746503"/>
              <a:ext cx="3080385" cy="1604645"/>
            </a:xfrm>
            <a:custGeom>
              <a:avLst/>
              <a:gdLst/>
              <a:ahLst/>
              <a:cxnLst/>
              <a:rect l="l" t="t" r="r" b="b"/>
              <a:pathLst>
                <a:path w="3080384" h="1604645">
                  <a:moveTo>
                    <a:pt x="120650" y="875411"/>
                  </a:moveTo>
                  <a:lnTo>
                    <a:pt x="60325" y="875411"/>
                  </a:lnTo>
                  <a:lnTo>
                    <a:pt x="60325" y="935736"/>
                  </a:lnTo>
                  <a:lnTo>
                    <a:pt x="120650" y="935736"/>
                  </a:lnTo>
                  <a:lnTo>
                    <a:pt x="120650" y="875411"/>
                  </a:lnTo>
                  <a:close/>
                </a:path>
                <a:path w="3080384" h="1604645">
                  <a:moveTo>
                    <a:pt x="120650" y="754761"/>
                  </a:moveTo>
                  <a:lnTo>
                    <a:pt x="60325" y="754761"/>
                  </a:lnTo>
                  <a:lnTo>
                    <a:pt x="60325" y="815086"/>
                  </a:lnTo>
                  <a:lnTo>
                    <a:pt x="120650" y="815086"/>
                  </a:lnTo>
                  <a:lnTo>
                    <a:pt x="120650" y="754761"/>
                  </a:lnTo>
                  <a:close/>
                </a:path>
                <a:path w="3080384" h="1604645">
                  <a:moveTo>
                    <a:pt x="180975" y="659511"/>
                  </a:moveTo>
                  <a:lnTo>
                    <a:pt x="168275" y="634111"/>
                  </a:lnTo>
                  <a:lnTo>
                    <a:pt x="90551" y="478536"/>
                  </a:lnTo>
                  <a:lnTo>
                    <a:pt x="0" y="659511"/>
                  </a:lnTo>
                  <a:lnTo>
                    <a:pt x="60325" y="659511"/>
                  </a:lnTo>
                  <a:lnTo>
                    <a:pt x="60325" y="694436"/>
                  </a:lnTo>
                  <a:lnTo>
                    <a:pt x="120650" y="694436"/>
                  </a:lnTo>
                  <a:lnTo>
                    <a:pt x="120650" y="659511"/>
                  </a:lnTo>
                  <a:lnTo>
                    <a:pt x="180975" y="659511"/>
                  </a:lnTo>
                  <a:close/>
                </a:path>
                <a:path w="3080384" h="1604645">
                  <a:moveTo>
                    <a:pt x="385826" y="635762"/>
                  </a:moveTo>
                  <a:lnTo>
                    <a:pt x="325501" y="635762"/>
                  </a:lnTo>
                  <a:lnTo>
                    <a:pt x="325501" y="696087"/>
                  </a:lnTo>
                  <a:lnTo>
                    <a:pt x="385826" y="696087"/>
                  </a:lnTo>
                  <a:lnTo>
                    <a:pt x="385826" y="635762"/>
                  </a:lnTo>
                  <a:close/>
                </a:path>
                <a:path w="3080384" h="1604645">
                  <a:moveTo>
                    <a:pt x="385826" y="515112"/>
                  </a:moveTo>
                  <a:lnTo>
                    <a:pt x="325501" y="515112"/>
                  </a:lnTo>
                  <a:lnTo>
                    <a:pt x="325501" y="575437"/>
                  </a:lnTo>
                  <a:lnTo>
                    <a:pt x="385826" y="575437"/>
                  </a:lnTo>
                  <a:lnTo>
                    <a:pt x="385826" y="515112"/>
                  </a:lnTo>
                  <a:close/>
                </a:path>
                <a:path w="3080384" h="1604645">
                  <a:moveTo>
                    <a:pt x="446151" y="791337"/>
                  </a:moveTo>
                  <a:lnTo>
                    <a:pt x="385826" y="791337"/>
                  </a:lnTo>
                  <a:lnTo>
                    <a:pt x="385826" y="756412"/>
                  </a:lnTo>
                  <a:lnTo>
                    <a:pt x="325501" y="756412"/>
                  </a:lnTo>
                  <a:lnTo>
                    <a:pt x="325501" y="791337"/>
                  </a:lnTo>
                  <a:lnTo>
                    <a:pt x="265176" y="791337"/>
                  </a:lnTo>
                  <a:lnTo>
                    <a:pt x="355727" y="972312"/>
                  </a:lnTo>
                  <a:lnTo>
                    <a:pt x="433451" y="816737"/>
                  </a:lnTo>
                  <a:lnTo>
                    <a:pt x="446151" y="791337"/>
                  </a:lnTo>
                  <a:close/>
                </a:path>
                <a:path w="3080384" h="1604645">
                  <a:moveTo>
                    <a:pt x="3080258" y="0"/>
                  </a:moveTo>
                  <a:lnTo>
                    <a:pt x="2796159" y="44069"/>
                  </a:lnTo>
                  <a:lnTo>
                    <a:pt x="2845816" y="113969"/>
                  </a:lnTo>
                  <a:lnTo>
                    <a:pt x="846074" y="1534414"/>
                  </a:lnTo>
                  <a:lnTo>
                    <a:pt x="895604" y="1604264"/>
                  </a:lnTo>
                  <a:lnTo>
                    <a:pt x="2895447" y="183832"/>
                  </a:lnTo>
                  <a:lnTo>
                    <a:pt x="2945130" y="253746"/>
                  </a:lnTo>
                  <a:lnTo>
                    <a:pt x="3032772" y="89154"/>
                  </a:lnTo>
                  <a:lnTo>
                    <a:pt x="3080258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988" y="1392478"/>
            <a:ext cx="591007" cy="75986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29450" y="3880561"/>
            <a:ext cx="1475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 panose="020B0704020202020204"/>
                <a:cs typeface="Arial" panose="020B0704020202020204"/>
              </a:rPr>
              <a:t>Twin </a:t>
            </a:r>
            <a:r>
              <a:rPr sz="1800" dirty="0">
                <a:latin typeface="Arial" panose="020B0704020202020204"/>
                <a:cs typeface="Arial" panose="020B0704020202020204"/>
              </a:rPr>
              <a:t>Deployer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76915" y="2065781"/>
            <a:ext cx="6845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" panose="020B0704020202020204"/>
                <a:cs typeface="Arial" panose="020B0704020202020204"/>
              </a:rPr>
              <a:t>C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l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o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u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d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99906" y="2737104"/>
            <a:ext cx="3448050" cy="1118870"/>
            <a:chOff x="8399906" y="2737104"/>
            <a:chExt cx="3448050" cy="111887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6559" y="2737104"/>
              <a:ext cx="1271016" cy="11186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399906" y="3171698"/>
              <a:ext cx="2178050" cy="257175"/>
            </a:xfrm>
            <a:custGeom>
              <a:avLst/>
              <a:gdLst/>
              <a:ahLst/>
              <a:cxnLst/>
              <a:rect l="l" t="t" r="r" b="b"/>
              <a:pathLst>
                <a:path w="2178050" h="257175">
                  <a:moveTo>
                    <a:pt x="2093988" y="85343"/>
                  </a:moveTo>
                  <a:lnTo>
                    <a:pt x="1963039" y="85343"/>
                  </a:lnTo>
                  <a:lnTo>
                    <a:pt x="1963801" y="171068"/>
                  </a:lnTo>
                  <a:lnTo>
                    <a:pt x="1920875" y="171460"/>
                  </a:lnTo>
                  <a:lnTo>
                    <a:pt x="1921637" y="257175"/>
                  </a:lnTo>
                  <a:lnTo>
                    <a:pt x="2177669" y="126237"/>
                  </a:lnTo>
                  <a:lnTo>
                    <a:pt x="2093988" y="85343"/>
                  </a:lnTo>
                  <a:close/>
                </a:path>
                <a:path w="2178050" h="257175">
                  <a:moveTo>
                    <a:pt x="1920113" y="85735"/>
                  </a:moveTo>
                  <a:lnTo>
                    <a:pt x="0" y="103250"/>
                  </a:lnTo>
                  <a:lnTo>
                    <a:pt x="762" y="188975"/>
                  </a:lnTo>
                  <a:lnTo>
                    <a:pt x="1920875" y="171460"/>
                  </a:lnTo>
                  <a:lnTo>
                    <a:pt x="1920113" y="85735"/>
                  </a:lnTo>
                  <a:close/>
                </a:path>
                <a:path w="2178050" h="257175">
                  <a:moveTo>
                    <a:pt x="1963039" y="85343"/>
                  </a:moveTo>
                  <a:lnTo>
                    <a:pt x="1920113" y="85735"/>
                  </a:lnTo>
                  <a:lnTo>
                    <a:pt x="1920875" y="171460"/>
                  </a:lnTo>
                  <a:lnTo>
                    <a:pt x="1963801" y="171068"/>
                  </a:lnTo>
                  <a:lnTo>
                    <a:pt x="1963039" y="85343"/>
                  </a:lnTo>
                  <a:close/>
                </a:path>
                <a:path w="2178050" h="257175">
                  <a:moveTo>
                    <a:pt x="1919351" y="0"/>
                  </a:moveTo>
                  <a:lnTo>
                    <a:pt x="1920113" y="85735"/>
                  </a:lnTo>
                  <a:lnTo>
                    <a:pt x="2093988" y="85343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013693" y="3692778"/>
            <a:ext cx="6146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Arial" panose="020B0704020202020204"/>
                <a:cs typeface="Arial" panose="020B0704020202020204"/>
              </a:rPr>
              <a:t>E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d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g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e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84264" y="1282953"/>
            <a:ext cx="5062855" cy="4520565"/>
            <a:chOff x="6684264" y="1282953"/>
            <a:chExt cx="5062855" cy="452056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7024" y="4149775"/>
              <a:ext cx="959815" cy="8474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380095" y="3278377"/>
              <a:ext cx="2376805" cy="1295400"/>
            </a:xfrm>
            <a:custGeom>
              <a:avLst/>
              <a:gdLst/>
              <a:ahLst/>
              <a:cxnLst/>
              <a:rect l="l" t="t" r="r" b="b"/>
              <a:pathLst>
                <a:path w="2376804" h="1295400">
                  <a:moveTo>
                    <a:pt x="2129610" y="1211683"/>
                  </a:moveTo>
                  <a:lnTo>
                    <a:pt x="2089277" y="1287272"/>
                  </a:lnTo>
                  <a:lnTo>
                    <a:pt x="2376804" y="1294892"/>
                  </a:lnTo>
                  <a:lnTo>
                    <a:pt x="2332069" y="1231900"/>
                  </a:lnTo>
                  <a:lnTo>
                    <a:pt x="2167508" y="1231900"/>
                  </a:lnTo>
                  <a:lnTo>
                    <a:pt x="2129610" y="1211683"/>
                  </a:lnTo>
                  <a:close/>
                </a:path>
                <a:path w="2376804" h="1295400">
                  <a:moveTo>
                    <a:pt x="2169970" y="1136044"/>
                  </a:moveTo>
                  <a:lnTo>
                    <a:pt x="2129610" y="1211683"/>
                  </a:lnTo>
                  <a:lnTo>
                    <a:pt x="2167508" y="1231900"/>
                  </a:lnTo>
                  <a:lnTo>
                    <a:pt x="2207768" y="1156208"/>
                  </a:lnTo>
                  <a:lnTo>
                    <a:pt x="2169970" y="1136044"/>
                  </a:lnTo>
                  <a:close/>
                </a:path>
                <a:path w="2376804" h="1295400">
                  <a:moveTo>
                    <a:pt x="2210307" y="1060450"/>
                  </a:moveTo>
                  <a:lnTo>
                    <a:pt x="2169970" y="1136044"/>
                  </a:lnTo>
                  <a:lnTo>
                    <a:pt x="2207768" y="1156208"/>
                  </a:lnTo>
                  <a:lnTo>
                    <a:pt x="2167508" y="1231900"/>
                  </a:lnTo>
                  <a:lnTo>
                    <a:pt x="2332069" y="1231900"/>
                  </a:lnTo>
                  <a:lnTo>
                    <a:pt x="2210307" y="1060450"/>
                  </a:lnTo>
                  <a:close/>
                </a:path>
                <a:path w="2376804" h="1295400">
                  <a:moveTo>
                    <a:pt x="40385" y="0"/>
                  </a:moveTo>
                  <a:lnTo>
                    <a:pt x="0" y="75692"/>
                  </a:lnTo>
                  <a:lnTo>
                    <a:pt x="2129610" y="1211683"/>
                  </a:lnTo>
                  <a:lnTo>
                    <a:pt x="2169970" y="1136044"/>
                  </a:lnTo>
                  <a:lnTo>
                    <a:pt x="40385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527792" y="128930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527792" y="128930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658855" y="1377695"/>
              <a:ext cx="241300" cy="302260"/>
            </a:xfrm>
            <a:custGeom>
              <a:avLst/>
              <a:gdLst/>
              <a:ahLst/>
              <a:cxnLst/>
              <a:rect l="l" t="t" r="r" b="b"/>
              <a:pathLst>
                <a:path w="241300" h="302260">
                  <a:moveTo>
                    <a:pt x="0" y="0"/>
                  </a:moveTo>
                  <a:lnTo>
                    <a:pt x="0" y="301751"/>
                  </a:lnTo>
                  <a:lnTo>
                    <a:pt x="240792" y="150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58855" y="1377695"/>
              <a:ext cx="241300" cy="302260"/>
            </a:xfrm>
            <a:custGeom>
              <a:avLst/>
              <a:gdLst/>
              <a:ahLst/>
              <a:cxnLst/>
              <a:rect l="l" t="t" r="r" b="b"/>
              <a:pathLst>
                <a:path w="241300" h="302260">
                  <a:moveTo>
                    <a:pt x="0" y="0"/>
                  </a:moveTo>
                  <a:lnTo>
                    <a:pt x="240792" y="150875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591800" y="277063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91800" y="277063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722864" y="2859023"/>
              <a:ext cx="241300" cy="299085"/>
            </a:xfrm>
            <a:custGeom>
              <a:avLst/>
              <a:gdLst/>
              <a:ahLst/>
              <a:cxnLst/>
              <a:rect l="l" t="t" r="r" b="b"/>
              <a:pathLst>
                <a:path w="241300" h="299085">
                  <a:moveTo>
                    <a:pt x="0" y="0"/>
                  </a:moveTo>
                  <a:lnTo>
                    <a:pt x="0" y="298703"/>
                  </a:lnTo>
                  <a:lnTo>
                    <a:pt x="240791" y="149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722864" y="2859023"/>
              <a:ext cx="241300" cy="299085"/>
            </a:xfrm>
            <a:custGeom>
              <a:avLst/>
              <a:gdLst/>
              <a:ahLst/>
              <a:cxnLst/>
              <a:rect l="l" t="t" r="r" b="b"/>
              <a:pathLst>
                <a:path w="241300" h="299085">
                  <a:moveTo>
                    <a:pt x="0" y="0"/>
                  </a:moveTo>
                  <a:lnTo>
                    <a:pt x="240791" y="149351"/>
                  </a:lnTo>
                  <a:lnTo>
                    <a:pt x="0" y="29870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655808" y="40934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655808" y="40934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786872" y="4181855"/>
              <a:ext cx="241300" cy="299085"/>
            </a:xfrm>
            <a:custGeom>
              <a:avLst/>
              <a:gdLst/>
              <a:ahLst/>
              <a:cxnLst/>
              <a:rect l="l" t="t" r="r" b="b"/>
              <a:pathLst>
                <a:path w="241300" h="299085">
                  <a:moveTo>
                    <a:pt x="0" y="0"/>
                  </a:moveTo>
                  <a:lnTo>
                    <a:pt x="0" y="298704"/>
                  </a:lnTo>
                  <a:lnTo>
                    <a:pt x="240792" y="149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786872" y="4181855"/>
              <a:ext cx="241300" cy="299085"/>
            </a:xfrm>
            <a:custGeom>
              <a:avLst/>
              <a:gdLst/>
              <a:ahLst/>
              <a:cxnLst/>
              <a:rect l="l" t="t" r="r" b="b"/>
              <a:pathLst>
                <a:path w="241300" h="299085">
                  <a:moveTo>
                    <a:pt x="0" y="0"/>
                  </a:moveTo>
                  <a:lnTo>
                    <a:pt x="240792" y="149352"/>
                  </a:lnTo>
                  <a:lnTo>
                    <a:pt x="0" y="2987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4264" y="4325111"/>
              <a:ext cx="2834639" cy="14782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586973" y="5163058"/>
            <a:ext cx="1465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" panose="020B0704020202020204"/>
                <a:cs typeface="Arial" panose="020B0704020202020204"/>
              </a:rPr>
              <a:t>Offline</a:t>
            </a:r>
            <a:r>
              <a:rPr sz="2000" spc="-10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30" dirty="0">
                <a:latin typeface="Arial" panose="020B0704020202020204"/>
                <a:cs typeface="Arial" panose="020B0704020202020204"/>
              </a:rPr>
              <a:t>Twins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126478"/>
            <a:ext cx="1554480" cy="72237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632585" y="6539280"/>
            <a:ext cx="8172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Pro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d</a:t>
            </a:r>
            <a:r>
              <a:rPr sz="1800" dirty="0">
                <a:latin typeface="Arial" panose="020B0704020202020204"/>
                <a:cs typeface="Arial" panose="020B0704020202020204"/>
              </a:rPr>
              <a:t>u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c</a:t>
            </a:r>
            <a:r>
              <a:rPr sz="1800" dirty="0">
                <a:latin typeface="Arial" panose="020B0704020202020204"/>
                <a:cs typeface="Arial" panose="020B0704020202020204"/>
              </a:rPr>
              <a:t>t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377" y="105867"/>
            <a:ext cx="6736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通过运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2800" b="0" spc="-5" dirty="0">
                <a:latin typeface="Arial" panose="020B0704020202020204"/>
                <a:cs typeface="Arial" panose="020B0704020202020204"/>
              </a:rPr>
              <a:t>SDK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把</a:t>
            </a:r>
            <a:r>
              <a:rPr sz="2800" b="0" spc="-45" dirty="0">
                <a:latin typeface="Arial" panose="020B0704020202020204"/>
                <a:cs typeface="Arial" panose="020B0704020202020204"/>
              </a:rPr>
              <a:t>Twin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模型部署到</a:t>
            </a:r>
            <a:r>
              <a:rPr sz="2800" b="0" spc="-5" dirty="0">
                <a:latin typeface="Arial" panose="020B0704020202020204"/>
                <a:cs typeface="Arial" panose="020B0704020202020204"/>
              </a:rPr>
              <a:t>IIoT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云平台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5038" y="984377"/>
            <a:ext cx="11202035" cy="4946015"/>
            <a:chOff x="385038" y="984377"/>
            <a:chExt cx="11202035" cy="4946015"/>
          </a:xfrm>
        </p:grpSpPr>
        <p:sp>
          <p:nvSpPr>
            <p:cNvPr id="4" name="object 4"/>
            <p:cNvSpPr/>
            <p:nvPr/>
          </p:nvSpPr>
          <p:spPr>
            <a:xfrm>
              <a:off x="385038" y="984376"/>
              <a:ext cx="11202035" cy="4946015"/>
            </a:xfrm>
            <a:custGeom>
              <a:avLst/>
              <a:gdLst/>
              <a:ahLst/>
              <a:cxnLst/>
              <a:rect l="l" t="t" r="r" b="b"/>
              <a:pathLst>
                <a:path w="11202035" h="4946015">
                  <a:moveTo>
                    <a:pt x="2722499" y="4564050"/>
                  </a:moveTo>
                  <a:lnTo>
                    <a:pt x="0" y="4564050"/>
                  </a:lnTo>
                  <a:lnTo>
                    <a:pt x="0" y="4945431"/>
                  </a:lnTo>
                  <a:lnTo>
                    <a:pt x="2722499" y="4945431"/>
                  </a:lnTo>
                  <a:lnTo>
                    <a:pt x="2722499" y="4564050"/>
                  </a:lnTo>
                  <a:close/>
                </a:path>
                <a:path w="11202035" h="4946015">
                  <a:moveTo>
                    <a:pt x="2722499" y="0"/>
                  </a:moveTo>
                  <a:lnTo>
                    <a:pt x="0" y="0"/>
                  </a:lnTo>
                  <a:lnTo>
                    <a:pt x="0" y="381292"/>
                  </a:lnTo>
                  <a:lnTo>
                    <a:pt x="0" y="1074039"/>
                  </a:lnTo>
                  <a:lnTo>
                    <a:pt x="0" y="4563999"/>
                  </a:lnTo>
                  <a:lnTo>
                    <a:pt x="2722499" y="4563999"/>
                  </a:lnTo>
                  <a:lnTo>
                    <a:pt x="2722499" y="1074039"/>
                  </a:lnTo>
                  <a:lnTo>
                    <a:pt x="2722499" y="381381"/>
                  </a:lnTo>
                  <a:lnTo>
                    <a:pt x="2722499" y="0"/>
                  </a:lnTo>
                  <a:close/>
                </a:path>
                <a:path w="11202035" h="4946015">
                  <a:moveTo>
                    <a:pt x="11201413" y="4564050"/>
                  </a:moveTo>
                  <a:lnTo>
                    <a:pt x="2722524" y="4564050"/>
                  </a:lnTo>
                  <a:lnTo>
                    <a:pt x="2722524" y="4945431"/>
                  </a:lnTo>
                  <a:lnTo>
                    <a:pt x="11201413" y="4945431"/>
                  </a:lnTo>
                  <a:lnTo>
                    <a:pt x="11201413" y="4564050"/>
                  </a:lnTo>
                  <a:close/>
                </a:path>
                <a:path w="11202035" h="4946015">
                  <a:moveTo>
                    <a:pt x="11201413" y="0"/>
                  </a:moveTo>
                  <a:lnTo>
                    <a:pt x="2722524" y="0"/>
                  </a:lnTo>
                  <a:lnTo>
                    <a:pt x="2722524" y="381254"/>
                  </a:lnTo>
                  <a:lnTo>
                    <a:pt x="2722524" y="381381"/>
                  </a:lnTo>
                  <a:lnTo>
                    <a:pt x="2722524" y="4563999"/>
                  </a:lnTo>
                  <a:lnTo>
                    <a:pt x="4701311" y="4563999"/>
                  </a:lnTo>
                  <a:lnTo>
                    <a:pt x="11201298" y="4563999"/>
                  </a:lnTo>
                  <a:lnTo>
                    <a:pt x="11201298" y="381381"/>
                  </a:lnTo>
                  <a:lnTo>
                    <a:pt x="112014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07562" y="1365758"/>
              <a:ext cx="0" cy="4182745"/>
            </a:xfrm>
            <a:custGeom>
              <a:avLst/>
              <a:gdLst/>
              <a:ahLst/>
              <a:cxnLst/>
              <a:rect l="l" t="t" r="r" b="b"/>
              <a:pathLst>
                <a:path h="4182745">
                  <a:moveTo>
                    <a:pt x="0" y="0"/>
                  </a:moveTo>
                  <a:lnTo>
                    <a:pt x="0" y="4182617"/>
                  </a:lnTo>
                </a:path>
              </a:pathLst>
            </a:custGeom>
            <a:ln w="12700">
              <a:solidFill>
                <a:srgbClr val="03798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4007" y="1553971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B71B"/>
                </a:solidFill>
                <a:latin typeface="微软雅黑" panose="020B0503020204020204" charset="-122"/>
                <a:cs typeface="微软雅黑" panose="020B0503020204020204" charset="-122"/>
              </a:rPr>
              <a:t>部署阶段的好处和功能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007" y="2279248"/>
            <a:ext cx="254762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 panose="020B0704020202020204"/>
                <a:cs typeface="Arial" panose="020B0704020202020204"/>
              </a:rPr>
              <a:t>SD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K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很方便与</a:t>
            </a:r>
            <a:r>
              <a:rPr sz="1800" dirty="0">
                <a:latin typeface="Arial" panose="020B0704020202020204"/>
                <a:cs typeface="Arial" panose="020B0704020202020204"/>
              </a:rPr>
              <a:t>I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I</a:t>
            </a:r>
            <a:r>
              <a:rPr sz="1800" dirty="0">
                <a:latin typeface="Arial" panose="020B0704020202020204"/>
                <a:cs typeface="Arial" panose="020B0704020202020204"/>
              </a:rPr>
              <a:t>o</a:t>
            </a:r>
            <a:r>
              <a:rPr sz="1800" spc="-20" dirty="0">
                <a:latin typeface="Arial" panose="020B0704020202020204"/>
                <a:cs typeface="Arial" panose="020B0704020202020204"/>
              </a:rPr>
              <a:t>T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平台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集成，通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SDK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运行 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Twin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已经在</a:t>
            </a:r>
            <a:r>
              <a:rPr sz="1800" dirty="0">
                <a:latin typeface="Arial" panose="020B0704020202020204"/>
                <a:cs typeface="Arial" panose="020B0704020202020204"/>
              </a:rPr>
              <a:t>SAP</a:t>
            </a:r>
            <a:r>
              <a:rPr sz="18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Leonardo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519" y="4062476"/>
            <a:ext cx="2428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704020202020204"/>
                <a:cs typeface="Arial" panose="020B0704020202020204"/>
              </a:rPr>
              <a:t>IoT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PTC</a:t>
            </a:r>
            <a:r>
              <a:rPr sz="1800" spc="-6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ThingWorx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519" y="4337537"/>
            <a:ext cx="2274570" cy="8483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-5" dirty="0">
                <a:latin typeface="Arial" panose="020B0704020202020204"/>
                <a:cs typeface="Arial" panose="020B0704020202020204"/>
              </a:rPr>
              <a:t>Pr</a:t>
            </a:r>
            <a:r>
              <a:rPr sz="1800" dirty="0">
                <a:latin typeface="Arial" panose="020B0704020202020204"/>
                <a:cs typeface="Arial" panose="020B0704020202020204"/>
              </a:rPr>
              <a:t>e</a:t>
            </a:r>
            <a:r>
              <a:rPr sz="1800" dirty="0">
                <a:latin typeface="Arial" panose="020B0704020202020204"/>
                <a:cs typeface="Arial" panose="020B0704020202020204"/>
              </a:rPr>
              <a:t>d</a:t>
            </a:r>
            <a:r>
              <a:rPr sz="1800" dirty="0">
                <a:latin typeface="Arial" panose="020B0704020202020204"/>
                <a:cs typeface="Arial" panose="020B0704020202020204"/>
              </a:rPr>
              <a:t>i</a:t>
            </a:r>
            <a:r>
              <a:rPr sz="1800" spc="-35" dirty="0">
                <a:latin typeface="Arial" panose="020B0704020202020204"/>
                <a:cs typeface="Arial" panose="020B0704020202020204"/>
              </a:rPr>
              <a:t>x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和阿里巴巴等平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台部署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88791" y="0"/>
            <a:ext cx="8296909" cy="3331845"/>
            <a:chOff x="3288791" y="0"/>
            <a:chExt cx="8296909" cy="333184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15599" y="0"/>
              <a:ext cx="1069848" cy="10698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91" y="1956816"/>
              <a:ext cx="1825752" cy="13746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91153" y="1688337"/>
            <a:ext cx="7327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智能机械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36105" y="1688337"/>
            <a:ext cx="6807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" panose="020B0704020202020204"/>
                <a:cs typeface="Arial" panose="020B0704020202020204"/>
              </a:rPr>
              <a:t>IoT</a:t>
            </a:r>
            <a:r>
              <a:rPr sz="1400" spc="-65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32247" y="1944623"/>
            <a:ext cx="1537335" cy="601345"/>
            <a:chOff x="5032247" y="1944623"/>
            <a:chExt cx="1537335" cy="6013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2247" y="1947671"/>
              <a:ext cx="1536953" cy="5981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29783" y="2133599"/>
              <a:ext cx="1130935" cy="228600"/>
            </a:xfrm>
            <a:custGeom>
              <a:avLst/>
              <a:gdLst/>
              <a:ahLst/>
              <a:cxnLst/>
              <a:rect l="l" t="t" r="r" b="b"/>
              <a:pathLst>
                <a:path w="1130935" h="228600">
                  <a:moveTo>
                    <a:pt x="114300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114300" y="152400"/>
                  </a:lnTo>
                  <a:lnTo>
                    <a:pt x="114300" y="76200"/>
                  </a:lnTo>
                  <a:close/>
                </a:path>
                <a:path w="1130935" h="228600">
                  <a:moveTo>
                    <a:pt x="266700" y="76200"/>
                  </a:moveTo>
                  <a:lnTo>
                    <a:pt x="190500" y="76200"/>
                  </a:lnTo>
                  <a:lnTo>
                    <a:pt x="190500" y="152400"/>
                  </a:lnTo>
                  <a:lnTo>
                    <a:pt x="266700" y="152400"/>
                  </a:lnTo>
                  <a:lnTo>
                    <a:pt x="266700" y="76200"/>
                  </a:lnTo>
                  <a:close/>
                </a:path>
                <a:path w="1130935" h="228600">
                  <a:moveTo>
                    <a:pt x="419100" y="76200"/>
                  </a:moveTo>
                  <a:lnTo>
                    <a:pt x="342900" y="76200"/>
                  </a:lnTo>
                  <a:lnTo>
                    <a:pt x="342900" y="152400"/>
                  </a:lnTo>
                  <a:lnTo>
                    <a:pt x="419100" y="152400"/>
                  </a:lnTo>
                  <a:lnTo>
                    <a:pt x="419100" y="76200"/>
                  </a:lnTo>
                  <a:close/>
                </a:path>
                <a:path w="1130935" h="228600">
                  <a:moveTo>
                    <a:pt x="571500" y="76200"/>
                  </a:moveTo>
                  <a:lnTo>
                    <a:pt x="495300" y="76200"/>
                  </a:lnTo>
                  <a:lnTo>
                    <a:pt x="495300" y="152400"/>
                  </a:lnTo>
                  <a:lnTo>
                    <a:pt x="571500" y="152400"/>
                  </a:lnTo>
                  <a:lnTo>
                    <a:pt x="571500" y="76200"/>
                  </a:lnTo>
                  <a:close/>
                </a:path>
                <a:path w="1130935" h="228600">
                  <a:moveTo>
                    <a:pt x="723900" y="76200"/>
                  </a:moveTo>
                  <a:lnTo>
                    <a:pt x="647700" y="76200"/>
                  </a:lnTo>
                  <a:lnTo>
                    <a:pt x="647700" y="152400"/>
                  </a:lnTo>
                  <a:lnTo>
                    <a:pt x="723900" y="152400"/>
                  </a:lnTo>
                  <a:lnTo>
                    <a:pt x="723900" y="76200"/>
                  </a:lnTo>
                  <a:close/>
                </a:path>
                <a:path w="1130935" h="228600">
                  <a:moveTo>
                    <a:pt x="876300" y="76200"/>
                  </a:moveTo>
                  <a:lnTo>
                    <a:pt x="800100" y="76200"/>
                  </a:lnTo>
                  <a:lnTo>
                    <a:pt x="800100" y="152400"/>
                  </a:lnTo>
                  <a:lnTo>
                    <a:pt x="876300" y="152400"/>
                  </a:lnTo>
                  <a:lnTo>
                    <a:pt x="876300" y="76200"/>
                  </a:lnTo>
                  <a:close/>
                </a:path>
                <a:path w="1130935" h="228600">
                  <a:moveTo>
                    <a:pt x="901826" y="0"/>
                  </a:moveTo>
                  <a:lnTo>
                    <a:pt x="901826" y="228600"/>
                  </a:lnTo>
                  <a:lnTo>
                    <a:pt x="1130427" y="114300"/>
                  </a:lnTo>
                  <a:lnTo>
                    <a:pt x="901826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2247" y="1944623"/>
              <a:ext cx="1536953" cy="5981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29783" y="2130551"/>
              <a:ext cx="1130935" cy="228600"/>
            </a:xfrm>
            <a:custGeom>
              <a:avLst/>
              <a:gdLst/>
              <a:ahLst/>
              <a:cxnLst/>
              <a:rect l="l" t="t" r="r" b="b"/>
              <a:pathLst>
                <a:path w="1130935" h="228600">
                  <a:moveTo>
                    <a:pt x="901826" y="0"/>
                  </a:moveTo>
                  <a:lnTo>
                    <a:pt x="901826" y="228600"/>
                  </a:lnTo>
                  <a:lnTo>
                    <a:pt x="1054227" y="152400"/>
                  </a:lnTo>
                  <a:lnTo>
                    <a:pt x="939926" y="152400"/>
                  </a:lnTo>
                  <a:lnTo>
                    <a:pt x="939926" y="76200"/>
                  </a:lnTo>
                  <a:lnTo>
                    <a:pt x="1054227" y="76200"/>
                  </a:lnTo>
                  <a:lnTo>
                    <a:pt x="901826" y="0"/>
                  </a:lnTo>
                  <a:close/>
                </a:path>
                <a:path w="1130935" h="228600">
                  <a:moveTo>
                    <a:pt x="901826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901826" y="152400"/>
                  </a:lnTo>
                  <a:lnTo>
                    <a:pt x="901826" y="76200"/>
                  </a:lnTo>
                  <a:close/>
                </a:path>
                <a:path w="1130935" h="228600">
                  <a:moveTo>
                    <a:pt x="1054227" y="76200"/>
                  </a:moveTo>
                  <a:lnTo>
                    <a:pt x="939926" y="76200"/>
                  </a:lnTo>
                  <a:lnTo>
                    <a:pt x="939926" y="152400"/>
                  </a:lnTo>
                  <a:lnTo>
                    <a:pt x="1054227" y="152400"/>
                  </a:lnTo>
                  <a:lnTo>
                    <a:pt x="1130427" y="114300"/>
                  </a:lnTo>
                  <a:lnTo>
                    <a:pt x="1054227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231384" y="1760184"/>
            <a:ext cx="909319" cy="46100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37160">
              <a:lnSpc>
                <a:spcPts val="1670"/>
              </a:lnSpc>
              <a:spcBef>
                <a:spcPts val="230"/>
              </a:spcBef>
            </a:pPr>
            <a:r>
              <a:rPr sz="1450" i="1" spc="-60" dirty="0">
                <a:latin typeface="微软雅黑" panose="020B0503020204020204" charset="-122"/>
                <a:cs typeface="微软雅黑" panose="020B0503020204020204" charset="-122"/>
              </a:rPr>
              <a:t>异常情况 </a:t>
            </a:r>
            <a:r>
              <a:rPr sz="1450" i="1" spc="-60" dirty="0">
                <a:latin typeface="微软雅黑" panose="020B0503020204020204" charset="-122"/>
                <a:cs typeface="微软雅黑" panose="020B0503020204020204" charset="-122"/>
              </a:rPr>
              <a:t>传感器数据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58511" y="2740151"/>
            <a:ext cx="1482090" cy="601345"/>
            <a:chOff x="4858511" y="2740151"/>
            <a:chExt cx="1482090" cy="60134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511" y="2740151"/>
              <a:ext cx="1482089" cy="6012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67883" y="2925063"/>
              <a:ext cx="1078865" cy="228600"/>
            </a:xfrm>
            <a:custGeom>
              <a:avLst/>
              <a:gdLst/>
              <a:ahLst/>
              <a:cxnLst/>
              <a:rect l="l" t="t" r="r" b="b"/>
              <a:pathLst>
                <a:path w="1078864" h="228600">
                  <a:moveTo>
                    <a:pt x="227837" y="0"/>
                  </a:moveTo>
                  <a:lnTo>
                    <a:pt x="0" y="115697"/>
                  </a:lnTo>
                  <a:lnTo>
                    <a:pt x="229362" y="228600"/>
                  </a:lnTo>
                  <a:lnTo>
                    <a:pt x="228855" y="152653"/>
                  </a:lnTo>
                  <a:lnTo>
                    <a:pt x="190753" y="152653"/>
                  </a:lnTo>
                  <a:lnTo>
                    <a:pt x="190245" y="76453"/>
                  </a:lnTo>
                  <a:lnTo>
                    <a:pt x="228346" y="76214"/>
                  </a:lnTo>
                  <a:lnTo>
                    <a:pt x="227837" y="0"/>
                  </a:lnTo>
                  <a:close/>
                </a:path>
                <a:path w="1078864" h="228600">
                  <a:moveTo>
                    <a:pt x="228346" y="76214"/>
                  </a:moveTo>
                  <a:lnTo>
                    <a:pt x="190245" y="76453"/>
                  </a:lnTo>
                  <a:lnTo>
                    <a:pt x="190753" y="152653"/>
                  </a:lnTo>
                  <a:lnTo>
                    <a:pt x="228854" y="152414"/>
                  </a:lnTo>
                  <a:lnTo>
                    <a:pt x="228346" y="76214"/>
                  </a:lnTo>
                  <a:close/>
                </a:path>
                <a:path w="1078864" h="228600">
                  <a:moveTo>
                    <a:pt x="228854" y="152414"/>
                  </a:moveTo>
                  <a:lnTo>
                    <a:pt x="190753" y="152653"/>
                  </a:lnTo>
                  <a:lnTo>
                    <a:pt x="228855" y="152653"/>
                  </a:lnTo>
                  <a:lnTo>
                    <a:pt x="228854" y="152414"/>
                  </a:lnTo>
                  <a:close/>
                </a:path>
                <a:path w="1078864" h="228600">
                  <a:moveTo>
                    <a:pt x="1078102" y="70865"/>
                  </a:moveTo>
                  <a:lnTo>
                    <a:pt x="228346" y="76214"/>
                  </a:lnTo>
                  <a:lnTo>
                    <a:pt x="228854" y="152414"/>
                  </a:lnTo>
                  <a:lnTo>
                    <a:pt x="1078611" y="147065"/>
                  </a:lnTo>
                  <a:lnTo>
                    <a:pt x="1078102" y="70865"/>
                  </a:lnTo>
                  <a:close/>
                </a:path>
              </a:pathLst>
            </a:custGeom>
            <a:solidFill>
              <a:srgbClr val="E8E8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348478" y="2748684"/>
            <a:ext cx="73279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450" i="1" spc="-65" dirty="0">
                <a:latin typeface="微软雅黑" panose="020B0503020204020204" charset="-122"/>
                <a:cs typeface="微软雅黑" panose="020B0503020204020204" charset="-122"/>
              </a:rPr>
              <a:t>应用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450" i="1" spc="-60" dirty="0">
                <a:latin typeface="微软雅黑" panose="020B0503020204020204" charset="-122"/>
                <a:cs typeface="微软雅黑" panose="020B0503020204020204" charset="-122"/>
              </a:rPr>
              <a:t>校正动作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12408" y="1719072"/>
            <a:ext cx="4944110" cy="1978660"/>
            <a:chOff x="6312408" y="1719072"/>
            <a:chExt cx="4944110" cy="197866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2408" y="2011680"/>
              <a:ext cx="1847088" cy="13868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3248" y="1719072"/>
              <a:ext cx="2033016" cy="197815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9008" y="2121408"/>
              <a:ext cx="1274826" cy="109499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6064" y="2188463"/>
              <a:ext cx="1143000" cy="9631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9872" y="1972056"/>
              <a:ext cx="1466850" cy="5981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60" y="2157984"/>
              <a:ext cx="1064895" cy="2286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376919" y="1971766"/>
            <a:ext cx="732790" cy="676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1450" i="1" spc="-60" dirty="0">
                <a:latin typeface="微软雅黑" panose="020B0503020204020204" charset="-122"/>
                <a:cs typeface="微软雅黑" panose="020B0503020204020204" charset="-122"/>
              </a:rPr>
              <a:t>试验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450" i="1" spc="-65" dirty="0">
                <a:latin typeface="微软雅黑" panose="020B0503020204020204" charset="-122"/>
                <a:cs typeface="微软雅黑" panose="020B0503020204020204" charset="-122"/>
              </a:rPr>
              <a:t>校正动作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927847" y="2709672"/>
            <a:ext cx="1430655" cy="598170"/>
            <a:chOff x="7927847" y="2709672"/>
            <a:chExt cx="1430655" cy="59817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7847" y="2709672"/>
              <a:ext cx="1430274" cy="5981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237219" y="2895600"/>
              <a:ext cx="1026794" cy="228600"/>
            </a:xfrm>
            <a:custGeom>
              <a:avLst/>
              <a:gdLst/>
              <a:ahLst/>
              <a:cxnLst/>
              <a:rect l="l" t="t" r="r" b="b"/>
              <a:pathLst>
                <a:path w="1026795" h="228600">
                  <a:moveTo>
                    <a:pt x="228600" y="0"/>
                  </a:moveTo>
                  <a:lnTo>
                    <a:pt x="0" y="114300"/>
                  </a:lnTo>
                  <a:lnTo>
                    <a:pt x="228600" y="228600"/>
                  </a:lnTo>
                  <a:lnTo>
                    <a:pt x="228600" y="152400"/>
                  </a:lnTo>
                  <a:lnTo>
                    <a:pt x="190500" y="152400"/>
                  </a:lnTo>
                  <a:lnTo>
                    <a:pt x="190500" y="76200"/>
                  </a:lnTo>
                  <a:lnTo>
                    <a:pt x="228600" y="76200"/>
                  </a:lnTo>
                  <a:lnTo>
                    <a:pt x="228600" y="0"/>
                  </a:lnTo>
                  <a:close/>
                </a:path>
                <a:path w="1026795" h="228600">
                  <a:moveTo>
                    <a:pt x="228600" y="76200"/>
                  </a:moveTo>
                  <a:lnTo>
                    <a:pt x="190500" y="76200"/>
                  </a:lnTo>
                  <a:lnTo>
                    <a:pt x="190500" y="152400"/>
                  </a:lnTo>
                  <a:lnTo>
                    <a:pt x="228600" y="152400"/>
                  </a:lnTo>
                  <a:lnTo>
                    <a:pt x="228600" y="76200"/>
                  </a:lnTo>
                  <a:close/>
                </a:path>
                <a:path w="1026795" h="228600">
                  <a:moveTo>
                    <a:pt x="1026286" y="76200"/>
                  </a:moveTo>
                  <a:lnTo>
                    <a:pt x="228600" y="76200"/>
                  </a:lnTo>
                  <a:lnTo>
                    <a:pt x="228600" y="152400"/>
                  </a:lnTo>
                  <a:lnTo>
                    <a:pt x="1026286" y="152400"/>
                  </a:lnTo>
                  <a:lnTo>
                    <a:pt x="1026286" y="76200"/>
                  </a:lnTo>
                  <a:close/>
                </a:path>
              </a:pathLst>
            </a:custGeom>
            <a:solidFill>
              <a:srgbClr val="E8E8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415273" y="3049547"/>
            <a:ext cx="732790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-65" dirty="0">
                <a:latin typeface="微软雅黑" panose="020B0503020204020204" charset="-122"/>
                <a:cs typeface="微软雅黑" panose="020B0503020204020204" charset="-122"/>
              </a:rPr>
              <a:t>仿真结果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94876" y="1485900"/>
            <a:ext cx="2009139" cy="2752725"/>
          </a:xfrm>
          <a:prstGeom prst="rect">
            <a:avLst/>
          </a:prstGeom>
          <a:ln w="44450">
            <a:solidFill>
              <a:srgbClr val="FFC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591820">
              <a:lnSpc>
                <a:spcPct val="100000"/>
              </a:lnSpc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数字孪生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微软雅黑" panose="020B0503020204020204" charset="-122"/>
              <a:cs typeface="微软雅黑" panose="020B0503020204020204" charset="-122"/>
            </a:endParaRPr>
          </a:p>
          <a:p>
            <a:pPr marL="913130" marR="166370" indent="-74104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运行于云上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A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N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S</a:t>
            </a:r>
            <a:r>
              <a:rPr sz="1400" spc="-30" dirty="0">
                <a:latin typeface="Arial" panose="020B0704020202020204"/>
                <a:cs typeface="Arial" panose="020B0704020202020204"/>
              </a:rPr>
              <a:t>Y</a:t>
            </a:r>
            <a:r>
              <a:rPr sz="1400" dirty="0">
                <a:latin typeface="Arial" panose="020B0704020202020204"/>
                <a:cs typeface="Arial" panose="020B0704020202020204"/>
              </a:rPr>
              <a:t>S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平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68001" y="4028249"/>
            <a:ext cx="7354570" cy="1523365"/>
            <a:chOff x="3568001" y="4028249"/>
            <a:chExt cx="7354570" cy="152336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5520" y="4549647"/>
              <a:ext cx="1018031" cy="97332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61169" y="4441824"/>
              <a:ext cx="1047115" cy="1096010"/>
            </a:xfrm>
            <a:custGeom>
              <a:avLst/>
              <a:gdLst/>
              <a:ahLst/>
              <a:cxnLst/>
              <a:rect l="l" t="t" r="r" b="b"/>
              <a:pathLst>
                <a:path w="1047115" h="1096010">
                  <a:moveTo>
                    <a:pt x="523494" y="0"/>
                  </a:moveTo>
                  <a:lnTo>
                    <a:pt x="577087" y="2920"/>
                  </a:lnTo>
                  <a:lnTo>
                    <a:pt x="628903" y="11049"/>
                  </a:lnTo>
                  <a:lnTo>
                    <a:pt x="679196" y="24511"/>
                  </a:lnTo>
                  <a:lnTo>
                    <a:pt x="727328" y="43306"/>
                  </a:lnTo>
                  <a:lnTo>
                    <a:pt x="773049" y="66167"/>
                  </a:lnTo>
                  <a:lnTo>
                    <a:pt x="816355" y="93980"/>
                  </a:lnTo>
                  <a:lnTo>
                    <a:pt x="856741" y="125349"/>
                  </a:lnTo>
                  <a:lnTo>
                    <a:pt x="893826" y="160781"/>
                  </a:lnTo>
                  <a:lnTo>
                    <a:pt x="927734" y="199517"/>
                  </a:lnTo>
                  <a:lnTo>
                    <a:pt x="957833" y="241935"/>
                  </a:lnTo>
                  <a:lnTo>
                    <a:pt x="983869" y="286766"/>
                  </a:lnTo>
                  <a:lnTo>
                    <a:pt x="1005966" y="334899"/>
                  </a:lnTo>
                  <a:lnTo>
                    <a:pt x="1023365" y="384937"/>
                  </a:lnTo>
                  <a:lnTo>
                    <a:pt x="1036447" y="437514"/>
                  </a:lnTo>
                  <a:lnTo>
                    <a:pt x="1044194" y="491998"/>
                  </a:lnTo>
                  <a:lnTo>
                    <a:pt x="1046987" y="547751"/>
                  </a:lnTo>
                  <a:lnTo>
                    <a:pt x="1044194" y="603885"/>
                  </a:lnTo>
                  <a:lnTo>
                    <a:pt x="1036447" y="657987"/>
                  </a:lnTo>
                  <a:lnTo>
                    <a:pt x="1023365" y="710564"/>
                  </a:lnTo>
                  <a:lnTo>
                    <a:pt x="1005966" y="760602"/>
                  </a:lnTo>
                  <a:lnTo>
                    <a:pt x="983869" y="808736"/>
                  </a:lnTo>
                  <a:lnTo>
                    <a:pt x="957833" y="853947"/>
                  </a:lnTo>
                  <a:lnTo>
                    <a:pt x="927734" y="895985"/>
                  </a:lnTo>
                  <a:lnTo>
                    <a:pt x="893826" y="935101"/>
                  </a:lnTo>
                  <a:lnTo>
                    <a:pt x="856741" y="970153"/>
                  </a:lnTo>
                  <a:lnTo>
                    <a:pt x="816355" y="1001903"/>
                  </a:lnTo>
                  <a:lnTo>
                    <a:pt x="773049" y="1029335"/>
                  </a:lnTo>
                  <a:lnTo>
                    <a:pt x="727328" y="1052195"/>
                  </a:lnTo>
                  <a:lnTo>
                    <a:pt x="679196" y="1070991"/>
                  </a:lnTo>
                  <a:lnTo>
                    <a:pt x="628903" y="1084453"/>
                  </a:lnTo>
                  <a:lnTo>
                    <a:pt x="577087" y="1092581"/>
                  </a:lnTo>
                  <a:lnTo>
                    <a:pt x="523494" y="1095502"/>
                  </a:lnTo>
                  <a:lnTo>
                    <a:pt x="470026" y="1092581"/>
                  </a:lnTo>
                  <a:lnTo>
                    <a:pt x="418210" y="1084453"/>
                  </a:lnTo>
                  <a:lnTo>
                    <a:pt x="367919" y="1070991"/>
                  </a:lnTo>
                  <a:lnTo>
                    <a:pt x="319658" y="1052195"/>
                  </a:lnTo>
                  <a:lnTo>
                    <a:pt x="274065" y="1029335"/>
                  </a:lnTo>
                  <a:lnTo>
                    <a:pt x="230758" y="1001903"/>
                  </a:lnTo>
                  <a:lnTo>
                    <a:pt x="190373" y="970153"/>
                  </a:lnTo>
                  <a:lnTo>
                    <a:pt x="153288" y="935101"/>
                  </a:lnTo>
                  <a:lnTo>
                    <a:pt x="119379" y="895985"/>
                  </a:lnTo>
                  <a:lnTo>
                    <a:pt x="89280" y="853947"/>
                  </a:lnTo>
                  <a:lnTo>
                    <a:pt x="63119" y="808736"/>
                  </a:lnTo>
                  <a:lnTo>
                    <a:pt x="41148" y="760602"/>
                  </a:lnTo>
                  <a:lnTo>
                    <a:pt x="23622" y="710564"/>
                  </a:lnTo>
                  <a:lnTo>
                    <a:pt x="10667" y="657987"/>
                  </a:lnTo>
                  <a:lnTo>
                    <a:pt x="2921" y="603885"/>
                  </a:lnTo>
                  <a:lnTo>
                    <a:pt x="0" y="547751"/>
                  </a:lnTo>
                  <a:lnTo>
                    <a:pt x="2921" y="491998"/>
                  </a:lnTo>
                  <a:lnTo>
                    <a:pt x="10667" y="437514"/>
                  </a:lnTo>
                  <a:lnTo>
                    <a:pt x="23622" y="384937"/>
                  </a:lnTo>
                  <a:lnTo>
                    <a:pt x="41148" y="334899"/>
                  </a:lnTo>
                  <a:lnTo>
                    <a:pt x="63119" y="286766"/>
                  </a:lnTo>
                  <a:lnTo>
                    <a:pt x="89280" y="241935"/>
                  </a:lnTo>
                  <a:lnTo>
                    <a:pt x="119379" y="199517"/>
                  </a:lnTo>
                  <a:lnTo>
                    <a:pt x="153288" y="160781"/>
                  </a:lnTo>
                  <a:lnTo>
                    <a:pt x="190373" y="125349"/>
                  </a:lnTo>
                  <a:lnTo>
                    <a:pt x="230758" y="93980"/>
                  </a:lnTo>
                  <a:lnTo>
                    <a:pt x="273938" y="66167"/>
                  </a:lnTo>
                  <a:lnTo>
                    <a:pt x="319658" y="43306"/>
                  </a:lnTo>
                  <a:lnTo>
                    <a:pt x="367919" y="24511"/>
                  </a:lnTo>
                  <a:lnTo>
                    <a:pt x="418210" y="11049"/>
                  </a:lnTo>
                  <a:lnTo>
                    <a:pt x="470026" y="2920"/>
                  </a:lnTo>
                  <a:lnTo>
                    <a:pt x="523494" y="0"/>
                  </a:lnTo>
                  <a:close/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6640" y="4056887"/>
              <a:ext cx="1018032" cy="114604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82289" y="4042536"/>
              <a:ext cx="1047115" cy="1175385"/>
            </a:xfrm>
            <a:custGeom>
              <a:avLst/>
              <a:gdLst/>
              <a:ahLst/>
              <a:cxnLst/>
              <a:rect l="l" t="t" r="r" b="b"/>
              <a:pathLst>
                <a:path w="1047114" h="1175385">
                  <a:moveTo>
                    <a:pt x="523494" y="0"/>
                  </a:moveTo>
                  <a:lnTo>
                    <a:pt x="577088" y="2920"/>
                  </a:lnTo>
                  <a:lnTo>
                    <a:pt x="629158" y="11937"/>
                  </a:lnTo>
                  <a:lnTo>
                    <a:pt x="679450" y="26669"/>
                  </a:lnTo>
                  <a:lnTo>
                    <a:pt x="727710" y="46608"/>
                  </a:lnTo>
                  <a:lnTo>
                    <a:pt x="773430" y="71246"/>
                  </a:lnTo>
                  <a:lnTo>
                    <a:pt x="816737" y="100964"/>
                  </a:lnTo>
                  <a:lnTo>
                    <a:pt x="857123" y="134874"/>
                  </a:lnTo>
                  <a:lnTo>
                    <a:pt x="894207" y="172719"/>
                  </a:lnTo>
                  <a:lnTo>
                    <a:pt x="927988" y="214630"/>
                  </a:lnTo>
                  <a:lnTo>
                    <a:pt x="958088" y="259842"/>
                  </a:lnTo>
                  <a:lnTo>
                    <a:pt x="984123" y="308229"/>
                  </a:lnTo>
                  <a:lnTo>
                    <a:pt x="1006094" y="359410"/>
                  </a:lnTo>
                  <a:lnTo>
                    <a:pt x="1023493" y="413385"/>
                  </a:lnTo>
                  <a:lnTo>
                    <a:pt x="1036447" y="469392"/>
                  </a:lnTo>
                  <a:lnTo>
                    <a:pt x="1044194" y="527431"/>
                  </a:lnTo>
                  <a:lnTo>
                    <a:pt x="1046988" y="587375"/>
                  </a:lnTo>
                  <a:lnTo>
                    <a:pt x="1044194" y="647445"/>
                  </a:lnTo>
                  <a:lnTo>
                    <a:pt x="1036447" y="705485"/>
                  </a:lnTo>
                  <a:lnTo>
                    <a:pt x="1023493" y="761873"/>
                  </a:lnTo>
                  <a:lnTo>
                    <a:pt x="1006094" y="815467"/>
                  </a:lnTo>
                  <a:lnTo>
                    <a:pt x="984123" y="867029"/>
                  </a:lnTo>
                  <a:lnTo>
                    <a:pt x="958088" y="915415"/>
                  </a:lnTo>
                  <a:lnTo>
                    <a:pt x="927988" y="960627"/>
                  </a:lnTo>
                  <a:lnTo>
                    <a:pt x="894207" y="1002157"/>
                  </a:lnTo>
                  <a:lnTo>
                    <a:pt x="857123" y="1040002"/>
                  </a:lnTo>
                  <a:lnTo>
                    <a:pt x="816737" y="1074293"/>
                  </a:lnTo>
                  <a:lnTo>
                    <a:pt x="773430" y="1103630"/>
                  </a:lnTo>
                  <a:lnTo>
                    <a:pt x="727710" y="1128649"/>
                  </a:lnTo>
                  <a:lnTo>
                    <a:pt x="679450" y="1148207"/>
                  </a:lnTo>
                  <a:lnTo>
                    <a:pt x="629158" y="1162939"/>
                  </a:lnTo>
                  <a:lnTo>
                    <a:pt x="577088" y="1171956"/>
                  </a:lnTo>
                  <a:lnTo>
                    <a:pt x="523494" y="1174877"/>
                  </a:lnTo>
                  <a:lnTo>
                    <a:pt x="469900" y="1171956"/>
                  </a:lnTo>
                  <a:lnTo>
                    <a:pt x="417957" y="1162939"/>
                  </a:lnTo>
                  <a:lnTo>
                    <a:pt x="367664" y="1148207"/>
                  </a:lnTo>
                  <a:lnTo>
                    <a:pt x="319405" y="1128649"/>
                  </a:lnTo>
                  <a:lnTo>
                    <a:pt x="273558" y="1103630"/>
                  </a:lnTo>
                  <a:lnTo>
                    <a:pt x="230377" y="1074293"/>
                  </a:lnTo>
                  <a:lnTo>
                    <a:pt x="189991" y="1040002"/>
                  </a:lnTo>
                  <a:lnTo>
                    <a:pt x="152908" y="1002157"/>
                  </a:lnTo>
                  <a:lnTo>
                    <a:pt x="119125" y="960627"/>
                  </a:lnTo>
                  <a:lnTo>
                    <a:pt x="89026" y="915415"/>
                  </a:lnTo>
                  <a:lnTo>
                    <a:pt x="62991" y="867029"/>
                  </a:lnTo>
                  <a:lnTo>
                    <a:pt x="41021" y="815467"/>
                  </a:lnTo>
                  <a:lnTo>
                    <a:pt x="23622" y="761873"/>
                  </a:lnTo>
                  <a:lnTo>
                    <a:pt x="10540" y="705485"/>
                  </a:lnTo>
                  <a:lnTo>
                    <a:pt x="2921" y="647445"/>
                  </a:lnTo>
                  <a:lnTo>
                    <a:pt x="0" y="587375"/>
                  </a:lnTo>
                  <a:lnTo>
                    <a:pt x="2921" y="527431"/>
                  </a:lnTo>
                  <a:lnTo>
                    <a:pt x="10540" y="469392"/>
                  </a:lnTo>
                  <a:lnTo>
                    <a:pt x="23622" y="413385"/>
                  </a:lnTo>
                  <a:lnTo>
                    <a:pt x="41021" y="359410"/>
                  </a:lnTo>
                  <a:lnTo>
                    <a:pt x="62991" y="308229"/>
                  </a:lnTo>
                  <a:lnTo>
                    <a:pt x="89026" y="259842"/>
                  </a:lnTo>
                  <a:lnTo>
                    <a:pt x="119125" y="214630"/>
                  </a:lnTo>
                  <a:lnTo>
                    <a:pt x="152908" y="172719"/>
                  </a:lnTo>
                  <a:lnTo>
                    <a:pt x="189991" y="134874"/>
                  </a:lnTo>
                  <a:lnTo>
                    <a:pt x="230377" y="100964"/>
                  </a:lnTo>
                  <a:lnTo>
                    <a:pt x="273558" y="71246"/>
                  </a:lnTo>
                  <a:lnTo>
                    <a:pt x="319405" y="46608"/>
                  </a:lnTo>
                  <a:lnTo>
                    <a:pt x="367538" y="26669"/>
                  </a:lnTo>
                  <a:lnTo>
                    <a:pt x="417957" y="11937"/>
                  </a:lnTo>
                  <a:lnTo>
                    <a:pt x="469900" y="2920"/>
                  </a:lnTo>
                  <a:lnTo>
                    <a:pt x="523494" y="0"/>
                  </a:lnTo>
                  <a:close/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0002393" y="5568492"/>
            <a:ext cx="7327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虚拟原型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94201" y="3837508"/>
            <a:ext cx="556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物理原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420931" y="3884993"/>
            <a:ext cx="636905" cy="706755"/>
            <a:chOff x="5420931" y="3884993"/>
            <a:chExt cx="636905" cy="706755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49824" y="3913631"/>
              <a:ext cx="579120" cy="6492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435219" y="3899280"/>
              <a:ext cx="608330" cy="678180"/>
            </a:xfrm>
            <a:custGeom>
              <a:avLst/>
              <a:gdLst/>
              <a:ahLst/>
              <a:cxnLst/>
              <a:rect l="l" t="t" r="r" b="b"/>
              <a:pathLst>
                <a:path w="608329" h="678179">
                  <a:moveTo>
                    <a:pt x="304038" y="677926"/>
                  </a:moveTo>
                  <a:lnTo>
                    <a:pt x="242442" y="670814"/>
                  </a:lnTo>
                  <a:lnTo>
                    <a:pt x="185165" y="651129"/>
                  </a:lnTo>
                  <a:lnTo>
                    <a:pt x="133476" y="619379"/>
                  </a:lnTo>
                  <a:lnTo>
                    <a:pt x="88264" y="577596"/>
                  </a:lnTo>
                  <a:lnTo>
                    <a:pt x="51815" y="528066"/>
                  </a:lnTo>
                  <a:lnTo>
                    <a:pt x="23494" y="470154"/>
                  </a:lnTo>
                  <a:lnTo>
                    <a:pt x="6222" y="407035"/>
                  </a:lnTo>
                  <a:lnTo>
                    <a:pt x="0" y="338963"/>
                  </a:lnTo>
                  <a:lnTo>
                    <a:pt x="1650" y="304292"/>
                  </a:lnTo>
                  <a:lnTo>
                    <a:pt x="13588" y="238760"/>
                  </a:lnTo>
                  <a:lnTo>
                    <a:pt x="36321" y="177800"/>
                  </a:lnTo>
                  <a:lnTo>
                    <a:pt x="88391" y="99822"/>
                  </a:lnTo>
                  <a:lnTo>
                    <a:pt x="133476" y="58420"/>
                  </a:lnTo>
                  <a:lnTo>
                    <a:pt x="185165" y="26797"/>
                  </a:lnTo>
                  <a:lnTo>
                    <a:pt x="242442" y="7112"/>
                  </a:lnTo>
                  <a:lnTo>
                    <a:pt x="304038" y="0"/>
                  </a:lnTo>
                  <a:lnTo>
                    <a:pt x="335406" y="1651"/>
                  </a:lnTo>
                  <a:lnTo>
                    <a:pt x="394715" y="15494"/>
                  </a:lnTo>
                  <a:lnTo>
                    <a:pt x="449579" y="41402"/>
                  </a:lnTo>
                  <a:lnTo>
                    <a:pt x="497839" y="77978"/>
                  </a:lnTo>
                  <a:lnTo>
                    <a:pt x="556132" y="149860"/>
                  </a:lnTo>
                  <a:lnTo>
                    <a:pt x="584453" y="207264"/>
                  </a:lnTo>
                  <a:lnTo>
                    <a:pt x="601852" y="270891"/>
                  </a:lnTo>
                  <a:lnTo>
                    <a:pt x="608076" y="338963"/>
                  </a:lnTo>
                  <a:lnTo>
                    <a:pt x="606425" y="373634"/>
                  </a:lnTo>
                  <a:lnTo>
                    <a:pt x="594359" y="439166"/>
                  </a:lnTo>
                  <a:lnTo>
                    <a:pt x="571626" y="499999"/>
                  </a:lnTo>
                  <a:lnTo>
                    <a:pt x="519683" y="577596"/>
                  </a:lnTo>
                  <a:lnTo>
                    <a:pt x="474598" y="619379"/>
                  </a:lnTo>
                  <a:lnTo>
                    <a:pt x="422782" y="651129"/>
                  </a:lnTo>
                  <a:lnTo>
                    <a:pt x="365632" y="670814"/>
                  </a:lnTo>
                  <a:lnTo>
                    <a:pt x="304038" y="677926"/>
                  </a:lnTo>
                  <a:close/>
                </a:path>
              </a:pathLst>
            </a:custGeom>
            <a:ln w="2857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167884" y="3811523"/>
            <a:ext cx="1146175" cy="1109980"/>
          </a:xfrm>
          <a:prstGeom prst="rect">
            <a:avLst/>
          </a:prstGeom>
          <a:solidFill>
            <a:srgbClr val="F1F1F1"/>
          </a:solidFill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67005">
              <a:lnSpc>
                <a:spcPct val="100000"/>
              </a:lnSpc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传感器数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22823" y="4847970"/>
            <a:ext cx="2025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451153" y="4281233"/>
            <a:ext cx="673735" cy="753110"/>
            <a:chOff x="7451153" y="4281233"/>
            <a:chExt cx="673735" cy="753110"/>
          </a:xfrm>
        </p:grpSpPr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9792" y="4309872"/>
              <a:ext cx="615696" cy="6949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65441" y="4295521"/>
              <a:ext cx="645160" cy="724535"/>
            </a:xfrm>
            <a:custGeom>
              <a:avLst/>
              <a:gdLst/>
              <a:ahLst/>
              <a:cxnLst/>
              <a:rect l="l" t="t" r="r" b="b"/>
              <a:pathLst>
                <a:path w="645159" h="724535">
                  <a:moveTo>
                    <a:pt x="322325" y="0"/>
                  </a:moveTo>
                  <a:lnTo>
                    <a:pt x="387730" y="7492"/>
                  </a:lnTo>
                  <a:lnTo>
                    <a:pt x="448436" y="28828"/>
                  </a:lnTo>
                  <a:lnTo>
                    <a:pt x="503174" y="62483"/>
                  </a:lnTo>
                  <a:lnTo>
                    <a:pt x="551179" y="107060"/>
                  </a:lnTo>
                  <a:lnTo>
                    <a:pt x="590041" y="159892"/>
                  </a:lnTo>
                  <a:lnTo>
                    <a:pt x="619505" y="221614"/>
                  </a:lnTo>
                  <a:lnTo>
                    <a:pt x="638048" y="289178"/>
                  </a:lnTo>
                  <a:lnTo>
                    <a:pt x="644651" y="361949"/>
                  </a:lnTo>
                  <a:lnTo>
                    <a:pt x="643001" y="399033"/>
                  </a:lnTo>
                  <a:lnTo>
                    <a:pt x="630174" y="469391"/>
                  </a:lnTo>
                  <a:lnTo>
                    <a:pt x="605916" y="534034"/>
                  </a:lnTo>
                  <a:lnTo>
                    <a:pt x="551179" y="617346"/>
                  </a:lnTo>
                  <a:lnTo>
                    <a:pt x="503174" y="661542"/>
                  </a:lnTo>
                  <a:lnTo>
                    <a:pt x="448436" y="695197"/>
                  </a:lnTo>
                  <a:lnTo>
                    <a:pt x="387730" y="716533"/>
                  </a:lnTo>
                  <a:lnTo>
                    <a:pt x="322325" y="724026"/>
                  </a:lnTo>
                  <a:lnTo>
                    <a:pt x="289305" y="721867"/>
                  </a:lnTo>
                  <a:lnTo>
                    <a:pt x="225932" y="707770"/>
                  </a:lnTo>
                  <a:lnTo>
                    <a:pt x="168020" y="679830"/>
                  </a:lnTo>
                  <a:lnTo>
                    <a:pt x="116966" y="640714"/>
                  </a:lnTo>
                  <a:lnTo>
                    <a:pt x="54990" y="564133"/>
                  </a:lnTo>
                  <a:lnTo>
                    <a:pt x="25145" y="502411"/>
                  </a:lnTo>
                  <a:lnTo>
                    <a:pt x="6603" y="434847"/>
                  </a:lnTo>
                  <a:lnTo>
                    <a:pt x="0" y="361949"/>
                  </a:lnTo>
                  <a:lnTo>
                    <a:pt x="1650" y="324992"/>
                  </a:lnTo>
                  <a:lnTo>
                    <a:pt x="14477" y="254634"/>
                  </a:lnTo>
                  <a:lnTo>
                    <a:pt x="38734" y="189864"/>
                  </a:lnTo>
                  <a:lnTo>
                    <a:pt x="93852" y="107060"/>
                  </a:lnTo>
                  <a:lnTo>
                    <a:pt x="141350" y="62483"/>
                  </a:lnTo>
                  <a:lnTo>
                    <a:pt x="196214" y="28828"/>
                  </a:lnTo>
                  <a:lnTo>
                    <a:pt x="257301" y="7492"/>
                  </a:lnTo>
                  <a:lnTo>
                    <a:pt x="322325" y="0"/>
                  </a:lnTo>
                  <a:close/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7482585" y="3976192"/>
            <a:ext cx="556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分析洞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05016" y="4233671"/>
            <a:ext cx="792479" cy="6553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8992" y="1547240"/>
            <a:ext cx="4361815" cy="119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系统建模、仿真与数字孪生技术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 panose="020B0704020202020204"/>
                <a:cs typeface="Arial" panose="020B0704020202020204"/>
              </a:rPr>
              <a:t>ANS</a:t>
            </a:r>
            <a:r>
              <a:rPr sz="2400" spc="-15" dirty="0">
                <a:latin typeface="Arial" panose="020B0704020202020204"/>
                <a:cs typeface="Arial" panose="020B0704020202020204"/>
              </a:rPr>
              <a:t>Y</a:t>
            </a:r>
            <a:r>
              <a:rPr sz="2400" spc="10" dirty="0">
                <a:latin typeface="Arial" panose="020B0704020202020204"/>
                <a:cs typeface="Arial" panose="020B0704020202020204"/>
              </a:rPr>
              <a:t>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数字孪生平台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28488" y="2996183"/>
            <a:ext cx="4868545" cy="765810"/>
            <a:chOff x="5428488" y="2996183"/>
            <a:chExt cx="4868545" cy="7658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53454" y="3005317"/>
              <a:ext cx="4630676" cy="6256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8488" y="2996183"/>
              <a:ext cx="4868418" cy="7658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05271" y="3038855"/>
            <a:ext cx="4529455" cy="524510"/>
          </a:xfrm>
          <a:prstGeom prst="rect">
            <a:avLst/>
          </a:prstGeom>
          <a:solidFill>
            <a:srgbClr val="FFB71B"/>
          </a:solidFill>
        </p:spPr>
        <p:txBody>
          <a:bodyPr vert="horz" wrap="square" lIns="0" tIns="8763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三维模型降阶</a:t>
            </a:r>
            <a:r>
              <a:rPr sz="24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(ROM)</a:t>
            </a: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7000" y="2753105"/>
            <a:ext cx="1069340" cy="543560"/>
          </a:xfrm>
          <a:custGeom>
            <a:avLst/>
            <a:gdLst/>
            <a:ahLst/>
            <a:cxnLst/>
            <a:rect l="l" t="t" r="r" b="b"/>
            <a:pathLst>
              <a:path w="1069339" h="543560">
                <a:moveTo>
                  <a:pt x="439800" y="11938"/>
                </a:moveTo>
                <a:lnTo>
                  <a:pt x="0" y="11938"/>
                </a:lnTo>
                <a:lnTo>
                  <a:pt x="0" y="539623"/>
                </a:lnTo>
                <a:lnTo>
                  <a:pt x="79248" y="539623"/>
                </a:lnTo>
                <a:lnTo>
                  <a:pt x="79248" y="500761"/>
                </a:lnTo>
                <a:lnTo>
                  <a:pt x="439800" y="500761"/>
                </a:lnTo>
                <a:lnTo>
                  <a:pt x="439800" y="425450"/>
                </a:lnTo>
                <a:lnTo>
                  <a:pt x="79248" y="425450"/>
                </a:lnTo>
                <a:lnTo>
                  <a:pt x="79248" y="359156"/>
                </a:lnTo>
                <a:lnTo>
                  <a:pt x="439800" y="359156"/>
                </a:lnTo>
                <a:lnTo>
                  <a:pt x="439800" y="286004"/>
                </a:lnTo>
                <a:lnTo>
                  <a:pt x="79248" y="286004"/>
                </a:lnTo>
                <a:lnTo>
                  <a:pt x="79248" y="223266"/>
                </a:lnTo>
                <a:lnTo>
                  <a:pt x="439800" y="223266"/>
                </a:lnTo>
                <a:lnTo>
                  <a:pt x="439800" y="150114"/>
                </a:lnTo>
                <a:lnTo>
                  <a:pt x="79248" y="150114"/>
                </a:lnTo>
                <a:lnTo>
                  <a:pt x="79248" y="87376"/>
                </a:lnTo>
                <a:lnTo>
                  <a:pt x="439800" y="87376"/>
                </a:lnTo>
                <a:lnTo>
                  <a:pt x="439800" y="11938"/>
                </a:lnTo>
                <a:close/>
              </a:path>
              <a:path w="1069339" h="543560">
                <a:moveTo>
                  <a:pt x="439800" y="500761"/>
                </a:moveTo>
                <a:lnTo>
                  <a:pt x="360552" y="500761"/>
                </a:lnTo>
                <a:lnTo>
                  <a:pt x="360552" y="539623"/>
                </a:lnTo>
                <a:lnTo>
                  <a:pt x="439800" y="539623"/>
                </a:lnTo>
                <a:lnTo>
                  <a:pt x="439800" y="500761"/>
                </a:lnTo>
                <a:close/>
              </a:path>
              <a:path w="1069339" h="543560">
                <a:moveTo>
                  <a:pt x="439800" y="359156"/>
                </a:moveTo>
                <a:lnTo>
                  <a:pt x="360552" y="359156"/>
                </a:lnTo>
                <a:lnTo>
                  <a:pt x="360552" y="425450"/>
                </a:lnTo>
                <a:lnTo>
                  <a:pt x="439800" y="425450"/>
                </a:lnTo>
                <a:lnTo>
                  <a:pt x="439800" y="359156"/>
                </a:lnTo>
                <a:close/>
              </a:path>
              <a:path w="1069339" h="543560">
                <a:moveTo>
                  <a:pt x="439800" y="223266"/>
                </a:moveTo>
                <a:lnTo>
                  <a:pt x="360552" y="223266"/>
                </a:lnTo>
                <a:lnTo>
                  <a:pt x="360552" y="286004"/>
                </a:lnTo>
                <a:lnTo>
                  <a:pt x="439800" y="286004"/>
                </a:lnTo>
                <a:lnTo>
                  <a:pt x="439800" y="223266"/>
                </a:lnTo>
                <a:close/>
              </a:path>
              <a:path w="1069339" h="543560">
                <a:moveTo>
                  <a:pt x="439800" y="87376"/>
                </a:moveTo>
                <a:lnTo>
                  <a:pt x="360552" y="87376"/>
                </a:lnTo>
                <a:lnTo>
                  <a:pt x="360552" y="150114"/>
                </a:lnTo>
                <a:lnTo>
                  <a:pt x="439800" y="150114"/>
                </a:lnTo>
                <a:lnTo>
                  <a:pt x="439800" y="87376"/>
                </a:lnTo>
                <a:close/>
              </a:path>
              <a:path w="1069339" h="543560">
                <a:moveTo>
                  <a:pt x="660780" y="469900"/>
                </a:moveTo>
                <a:lnTo>
                  <a:pt x="664972" y="485830"/>
                </a:lnTo>
                <a:lnTo>
                  <a:pt x="669163" y="503332"/>
                </a:lnTo>
                <a:lnTo>
                  <a:pt x="673354" y="522406"/>
                </a:lnTo>
                <a:lnTo>
                  <a:pt x="677545" y="543052"/>
                </a:lnTo>
                <a:lnTo>
                  <a:pt x="701623" y="542649"/>
                </a:lnTo>
                <a:lnTo>
                  <a:pt x="743446" y="541176"/>
                </a:lnTo>
                <a:lnTo>
                  <a:pt x="791761" y="533292"/>
                </a:lnTo>
                <a:lnTo>
                  <a:pt x="826710" y="488803"/>
                </a:lnTo>
                <a:lnTo>
                  <a:pt x="828631" y="472257"/>
                </a:lnTo>
                <a:lnTo>
                  <a:pt x="709340" y="472257"/>
                </a:lnTo>
                <a:lnTo>
                  <a:pt x="695372" y="471900"/>
                </a:lnTo>
                <a:lnTo>
                  <a:pt x="679190" y="471114"/>
                </a:lnTo>
                <a:lnTo>
                  <a:pt x="660780" y="469900"/>
                </a:lnTo>
                <a:close/>
              </a:path>
              <a:path w="1069339" h="543560">
                <a:moveTo>
                  <a:pt x="945641" y="388874"/>
                </a:moveTo>
                <a:lnTo>
                  <a:pt x="831088" y="388874"/>
                </a:lnTo>
                <a:lnTo>
                  <a:pt x="862876" y="422814"/>
                </a:lnTo>
                <a:lnTo>
                  <a:pt x="897579" y="452859"/>
                </a:lnTo>
                <a:lnTo>
                  <a:pt x="935183" y="479015"/>
                </a:lnTo>
                <a:lnTo>
                  <a:pt x="975676" y="501288"/>
                </a:lnTo>
                <a:lnTo>
                  <a:pt x="1019048" y="519684"/>
                </a:lnTo>
                <a:lnTo>
                  <a:pt x="1028237" y="505567"/>
                </a:lnTo>
                <a:lnTo>
                  <a:pt x="1039710" y="488803"/>
                </a:lnTo>
                <a:lnTo>
                  <a:pt x="1053141" y="469856"/>
                </a:lnTo>
                <a:lnTo>
                  <a:pt x="1068832" y="448310"/>
                </a:lnTo>
                <a:lnTo>
                  <a:pt x="1032517" y="437905"/>
                </a:lnTo>
                <a:lnTo>
                  <a:pt x="998442" y="425561"/>
                </a:lnTo>
                <a:lnTo>
                  <a:pt x="966604" y="411287"/>
                </a:lnTo>
                <a:lnTo>
                  <a:pt x="937005" y="395097"/>
                </a:lnTo>
                <a:lnTo>
                  <a:pt x="945641" y="388874"/>
                </a:lnTo>
                <a:close/>
              </a:path>
              <a:path w="1069339" h="543560">
                <a:moveTo>
                  <a:pt x="617220" y="273558"/>
                </a:moveTo>
                <a:lnTo>
                  <a:pt x="588263" y="273558"/>
                </a:lnTo>
                <a:lnTo>
                  <a:pt x="564810" y="301196"/>
                </a:lnTo>
                <a:lnTo>
                  <a:pt x="556387" y="311150"/>
                </a:lnTo>
                <a:lnTo>
                  <a:pt x="576339" y="327195"/>
                </a:lnTo>
                <a:lnTo>
                  <a:pt x="597138" y="345027"/>
                </a:lnTo>
                <a:lnTo>
                  <a:pt x="618769" y="364620"/>
                </a:lnTo>
                <a:lnTo>
                  <a:pt x="641223" y="385953"/>
                </a:lnTo>
                <a:lnTo>
                  <a:pt x="610695" y="400500"/>
                </a:lnTo>
                <a:lnTo>
                  <a:pt x="579310" y="414988"/>
                </a:lnTo>
                <a:lnTo>
                  <a:pt x="547068" y="429404"/>
                </a:lnTo>
                <a:lnTo>
                  <a:pt x="513969" y="443738"/>
                </a:lnTo>
                <a:lnTo>
                  <a:pt x="531336" y="479112"/>
                </a:lnTo>
                <a:lnTo>
                  <a:pt x="550799" y="519049"/>
                </a:lnTo>
                <a:lnTo>
                  <a:pt x="583810" y="499921"/>
                </a:lnTo>
                <a:lnTo>
                  <a:pt x="620675" y="479112"/>
                </a:lnTo>
                <a:lnTo>
                  <a:pt x="661404" y="456613"/>
                </a:lnTo>
                <a:lnTo>
                  <a:pt x="754507" y="406527"/>
                </a:lnTo>
                <a:lnTo>
                  <a:pt x="831088" y="406527"/>
                </a:lnTo>
                <a:lnTo>
                  <a:pt x="831088" y="388874"/>
                </a:lnTo>
                <a:lnTo>
                  <a:pt x="945641" y="388874"/>
                </a:lnTo>
                <a:lnTo>
                  <a:pt x="952866" y="383667"/>
                </a:lnTo>
                <a:lnTo>
                  <a:pt x="645795" y="383667"/>
                </a:lnTo>
                <a:lnTo>
                  <a:pt x="691514" y="332867"/>
                </a:lnTo>
                <a:lnTo>
                  <a:pt x="671798" y="316509"/>
                </a:lnTo>
                <a:lnTo>
                  <a:pt x="652843" y="301164"/>
                </a:lnTo>
                <a:lnTo>
                  <a:pt x="634650" y="286843"/>
                </a:lnTo>
                <a:lnTo>
                  <a:pt x="617220" y="273558"/>
                </a:lnTo>
                <a:close/>
              </a:path>
              <a:path w="1069339" h="543560">
                <a:moveTo>
                  <a:pt x="831088" y="406527"/>
                </a:moveTo>
                <a:lnTo>
                  <a:pt x="754507" y="406527"/>
                </a:lnTo>
                <a:lnTo>
                  <a:pt x="754507" y="435737"/>
                </a:lnTo>
                <a:lnTo>
                  <a:pt x="752431" y="451665"/>
                </a:lnTo>
                <a:lnTo>
                  <a:pt x="746188" y="463057"/>
                </a:lnTo>
                <a:lnTo>
                  <a:pt x="735754" y="469901"/>
                </a:lnTo>
                <a:lnTo>
                  <a:pt x="721105" y="472186"/>
                </a:lnTo>
                <a:lnTo>
                  <a:pt x="709340" y="472257"/>
                </a:lnTo>
                <a:lnTo>
                  <a:pt x="828631" y="472257"/>
                </a:lnTo>
                <a:lnTo>
                  <a:pt x="831022" y="451665"/>
                </a:lnTo>
                <a:lnTo>
                  <a:pt x="831088" y="406527"/>
                </a:lnTo>
                <a:close/>
              </a:path>
              <a:path w="1069339" h="543560">
                <a:moveTo>
                  <a:pt x="831088" y="273558"/>
                </a:moveTo>
                <a:lnTo>
                  <a:pt x="754507" y="273558"/>
                </a:lnTo>
                <a:lnTo>
                  <a:pt x="754507" y="327787"/>
                </a:lnTo>
                <a:lnTo>
                  <a:pt x="728483" y="342001"/>
                </a:lnTo>
                <a:lnTo>
                  <a:pt x="701675" y="356060"/>
                </a:lnTo>
                <a:lnTo>
                  <a:pt x="674104" y="369952"/>
                </a:lnTo>
                <a:lnTo>
                  <a:pt x="645795" y="383667"/>
                </a:lnTo>
                <a:lnTo>
                  <a:pt x="952866" y="383667"/>
                </a:lnTo>
                <a:lnTo>
                  <a:pt x="959679" y="378757"/>
                </a:lnTo>
                <a:lnTo>
                  <a:pt x="982948" y="362299"/>
                </a:lnTo>
                <a:lnTo>
                  <a:pt x="997339" y="352298"/>
                </a:lnTo>
                <a:lnTo>
                  <a:pt x="879601" y="352298"/>
                </a:lnTo>
                <a:lnTo>
                  <a:pt x="866288" y="339627"/>
                </a:lnTo>
                <a:lnTo>
                  <a:pt x="853773" y="326183"/>
                </a:lnTo>
                <a:lnTo>
                  <a:pt x="842043" y="311953"/>
                </a:lnTo>
                <a:lnTo>
                  <a:pt x="831088" y="296926"/>
                </a:lnTo>
                <a:lnTo>
                  <a:pt x="831088" y="273558"/>
                </a:lnTo>
                <a:close/>
              </a:path>
              <a:path w="1069339" h="543560">
                <a:moveTo>
                  <a:pt x="979424" y="273558"/>
                </a:moveTo>
                <a:lnTo>
                  <a:pt x="973327" y="273558"/>
                </a:lnTo>
                <a:lnTo>
                  <a:pt x="949896" y="295558"/>
                </a:lnTo>
                <a:lnTo>
                  <a:pt x="926465" y="316023"/>
                </a:lnTo>
                <a:lnTo>
                  <a:pt x="903033" y="334940"/>
                </a:lnTo>
                <a:lnTo>
                  <a:pt x="879601" y="352298"/>
                </a:lnTo>
                <a:lnTo>
                  <a:pt x="997339" y="352298"/>
                </a:lnTo>
                <a:lnTo>
                  <a:pt x="1006836" y="345697"/>
                </a:lnTo>
                <a:lnTo>
                  <a:pt x="1031366" y="328930"/>
                </a:lnTo>
                <a:lnTo>
                  <a:pt x="1005413" y="301164"/>
                </a:lnTo>
                <a:lnTo>
                  <a:pt x="979424" y="273558"/>
                </a:lnTo>
                <a:close/>
              </a:path>
              <a:path w="1069339" h="543560">
                <a:moveTo>
                  <a:pt x="1067689" y="206629"/>
                </a:moveTo>
                <a:lnTo>
                  <a:pt x="516255" y="206629"/>
                </a:lnTo>
                <a:lnTo>
                  <a:pt x="516255" y="273558"/>
                </a:lnTo>
                <a:lnTo>
                  <a:pt x="1067689" y="273558"/>
                </a:lnTo>
                <a:lnTo>
                  <a:pt x="1067689" y="206629"/>
                </a:lnTo>
                <a:close/>
              </a:path>
              <a:path w="1069339" h="543560">
                <a:moveTo>
                  <a:pt x="990091" y="0"/>
                </a:moveTo>
                <a:lnTo>
                  <a:pt x="562610" y="0"/>
                </a:lnTo>
                <a:lnTo>
                  <a:pt x="562610" y="66802"/>
                </a:lnTo>
                <a:lnTo>
                  <a:pt x="913638" y="66802"/>
                </a:lnTo>
                <a:lnTo>
                  <a:pt x="913638" y="105029"/>
                </a:lnTo>
                <a:lnTo>
                  <a:pt x="582168" y="105029"/>
                </a:lnTo>
                <a:lnTo>
                  <a:pt x="582168" y="168402"/>
                </a:lnTo>
                <a:lnTo>
                  <a:pt x="913638" y="168402"/>
                </a:lnTo>
                <a:lnTo>
                  <a:pt x="913638" y="206629"/>
                </a:lnTo>
                <a:lnTo>
                  <a:pt x="990091" y="206629"/>
                </a:lnTo>
                <a:lnTo>
                  <a:pt x="990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54677" y="1548383"/>
            <a:ext cx="436880" cy="407034"/>
          </a:xfrm>
          <a:custGeom>
            <a:avLst/>
            <a:gdLst/>
            <a:ahLst/>
            <a:cxnLst/>
            <a:rect l="l" t="t" r="r" b="b"/>
            <a:pathLst>
              <a:path w="436879" h="407035">
                <a:moveTo>
                  <a:pt x="114808" y="0"/>
                </a:moveTo>
                <a:lnTo>
                  <a:pt x="64533" y="13180"/>
                </a:lnTo>
                <a:lnTo>
                  <a:pt x="28797" y="51736"/>
                </a:lnTo>
                <a:lnTo>
                  <a:pt x="12826" y="89915"/>
                </a:lnTo>
                <a:lnTo>
                  <a:pt x="2432" y="147101"/>
                </a:lnTo>
                <a:lnTo>
                  <a:pt x="0" y="203580"/>
                </a:lnTo>
                <a:lnTo>
                  <a:pt x="97" y="210363"/>
                </a:lnTo>
                <a:lnTo>
                  <a:pt x="4079" y="273425"/>
                </a:lnTo>
                <a:lnTo>
                  <a:pt x="21224" y="340897"/>
                </a:lnTo>
                <a:lnTo>
                  <a:pt x="50728" y="383708"/>
                </a:lnTo>
                <a:lnTo>
                  <a:pt x="90733" y="404334"/>
                </a:lnTo>
                <a:lnTo>
                  <a:pt x="114808" y="406907"/>
                </a:lnTo>
                <a:lnTo>
                  <a:pt x="133330" y="405451"/>
                </a:lnTo>
                <a:lnTo>
                  <a:pt x="178943" y="383413"/>
                </a:lnTo>
                <a:lnTo>
                  <a:pt x="193289" y="366775"/>
                </a:lnTo>
                <a:lnTo>
                  <a:pt x="114808" y="366775"/>
                </a:lnTo>
                <a:lnTo>
                  <a:pt x="100520" y="364730"/>
                </a:lnTo>
                <a:lnTo>
                  <a:pt x="64770" y="334263"/>
                </a:lnTo>
                <a:lnTo>
                  <a:pt x="49514" y="285305"/>
                </a:lnTo>
                <a:lnTo>
                  <a:pt x="44450" y="203580"/>
                </a:lnTo>
                <a:lnTo>
                  <a:pt x="45835" y="158384"/>
                </a:lnTo>
                <a:lnTo>
                  <a:pt x="56987" y="91138"/>
                </a:lnTo>
                <a:lnTo>
                  <a:pt x="76420" y="56586"/>
                </a:lnTo>
                <a:lnTo>
                  <a:pt x="114300" y="40512"/>
                </a:lnTo>
                <a:lnTo>
                  <a:pt x="193641" y="40512"/>
                </a:lnTo>
                <a:lnTo>
                  <a:pt x="192470" y="38707"/>
                </a:lnTo>
                <a:lnTo>
                  <a:pt x="153473" y="7286"/>
                </a:lnTo>
                <a:lnTo>
                  <a:pt x="128569" y="809"/>
                </a:lnTo>
                <a:lnTo>
                  <a:pt x="114808" y="0"/>
                </a:lnTo>
                <a:close/>
              </a:path>
              <a:path w="436879" h="407035">
                <a:moveTo>
                  <a:pt x="193641" y="40512"/>
                </a:moveTo>
                <a:lnTo>
                  <a:pt x="114300" y="40512"/>
                </a:lnTo>
                <a:lnTo>
                  <a:pt x="128825" y="42537"/>
                </a:lnTo>
                <a:lnTo>
                  <a:pt x="142112" y="48609"/>
                </a:lnTo>
                <a:lnTo>
                  <a:pt x="173827" y="93210"/>
                </a:lnTo>
                <a:lnTo>
                  <a:pt x="184011" y="158551"/>
                </a:lnTo>
                <a:lnTo>
                  <a:pt x="185293" y="203580"/>
                </a:lnTo>
                <a:lnTo>
                  <a:pt x="184001" y="248538"/>
                </a:lnTo>
                <a:lnTo>
                  <a:pt x="173827" y="313701"/>
                </a:lnTo>
                <a:lnTo>
                  <a:pt x="154205" y="348398"/>
                </a:lnTo>
                <a:lnTo>
                  <a:pt x="114808" y="366775"/>
                </a:lnTo>
                <a:lnTo>
                  <a:pt x="193289" y="366775"/>
                </a:lnTo>
                <a:lnTo>
                  <a:pt x="217043" y="316864"/>
                </a:lnTo>
                <a:lnTo>
                  <a:pt x="226536" y="266985"/>
                </a:lnTo>
                <a:lnTo>
                  <a:pt x="229743" y="203580"/>
                </a:lnTo>
                <a:lnTo>
                  <a:pt x="229242" y="175482"/>
                </a:lnTo>
                <a:lnTo>
                  <a:pt x="225242" y="128428"/>
                </a:lnTo>
                <a:lnTo>
                  <a:pt x="212344" y="77152"/>
                </a:lnTo>
                <a:lnTo>
                  <a:pt x="199898" y="50164"/>
                </a:lnTo>
                <a:lnTo>
                  <a:pt x="193641" y="40512"/>
                </a:lnTo>
                <a:close/>
              </a:path>
              <a:path w="436879" h="407035">
                <a:moveTo>
                  <a:pt x="436372" y="88391"/>
                </a:moveTo>
                <a:lnTo>
                  <a:pt x="393064" y="88391"/>
                </a:lnTo>
                <a:lnTo>
                  <a:pt x="393064" y="400176"/>
                </a:lnTo>
                <a:lnTo>
                  <a:pt x="436372" y="400176"/>
                </a:lnTo>
                <a:lnTo>
                  <a:pt x="436372" y="88391"/>
                </a:lnTo>
                <a:close/>
              </a:path>
              <a:path w="436879" h="407035">
                <a:moveTo>
                  <a:pt x="436372" y="0"/>
                </a:moveTo>
                <a:lnTo>
                  <a:pt x="408559" y="0"/>
                </a:lnTo>
                <a:lnTo>
                  <a:pt x="401867" y="13049"/>
                </a:lnTo>
                <a:lnTo>
                  <a:pt x="393223" y="26288"/>
                </a:lnTo>
                <a:lnTo>
                  <a:pt x="355905" y="66553"/>
                </a:lnTo>
                <a:lnTo>
                  <a:pt x="324179" y="89933"/>
                </a:lnTo>
                <a:lnTo>
                  <a:pt x="306577" y="100075"/>
                </a:lnTo>
                <a:lnTo>
                  <a:pt x="306577" y="147319"/>
                </a:lnTo>
                <a:lnTo>
                  <a:pt x="352171" y="122046"/>
                </a:lnTo>
                <a:lnTo>
                  <a:pt x="384657" y="96793"/>
                </a:lnTo>
                <a:lnTo>
                  <a:pt x="393064" y="88391"/>
                </a:lnTo>
                <a:lnTo>
                  <a:pt x="436372" y="88391"/>
                </a:lnTo>
                <a:lnTo>
                  <a:pt x="436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46191" y="148742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5">
                <a:moveTo>
                  <a:pt x="0" y="0"/>
                </a:moveTo>
                <a:lnTo>
                  <a:pt x="0" y="49707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40071" y="3075432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0776" y="0"/>
                </a:moveTo>
                <a:lnTo>
                  <a:pt x="67913" y="13608"/>
                </a:lnTo>
                <a:lnTo>
                  <a:pt x="30368" y="53593"/>
                </a:lnTo>
                <a:lnTo>
                  <a:pt x="13588" y="93217"/>
                </a:lnTo>
                <a:lnTo>
                  <a:pt x="3413" y="145018"/>
                </a:lnTo>
                <a:lnTo>
                  <a:pt x="0" y="211200"/>
                </a:lnTo>
                <a:lnTo>
                  <a:pt x="2287" y="265368"/>
                </a:lnTo>
                <a:lnTo>
                  <a:pt x="9159" y="311451"/>
                </a:lnTo>
                <a:lnTo>
                  <a:pt x="20627" y="349414"/>
                </a:lnTo>
                <a:lnTo>
                  <a:pt x="53393" y="398037"/>
                </a:lnTo>
                <a:lnTo>
                  <a:pt x="95442" y="419477"/>
                </a:lnTo>
                <a:lnTo>
                  <a:pt x="120776" y="422147"/>
                </a:lnTo>
                <a:lnTo>
                  <a:pt x="140259" y="420623"/>
                </a:lnTo>
                <a:lnTo>
                  <a:pt x="188087" y="397763"/>
                </a:lnTo>
                <a:lnTo>
                  <a:pt x="203265" y="380364"/>
                </a:lnTo>
                <a:lnTo>
                  <a:pt x="120776" y="380364"/>
                </a:lnTo>
                <a:lnTo>
                  <a:pt x="105750" y="378265"/>
                </a:lnTo>
                <a:lnTo>
                  <a:pt x="68072" y="346709"/>
                </a:lnTo>
                <a:lnTo>
                  <a:pt x="52070" y="295957"/>
                </a:lnTo>
                <a:lnTo>
                  <a:pt x="48066" y="257732"/>
                </a:lnTo>
                <a:lnTo>
                  <a:pt x="46736" y="211200"/>
                </a:lnTo>
                <a:lnTo>
                  <a:pt x="48210" y="164318"/>
                </a:lnTo>
                <a:lnTo>
                  <a:pt x="52625" y="125412"/>
                </a:lnTo>
                <a:lnTo>
                  <a:pt x="70230" y="71627"/>
                </a:lnTo>
                <a:lnTo>
                  <a:pt x="105413" y="43874"/>
                </a:lnTo>
                <a:lnTo>
                  <a:pt x="120268" y="42037"/>
                </a:lnTo>
                <a:lnTo>
                  <a:pt x="203656" y="42037"/>
                </a:lnTo>
                <a:lnTo>
                  <a:pt x="202372" y="40088"/>
                </a:lnTo>
                <a:lnTo>
                  <a:pt x="173100" y="13334"/>
                </a:lnTo>
                <a:lnTo>
                  <a:pt x="135256" y="833"/>
                </a:lnTo>
                <a:lnTo>
                  <a:pt x="120776" y="0"/>
                </a:lnTo>
                <a:close/>
              </a:path>
              <a:path w="530860" h="422910">
                <a:moveTo>
                  <a:pt x="203656" y="42037"/>
                </a:moveTo>
                <a:lnTo>
                  <a:pt x="120268" y="42037"/>
                </a:lnTo>
                <a:lnTo>
                  <a:pt x="135530" y="44132"/>
                </a:lnTo>
                <a:lnTo>
                  <a:pt x="149494" y="50419"/>
                </a:lnTo>
                <a:lnTo>
                  <a:pt x="182816" y="96615"/>
                </a:lnTo>
                <a:lnTo>
                  <a:pt x="193484" y="164433"/>
                </a:lnTo>
                <a:lnTo>
                  <a:pt x="194817" y="211200"/>
                </a:lnTo>
                <a:lnTo>
                  <a:pt x="193474" y="257823"/>
                </a:lnTo>
                <a:lnTo>
                  <a:pt x="189483" y="295798"/>
                </a:lnTo>
                <a:lnTo>
                  <a:pt x="173481" y="346582"/>
                </a:lnTo>
                <a:lnTo>
                  <a:pt x="135838" y="378267"/>
                </a:lnTo>
                <a:lnTo>
                  <a:pt x="120776" y="380364"/>
                </a:lnTo>
                <a:lnTo>
                  <a:pt x="203265" y="380364"/>
                </a:lnTo>
                <a:lnTo>
                  <a:pt x="228218" y="328675"/>
                </a:lnTo>
                <a:lnTo>
                  <a:pt x="238220" y="276939"/>
                </a:lnTo>
                <a:lnTo>
                  <a:pt x="241553" y="211200"/>
                </a:lnTo>
                <a:lnTo>
                  <a:pt x="241030" y="182028"/>
                </a:lnTo>
                <a:lnTo>
                  <a:pt x="236839" y="133209"/>
                </a:lnTo>
                <a:lnTo>
                  <a:pt x="223297" y="79978"/>
                </a:lnTo>
                <a:lnTo>
                  <a:pt x="210185" y="51942"/>
                </a:lnTo>
                <a:lnTo>
                  <a:pt x="203656" y="42037"/>
                </a:lnTo>
                <a:close/>
              </a:path>
              <a:path w="530860" h="422910">
                <a:moveTo>
                  <a:pt x="333882" y="299212"/>
                </a:moveTo>
                <a:lnTo>
                  <a:pt x="288289" y="305942"/>
                </a:lnTo>
                <a:lnTo>
                  <a:pt x="292312" y="330563"/>
                </a:lnTo>
                <a:lnTo>
                  <a:pt x="299799" y="352790"/>
                </a:lnTo>
                <a:lnTo>
                  <a:pt x="325119" y="390016"/>
                </a:lnTo>
                <a:lnTo>
                  <a:pt x="361489" y="414305"/>
                </a:lnTo>
                <a:lnTo>
                  <a:pt x="406145" y="422401"/>
                </a:lnTo>
                <a:lnTo>
                  <a:pt x="431956" y="420046"/>
                </a:lnTo>
                <a:lnTo>
                  <a:pt x="455469" y="412988"/>
                </a:lnTo>
                <a:lnTo>
                  <a:pt x="476672" y="401238"/>
                </a:lnTo>
                <a:lnTo>
                  <a:pt x="495553" y="384809"/>
                </a:lnTo>
                <a:lnTo>
                  <a:pt x="499015" y="380364"/>
                </a:lnTo>
                <a:lnTo>
                  <a:pt x="406400" y="380364"/>
                </a:lnTo>
                <a:lnTo>
                  <a:pt x="393376" y="379174"/>
                </a:lnTo>
                <a:lnTo>
                  <a:pt x="351760" y="350343"/>
                </a:lnTo>
                <a:lnTo>
                  <a:pt x="338476" y="319256"/>
                </a:lnTo>
                <a:lnTo>
                  <a:pt x="333882" y="299212"/>
                </a:lnTo>
                <a:close/>
              </a:path>
              <a:path w="530860" h="422910">
                <a:moveTo>
                  <a:pt x="502269" y="213740"/>
                </a:moveTo>
                <a:lnTo>
                  <a:pt x="410082" y="213740"/>
                </a:lnTo>
                <a:lnTo>
                  <a:pt x="425201" y="215167"/>
                </a:lnTo>
                <a:lnTo>
                  <a:pt x="438927" y="219440"/>
                </a:lnTo>
                <a:lnTo>
                  <a:pt x="471134" y="248572"/>
                </a:lnTo>
                <a:lnTo>
                  <a:pt x="482600" y="294131"/>
                </a:lnTo>
                <a:lnTo>
                  <a:pt x="481218" y="311701"/>
                </a:lnTo>
                <a:lnTo>
                  <a:pt x="460501" y="355600"/>
                </a:lnTo>
                <a:lnTo>
                  <a:pt x="421782" y="378817"/>
                </a:lnTo>
                <a:lnTo>
                  <a:pt x="406400" y="380364"/>
                </a:lnTo>
                <a:lnTo>
                  <a:pt x="499015" y="380364"/>
                </a:lnTo>
                <a:lnTo>
                  <a:pt x="511036" y="364926"/>
                </a:lnTo>
                <a:lnTo>
                  <a:pt x="522065" y="342995"/>
                </a:lnTo>
                <a:lnTo>
                  <a:pt x="528665" y="319016"/>
                </a:lnTo>
                <a:lnTo>
                  <a:pt x="530860" y="292988"/>
                </a:lnTo>
                <a:lnTo>
                  <a:pt x="529736" y="273819"/>
                </a:lnTo>
                <a:lnTo>
                  <a:pt x="526351" y="256317"/>
                </a:lnTo>
                <a:lnTo>
                  <a:pt x="520680" y="240482"/>
                </a:lnTo>
                <a:lnTo>
                  <a:pt x="512699" y="226313"/>
                </a:lnTo>
                <a:lnTo>
                  <a:pt x="502693" y="214096"/>
                </a:lnTo>
                <a:lnTo>
                  <a:pt x="502269" y="213740"/>
                </a:lnTo>
                <a:close/>
              </a:path>
              <a:path w="530860" h="422910">
                <a:moveTo>
                  <a:pt x="383158" y="174878"/>
                </a:moveTo>
                <a:lnTo>
                  <a:pt x="381847" y="185949"/>
                </a:lnTo>
                <a:lnTo>
                  <a:pt x="380571" y="197056"/>
                </a:lnTo>
                <a:lnTo>
                  <a:pt x="378078" y="219328"/>
                </a:lnTo>
                <a:lnTo>
                  <a:pt x="387294" y="216902"/>
                </a:lnTo>
                <a:lnTo>
                  <a:pt x="395700" y="215153"/>
                </a:lnTo>
                <a:lnTo>
                  <a:pt x="403296" y="214096"/>
                </a:lnTo>
                <a:lnTo>
                  <a:pt x="410082" y="213740"/>
                </a:lnTo>
                <a:lnTo>
                  <a:pt x="502269" y="213740"/>
                </a:lnTo>
                <a:lnTo>
                  <a:pt x="490886" y="204200"/>
                </a:lnTo>
                <a:lnTo>
                  <a:pt x="477194" y="196542"/>
                </a:lnTo>
                <a:lnTo>
                  <a:pt x="461644" y="191134"/>
                </a:lnTo>
                <a:lnTo>
                  <a:pt x="473529" y="184088"/>
                </a:lnTo>
                <a:lnTo>
                  <a:pt x="483854" y="175910"/>
                </a:lnTo>
                <a:lnTo>
                  <a:pt x="484348" y="175387"/>
                </a:lnTo>
                <a:lnTo>
                  <a:pt x="388619" y="175387"/>
                </a:lnTo>
                <a:lnTo>
                  <a:pt x="386079" y="175132"/>
                </a:lnTo>
                <a:lnTo>
                  <a:pt x="383158" y="174878"/>
                </a:lnTo>
                <a:close/>
              </a:path>
              <a:path w="530860" h="422910">
                <a:moveTo>
                  <a:pt x="491252" y="41655"/>
                </a:moveTo>
                <a:lnTo>
                  <a:pt x="405383" y="41655"/>
                </a:lnTo>
                <a:lnTo>
                  <a:pt x="418121" y="42800"/>
                </a:lnTo>
                <a:lnTo>
                  <a:pt x="429656" y="46243"/>
                </a:lnTo>
                <a:lnTo>
                  <a:pt x="461756" y="80756"/>
                </a:lnTo>
                <a:lnTo>
                  <a:pt x="465963" y="106298"/>
                </a:lnTo>
                <a:lnTo>
                  <a:pt x="464510" y="122777"/>
                </a:lnTo>
                <a:lnTo>
                  <a:pt x="442722" y="158495"/>
                </a:lnTo>
                <a:lnTo>
                  <a:pt x="404592" y="174337"/>
                </a:lnTo>
                <a:lnTo>
                  <a:pt x="390398" y="175387"/>
                </a:lnTo>
                <a:lnTo>
                  <a:pt x="484348" y="175387"/>
                </a:lnTo>
                <a:lnTo>
                  <a:pt x="509476" y="132968"/>
                </a:lnTo>
                <a:lnTo>
                  <a:pt x="512630" y="106298"/>
                </a:lnTo>
                <a:lnTo>
                  <a:pt x="511863" y="93535"/>
                </a:lnTo>
                <a:lnTo>
                  <a:pt x="509349" y="80009"/>
                </a:lnTo>
                <a:lnTo>
                  <a:pt x="505144" y="66865"/>
                </a:lnTo>
                <a:lnTo>
                  <a:pt x="499237" y="54101"/>
                </a:lnTo>
                <a:lnTo>
                  <a:pt x="491714" y="42195"/>
                </a:lnTo>
                <a:lnTo>
                  <a:pt x="491252" y="41655"/>
                </a:lnTo>
                <a:close/>
              </a:path>
              <a:path w="530860" h="422910">
                <a:moveTo>
                  <a:pt x="404367" y="0"/>
                </a:moveTo>
                <a:lnTo>
                  <a:pt x="363981" y="6984"/>
                </a:lnTo>
                <a:lnTo>
                  <a:pt x="330835" y="28066"/>
                </a:lnTo>
                <a:lnTo>
                  <a:pt x="306514" y="61864"/>
                </a:lnTo>
                <a:lnTo>
                  <a:pt x="292862" y="107187"/>
                </a:lnTo>
                <a:lnTo>
                  <a:pt x="338327" y="116204"/>
                </a:lnTo>
                <a:lnTo>
                  <a:pt x="341683" y="98722"/>
                </a:lnTo>
                <a:lnTo>
                  <a:pt x="346598" y="83597"/>
                </a:lnTo>
                <a:lnTo>
                  <a:pt x="370468" y="52157"/>
                </a:lnTo>
                <a:lnTo>
                  <a:pt x="405383" y="41655"/>
                </a:lnTo>
                <a:lnTo>
                  <a:pt x="491252" y="41655"/>
                </a:lnTo>
                <a:lnTo>
                  <a:pt x="482679" y="31623"/>
                </a:lnTo>
                <a:lnTo>
                  <a:pt x="447069" y="8143"/>
                </a:lnTo>
                <a:lnTo>
                  <a:pt x="419205" y="904"/>
                </a:lnTo>
                <a:lnTo>
                  <a:pt x="404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40096" y="303885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0071" y="2308986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1665" y="0"/>
                </a:moveTo>
                <a:lnTo>
                  <a:pt x="68391" y="13662"/>
                </a:lnTo>
                <a:lnTo>
                  <a:pt x="30559" y="53705"/>
                </a:lnTo>
                <a:lnTo>
                  <a:pt x="13588" y="93345"/>
                </a:lnTo>
                <a:lnTo>
                  <a:pt x="3413" y="145256"/>
                </a:lnTo>
                <a:lnTo>
                  <a:pt x="0" y="211454"/>
                </a:lnTo>
                <a:lnTo>
                  <a:pt x="2309" y="265678"/>
                </a:lnTo>
                <a:lnTo>
                  <a:pt x="9239" y="311769"/>
                </a:lnTo>
                <a:lnTo>
                  <a:pt x="20788" y="349740"/>
                </a:lnTo>
                <a:lnTo>
                  <a:pt x="53764" y="398365"/>
                </a:lnTo>
                <a:lnTo>
                  <a:pt x="96142" y="419840"/>
                </a:lnTo>
                <a:lnTo>
                  <a:pt x="121665" y="422528"/>
                </a:lnTo>
                <a:lnTo>
                  <a:pt x="141263" y="421004"/>
                </a:lnTo>
                <a:lnTo>
                  <a:pt x="189483" y="398145"/>
                </a:lnTo>
                <a:lnTo>
                  <a:pt x="204754" y="380746"/>
                </a:lnTo>
                <a:lnTo>
                  <a:pt x="121665" y="380746"/>
                </a:lnTo>
                <a:lnTo>
                  <a:pt x="106491" y="378626"/>
                </a:lnTo>
                <a:lnTo>
                  <a:pt x="68579" y="346963"/>
                </a:lnTo>
                <a:lnTo>
                  <a:pt x="52466" y="296259"/>
                </a:lnTo>
                <a:lnTo>
                  <a:pt x="48448" y="258004"/>
                </a:lnTo>
                <a:lnTo>
                  <a:pt x="47116" y="211454"/>
                </a:lnTo>
                <a:lnTo>
                  <a:pt x="48593" y="164498"/>
                </a:lnTo>
                <a:lnTo>
                  <a:pt x="53022" y="125555"/>
                </a:lnTo>
                <a:lnTo>
                  <a:pt x="70738" y="71754"/>
                </a:lnTo>
                <a:lnTo>
                  <a:pt x="106154" y="43894"/>
                </a:lnTo>
                <a:lnTo>
                  <a:pt x="121157" y="42037"/>
                </a:lnTo>
                <a:lnTo>
                  <a:pt x="205078" y="42037"/>
                </a:lnTo>
                <a:lnTo>
                  <a:pt x="203874" y="40215"/>
                </a:lnTo>
                <a:lnTo>
                  <a:pt x="174370" y="13462"/>
                </a:lnTo>
                <a:lnTo>
                  <a:pt x="136241" y="853"/>
                </a:lnTo>
                <a:lnTo>
                  <a:pt x="121665" y="0"/>
                </a:lnTo>
                <a:close/>
              </a:path>
              <a:path w="530860" h="422910">
                <a:moveTo>
                  <a:pt x="205078" y="42037"/>
                </a:moveTo>
                <a:lnTo>
                  <a:pt x="121157" y="42037"/>
                </a:lnTo>
                <a:lnTo>
                  <a:pt x="136515" y="44152"/>
                </a:lnTo>
                <a:lnTo>
                  <a:pt x="150574" y="50482"/>
                </a:lnTo>
                <a:lnTo>
                  <a:pt x="184159" y="96744"/>
                </a:lnTo>
                <a:lnTo>
                  <a:pt x="194879" y="164613"/>
                </a:lnTo>
                <a:lnTo>
                  <a:pt x="196214" y="211454"/>
                </a:lnTo>
                <a:lnTo>
                  <a:pt x="194866" y="258131"/>
                </a:lnTo>
                <a:lnTo>
                  <a:pt x="190865" y="296100"/>
                </a:lnTo>
                <a:lnTo>
                  <a:pt x="174751" y="346837"/>
                </a:lnTo>
                <a:lnTo>
                  <a:pt x="136822" y="378628"/>
                </a:lnTo>
                <a:lnTo>
                  <a:pt x="121665" y="380746"/>
                </a:lnTo>
                <a:lnTo>
                  <a:pt x="204754" y="380746"/>
                </a:lnTo>
                <a:lnTo>
                  <a:pt x="229869" y="328929"/>
                </a:lnTo>
                <a:lnTo>
                  <a:pt x="239934" y="277193"/>
                </a:lnTo>
                <a:lnTo>
                  <a:pt x="243331" y="211454"/>
                </a:lnTo>
                <a:lnTo>
                  <a:pt x="242808" y="182262"/>
                </a:lnTo>
                <a:lnTo>
                  <a:pt x="238617" y="133355"/>
                </a:lnTo>
                <a:lnTo>
                  <a:pt x="224948" y="80105"/>
                </a:lnTo>
                <a:lnTo>
                  <a:pt x="211708" y="52070"/>
                </a:lnTo>
                <a:lnTo>
                  <a:pt x="205078" y="42037"/>
                </a:lnTo>
                <a:close/>
              </a:path>
              <a:path w="530860" h="422910">
                <a:moveTo>
                  <a:pt x="506139" y="42037"/>
                </a:moveTo>
                <a:lnTo>
                  <a:pt x="413130" y="42037"/>
                </a:lnTo>
                <a:lnTo>
                  <a:pt x="428013" y="43344"/>
                </a:lnTo>
                <a:lnTo>
                  <a:pt x="441420" y="47259"/>
                </a:lnTo>
                <a:lnTo>
                  <a:pt x="472378" y="73822"/>
                </a:lnTo>
                <a:lnTo>
                  <a:pt x="483362" y="113791"/>
                </a:lnTo>
                <a:lnTo>
                  <a:pt x="482026" y="128391"/>
                </a:lnTo>
                <a:lnTo>
                  <a:pt x="461899" y="174878"/>
                </a:lnTo>
                <a:lnTo>
                  <a:pt x="430672" y="212978"/>
                </a:lnTo>
                <a:lnTo>
                  <a:pt x="361273" y="279775"/>
                </a:lnTo>
                <a:lnTo>
                  <a:pt x="345138" y="295957"/>
                </a:lnTo>
                <a:lnTo>
                  <a:pt x="319786" y="325120"/>
                </a:lnTo>
                <a:lnTo>
                  <a:pt x="295068" y="366285"/>
                </a:lnTo>
                <a:lnTo>
                  <a:pt x="284472" y="406348"/>
                </a:lnTo>
                <a:lnTo>
                  <a:pt x="284352" y="415416"/>
                </a:lnTo>
                <a:lnTo>
                  <a:pt x="530860" y="415416"/>
                </a:lnTo>
                <a:lnTo>
                  <a:pt x="530860" y="366649"/>
                </a:lnTo>
                <a:lnTo>
                  <a:pt x="347979" y="366649"/>
                </a:lnTo>
                <a:lnTo>
                  <a:pt x="352032" y="359717"/>
                </a:lnTo>
                <a:lnTo>
                  <a:pt x="386333" y="319246"/>
                </a:lnTo>
                <a:lnTo>
                  <a:pt x="420242" y="287020"/>
                </a:lnTo>
                <a:lnTo>
                  <a:pt x="443152" y="265112"/>
                </a:lnTo>
                <a:lnTo>
                  <a:pt x="478446" y="228726"/>
                </a:lnTo>
                <a:lnTo>
                  <a:pt x="509031" y="188356"/>
                </a:lnTo>
                <a:lnTo>
                  <a:pt x="525208" y="151653"/>
                </a:lnTo>
                <a:lnTo>
                  <a:pt x="530351" y="114935"/>
                </a:lnTo>
                <a:lnTo>
                  <a:pt x="528399" y="91473"/>
                </a:lnTo>
                <a:lnTo>
                  <a:pt x="522541" y="70024"/>
                </a:lnTo>
                <a:lnTo>
                  <a:pt x="512778" y="50551"/>
                </a:lnTo>
                <a:lnTo>
                  <a:pt x="506139" y="42037"/>
                </a:lnTo>
                <a:close/>
              </a:path>
              <a:path w="530860" h="422910">
                <a:moveTo>
                  <a:pt x="414147" y="0"/>
                </a:moveTo>
                <a:lnTo>
                  <a:pt x="366299" y="7683"/>
                </a:lnTo>
                <a:lnTo>
                  <a:pt x="329311" y="30607"/>
                </a:lnTo>
                <a:lnTo>
                  <a:pt x="304482" y="68230"/>
                </a:lnTo>
                <a:lnTo>
                  <a:pt x="292988" y="119761"/>
                </a:lnTo>
                <a:lnTo>
                  <a:pt x="340105" y="125095"/>
                </a:lnTo>
                <a:lnTo>
                  <a:pt x="341437" y="106640"/>
                </a:lnTo>
                <a:lnTo>
                  <a:pt x="345233" y="90328"/>
                </a:lnTo>
                <a:lnTo>
                  <a:pt x="370911" y="54467"/>
                </a:lnTo>
                <a:lnTo>
                  <a:pt x="413130" y="42037"/>
                </a:lnTo>
                <a:lnTo>
                  <a:pt x="506139" y="42037"/>
                </a:lnTo>
                <a:lnTo>
                  <a:pt x="499110" y="33020"/>
                </a:lnTo>
                <a:lnTo>
                  <a:pt x="482066" y="18591"/>
                </a:lnTo>
                <a:lnTo>
                  <a:pt x="462200" y="8270"/>
                </a:lnTo>
                <a:lnTo>
                  <a:pt x="439548" y="2069"/>
                </a:lnTo>
                <a:lnTo>
                  <a:pt x="414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40096" y="2270760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6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39183" y="3868039"/>
            <a:ext cx="531495" cy="422909"/>
          </a:xfrm>
          <a:custGeom>
            <a:avLst/>
            <a:gdLst/>
            <a:ahLst/>
            <a:cxnLst/>
            <a:rect l="l" t="t" r="r" b="b"/>
            <a:pathLst>
              <a:path w="531495" h="422910">
                <a:moveTo>
                  <a:pt x="480821" y="316356"/>
                </a:moveTo>
                <a:lnTo>
                  <a:pt x="435101" y="316356"/>
                </a:lnTo>
                <a:lnTo>
                  <a:pt x="435101" y="415417"/>
                </a:lnTo>
                <a:lnTo>
                  <a:pt x="480821" y="415417"/>
                </a:lnTo>
                <a:lnTo>
                  <a:pt x="480821" y="316356"/>
                </a:lnTo>
                <a:close/>
              </a:path>
              <a:path w="531495" h="422910">
                <a:moveTo>
                  <a:pt x="480821" y="1650"/>
                </a:moveTo>
                <a:lnTo>
                  <a:pt x="443483" y="1650"/>
                </a:lnTo>
                <a:lnTo>
                  <a:pt x="273938" y="269748"/>
                </a:lnTo>
                <a:lnTo>
                  <a:pt x="273938" y="316356"/>
                </a:lnTo>
                <a:lnTo>
                  <a:pt x="530987" y="316356"/>
                </a:lnTo>
                <a:lnTo>
                  <a:pt x="530987" y="269748"/>
                </a:lnTo>
                <a:lnTo>
                  <a:pt x="318896" y="269748"/>
                </a:lnTo>
                <a:lnTo>
                  <a:pt x="435101" y="83185"/>
                </a:lnTo>
                <a:lnTo>
                  <a:pt x="480821" y="83185"/>
                </a:lnTo>
                <a:lnTo>
                  <a:pt x="480821" y="1650"/>
                </a:lnTo>
                <a:close/>
              </a:path>
              <a:path w="531495" h="422910">
                <a:moveTo>
                  <a:pt x="480821" y="83185"/>
                </a:moveTo>
                <a:lnTo>
                  <a:pt x="435101" y="83185"/>
                </a:lnTo>
                <a:lnTo>
                  <a:pt x="435101" y="269748"/>
                </a:lnTo>
                <a:lnTo>
                  <a:pt x="480821" y="269748"/>
                </a:lnTo>
                <a:lnTo>
                  <a:pt x="480821" y="83185"/>
                </a:lnTo>
                <a:close/>
              </a:path>
              <a:path w="531495" h="422910">
                <a:moveTo>
                  <a:pt x="121157" y="0"/>
                </a:moveTo>
                <a:lnTo>
                  <a:pt x="68115" y="13662"/>
                </a:lnTo>
                <a:lnTo>
                  <a:pt x="30432" y="53641"/>
                </a:lnTo>
                <a:lnTo>
                  <a:pt x="13588" y="93218"/>
                </a:lnTo>
                <a:lnTo>
                  <a:pt x="3413" y="145129"/>
                </a:lnTo>
                <a:lnTo>
                  <a:pt x="0" y="211328"/>
                </a:lnTo>
                <a:lnTo>
                  <a:pt x="2307" y="265570"/>
                </a:lnTo>
                <a:lnTo>
                  <a:pt x="9223" y="311705"/>
                </a:lnTo>
                <a:lnTo>
                  <a:pt x="20734" y="349720"/>
                </a:lnTo>
                <a:lnTo>
                  <a:pt x="53595" y="398345"/>
                </a:lnTo>
                <a:lnTo>
                  <a:pt x="95748" y="419733"/>
                </a:lnTo>
                <a:lnTo>
                  <a:pt x="121157" y="422402"/>
                </a:lnTo>
                <a:lnTo>
                  <a:pt x="140680" y="420878"/>
                </a:lnTo>
                <a:lnTo>
                  <a:pt x="188721" y="398018"/>
                </a:lnTo>
                <a:lnTo>
                  <a:pt x="203839" y="380746"/>
                </a:lnTo>
                <a:lnTo>
                  <a:pt x="121157" y="380746"/>
                </a:lnTo>
                <a:lnTo>
                  <a:pt x="106076" y="378626"/>
                </a:lnTo>
                <a:lnTo>
                  <a:pt x="68325" y="346963"/>
                </a:lnTo>
                <a:lnTo>
                  <a:pt x="52324" y="296195"/>
                </a:lnTo>
                <a:lnTo>
                  <a:pt x="48320" y="257933"/>
                </a:lnTo>
                <a:lnTo>
                  <a:pt x="46989" y="211328"/>
                </a:lnTo>
                <a:lnTo>
                  <a:pt x="48446" y="164443"/>
                </a:lnTo>
                <a:lnTo>
                  <a:pt x="52831" y="125523"/>
                </a:lnTo>
                <a:lnTo>
                  <a:pt x="70484" y="71628"/>
                </a:lnTo>
                <a:lnTo>
                  <a:pt x="105739" y="43892"/>
                </a:lnTo>
                <a:lnTo>
                  <a:pt x="120650" y="42037"/>
                </a:lnTo>
                <a:lnTo>
                  <a:pt x="204237" y="42037"/>
                </a:lnTo>
                <a:lnTo>
                  <a:pt x="203005" y="40159"/>
                </a:lnTo>
                <a:lnTo>
                  <a:pt x="173608" y="13335"/>
                </a:lnTo>
                <a:lnTo>
                  <a:pt x="135657" y="833"/>
                </a:lnTo>
                <a:lnTo>
                  <a:pt x="121157" y="0"/>
                </a:lnTo>
                <a:close/>
              </a:path>
              <a:path w="531495" h="422910">
                <a:moveTo>
                  <a:pt x="204237" y="42037"/>
                </a:moveTo>
                <a:lnTo>
                  <a:pt x="120650" y="42037"/>
                </a:lnTo>
                <a:lnTo>
                  <a:pt x="135985" y="44132"/>
                </a:lnTo>
                <a:lnTo>
                  <a:pt x="149987" y="50418"/>
                </a:lnTo>
                <a:lnTo>
                  <a:pt x="183397" y="96688"/>
                </a:lnTo>
                <a:lnTo>
                  <a:pt x="194117" y="164558"/>
                </a:lnTo>
                <a:lnTo>
                  <a:pt x="195452" y="211328"/>
                </a:lnTo>
                <a:lnTo>
                  <a:pt x="194107" y="258024"/>
                </a:lnTo>
                <a:lnTo>
                  <a:pt x="190103" y="296037"/>
                </a:lnTo>
                <a:lnTo>
                  <a:pt x="173989" y="346837"/>
                </a:lnTo>
                <a:lnTo>
                  <a:pt x="136239" y="378628"/>
                </a:lnTo>
                <a:lnTo>
                  <a:pt x="121157" y="380746"/>
                </a:lnTo>
                <a:lnTo>
                  <a:pt x="203839" y="380746"/>
                </a:lnTo>
                <a:lnTo>
                  <a:pt x="228853" y="328930"/>
                </a:lnTo>
                <a:lnTo>
                  <a:pt x="238966" y="277177"/>
                </a:lnTo>
                <a:lnTo>
                  <a:pt x="242315" y="211328"/>
                </a:lnTo>
                <a:lnTo>
                  <a:pt x="241792" y="182153"/>
                </a:lnTo>
                <a:lnTo>
                  <a:pt x="237601" y="133282"/>
                </a:lnTo>
                <a:lnTo>
                  <a:pt x="223996" y="80041"/>
                </a:lnTo>
                <a:lnTo>
                  <a:pt x="210819" y="52069"/>
                </a:lnTo>
                <a:lnTo>
                  <a:pt x="204237" y="4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40096" y="383133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632450" y="3906469"/>
            <a:ext cx="4500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数字孪生应用案例介绍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44" y="89103"/>
            <a:ext cx="3268979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05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三维降阶模型接口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245"/>
              </a:lnSpc>
            </a:pPr>
            <a:r>
              <a:rPr sz="1900" b="0" i="1" spc="-105" dirty="0">
                <a:latin typeface="微软雅黑" panose="020B0503020204020204" charset="-122"/>
                <a:cs typeface="微软雅黑" panose="020B0503020204020204" charset="-122"/>
              </a:rPr>
              <a:t>把三维模型应用于系统仿真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23171" y="2945870"/>
            <a:ext cx="4356735" cy="2831465"/>
            <a:chOff x="7123171" y="2945870"/>
            <a:chExt cx="4356735" cy="28314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95178" y="4600304"/>
              <a:ext cx="1184154" cy="11766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3171" y="2945870"/>
              <a:ext cx="4356363" cy="14379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324" y="2964180"/>
              <a:ext cx="4276344" cy="1368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4324" y="2964180"/>
              <a:ext cx="4276725" cy="1369060"/>
            </a:xfrm>
            <a:custGeom>
              <a:avLst/>
              <a:gdLst/>
              <a:ahLst/>
              <a:cxnLst/>
              <a:rect l="l" t="t" r="r" b="b"/>
              <a:pathLst>
                <a:path w="4276725" h="1369060">
                  <a:moveTo>
                    <a:pt x="0" y="477139"/>
                  </a:moveTo>
                  <a:lnTo>
                    <a:pt x="1069085" y="477139"/>
                  </a:lnTo>
                  <a:lnTo>
                    <a:pt x="1069085" y="0"/>
                  </a:lnTo>
                  <a:lnTo>
                    <a:pt x="3207257" y="0"/>
                  </a:lnTo>
                  <a:lnTo>
                    <a:pt x="3207257" y="477139"/>
                  </a:lnTo>
                  <a:lnTo>
                    <a:pt x="4276344" y="477139"/>
                  </a:lnTo>
                  <a:lnTo>
                    <a:pt x="2138172" y="1368552"/>
                  </a:lnTo>
                  <a:lnTo>
                    <a:pt x="0" y="4771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4587" y="577743"/>
            <a:ext cx="1068384" cy="5917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4968" y="473324"/>
            <a:ext cx="766450" cy="76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7247" y="473324"/>
            <a:ext cx="975481" cy="7657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0641" y="1449450"/>
            <a:ext cx="6168390" cy="859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000000"/>
              </a:buClr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solidFill>
                  <a:srgbClr val="008652"/>
                </a:solidFill>
                <a:latin typeface="Arial" panose="020B0704020202020204"/>
                <a:cs typeface="Arial" panose="020B0704020202020204"/>
              </a:rPr>
              <a:t>EM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/</a:t>
            </a:r>
            <a:r>
              <a:rPr sz="2000" spc="-1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CFD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/</a:t>
            </a:r>
            <a:r>
              <a:rPr sz="2000" spc="-1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ME</a:t>
            </a:r>
            <a:r>
              <a:rPr sz="2000" spc="2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等三维模型满足高精度的仿真分析要求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>
              <a:lnSpc>
                <a:spcPct val="100000"/>
              </a:lnSpc>
              <a:spcBef>
                <a:spcPts val="2250"/>
              </a:spcBef>
            </a:pPr>
            <a:r>
              <a:rPr sz="1600" spc="5" dirty="0">
                <a:latin typeface="Calibri" panose="020F0502020204030204"/>
                <a:cs typeface="Calibri" panose="020F0502020204030204"/>
              </a:rPr>
              <a:t>–</a:t>
            </a:r>
            <a:r>
              <a:rPr sz="1600" spc="25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但对于运行三维瞬态分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析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的大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来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说，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算成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很高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641" y="2577160"/>
            <a:ext cx="39973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 panose="020B0704020202020204"/>
                <a:cs typeface="Arial" panose="020B0704020202020204"/>
              </a:rPr>
              <a:t>ROM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能显著模型大小及仿真时间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02972" y="1851656"/>
            <a:ext cx="2901315" cy="977900"/>
            <a:chOff x="8602972" y="1851656"/>
            <a:chExt cx="2901315" cy="9779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2972" y="1851656"/>
              <a:ext cx="1451624" cy="9730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207" y="1859280"/>
              <a:ext cx="1457705" cy="97002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09104" y="1895904"/>
            <a:ext cx="1207007" cy="85948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67118" y="1326845"/>
            <a:ext cx="1592580" cy="490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110"/>
              </a:spcBef>
            </a:pPr>
            <a:r>
              <a:rPr sz="1600" dirty="0">
                <a:solidFill>
                  <a:srgbClr val="008652"/>
                </a:solidFill>
                <a:latin typeface="Arial" panose="020B0704020202020204"/>
                <a:cs typeface="Arial" panose="020B0704020202020204"/>
              </a:rPr>
              <a:t>Electromagnetics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solidFill>
                  <a:srgbClr val="6C276A"/>
                </a:solidFill>
                <a:latin typeface="Arial" panose="020B0704020202020204"/>
                <a:cs typeface="Arial" panose="020B0704020202020204"/>
              </a:rPr>
              <a:t>Structures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3168" y="1326845"/>
            <a:ext cx="5702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Fl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u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600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d</a:t>
            </a:r>
            <a:r>
              <a:rPr sz="1600" spc="5" dirty="0">
                <a:solidFill>
                  <a:srgbClr val="0079C1"/>
                </a:solidFill>
                <a:latin typeface="Arial" panose="020B0704020202020204"/>
                <a:cs typeface="Arial" panose="020B0704020202020204"/>
              </a:rPr>
              <a:t>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5268" y="5799835"/>
            <a:ext cx="8553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600" b="1" spc="-8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y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600" b="1" spc="-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6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600" b="1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74305" y="2891339"/>
            <a:ext cx="3048635" cy="87884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2800" b="1" dirty="0">
                <a:latin typeface="Arial" panose="020B0704020202020204"/>
                <a:cs typeface="Arial" panose="020B0704020202020204"/>
              </a:rPr>
              <a:t>ROM</a:t>
            </a:r>
            <a:endParaRPr sz="28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2000" b="1" spc="-5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R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educed </a:t>
            </a:r>
            <a:r>
              <a:rPr sz="2000" b="1" spc="-5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rder</a:t>
            </a:r>
            <a:r>
              <a:rPr sz="2000" b="1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dirty="0">
                <a:solidFill>
                  <a:srgbClr val="C00000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2000" b="1" dirty="0">
                <a:latin typeface="Arial" panose="020B0704020202020204"/>
                <a:cs typeface="Arial" panose="020B0704020202020204"/>
              </a:rPr>
              <a:t>odeling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7624" y="3553930"/>
            <a:ext cx="8486140" cy="2212340"/>
            <a:chOff x="1057624" y="3553930"/>
            <a:chExt cx="8486140" cy="22123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624" y="3553930"/>
              <a:ext cx="4408994" cy="21992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135" y="3575304"/>
              <a:ext cx="4255008" cy="20452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78610" y="3565779"/>
              <a:ext cx="4274185" cy="2064385"/>
            </a:xfrm>
            <a:custGeom>
              <a:avLst/>
              <a:gdLst/>
              <a:ahLst/>
              <a:cxnLst/>
              <a:rect l="l" t="t" r="r" b="b"/>
              <a:pathLst>
                <a:path w="4274185" h="2064385">
                  <a:moveTo>
                    <a:pt x="0" y="2064258"/>
                  </a:moveTo>
                  <a:lnTo>
                    <a:pt x="4274058" y="2064258"/>
                  </a:lnTo>
                  <a:lnTo>
                    <a:pt x="4274058" y="0"/>
                  </a:lnTo>
                  <a:lnTo>
                    <a:pt x="0" y="0"/>
                  </a:lnTo>
                  <a:lnTo>
                    <a:pt x="0" y="2064258"/>
                  </a:lnTo>
                  <a:close/>
                </a:path>
              </a:pathLst>
            </a:custGeom>
            <a:ln w="19050">
              <a:solidFill>
                <a:srgbClr val="008B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358383" y="3566160"/>
              <a:ext cx="4175760" cy="2190115"/>
            </a:xfrm>
            <a:custGeom>
              <a:avLst/>
              <a:gdLst/>
              <a:ahLst/>
              <a:cxnLst/>
              <a:rect l="l" t="t" r="r" b="b"/>
              <a:pathLst>
                <a:path w="4175759" h="2190115">
                  <a:moveTo>
                    <a:pt x="0" y="0"/>
                  </a:moveTo>
                  <a:lnTo>
                    <a:pt x="4175379" y="1108456"/>
                  </a:lnTo>
                </a:path>
                <a:path w="4175759" h="2190115">
                  <a:moveTo>
                    <a:pt x="0" y="2069591"/>
                  </a:moveTo>
                  <a:lnTo>
                    <a:pt x="3940556" y="2190089"/>
                  </a:lnTo>
                </a:path>
              </a:pathLst>
            </a:custGeom>
            <a:ln w="19050">
              <a:solidFill>
                <a:srgbClr val="008B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13457" y="5761126"/>
            <a:ext cx="139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Twin</a:t>
            </a:r>
            <a:r>
              <a:rPr sz="1800" b="1" spc="-114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solidFill>
                  <a:srgbClr val="008B99"/>
                </a:solidFill>
                <a:latin typeface="Arial" panose="020B0704020202020204"/>
                <a:cs typeface="Arial" panose="020B0704020202020204"/>
              </a:rPr>
              <a:t>Builder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4789" y="1945776"/>
            <a:ext cx="1570681" cy="23603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5814" y="2490038"/>
            <a:ext cx="8973185" cy="118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1800" b="1" spc="6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1</a:t>
            </a:r>
            <a:r>
              <a:rPr sz="1800" b="1" spc="6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700" spc="-7" baseline="2000" dirty="0">
                <a:latin typeface="微软雅黑" panose="020B0503020204020204" charset="-122"/>
                <a:cs typeface="微软雅黑" panose="020B0503020204020204" charset="-122"/>
              </a:rPr>
              <a:t>没有理论公</a:t>
            </a:r>
            <a:r>
              <a:rPr sz="2700" baseline="2000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700" baseline="2000" dirty="0">
                <a:latin typeface="Arial" panose="020B0704020202020204"/>
                <a:cs typeface="Arial" panose="020B0704020202020204"/>
              </a:rPr>
              <a:t>/</a:t>
            </a:r>
            <a:r>
              <a:rPr sz="2700" spc="-7" baseline="2000" dirty="0">
                <a:latin typeface="微软雅黑" panose="020B0503020204020204" charset="-122"/>
                <a:cs typeface="微软雅黑" panose="020B0503020204020204" charset="-122"/>
              </a:rPr>
              <a:t>实验数据，如何建立精准模型？比如风洞，电力变压器，飞机客舱</a:t>
            </a:r>
            <a:endParaRPr sz="2700" baseline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">
              <a:lnSpc>
                <a:spcPct val="100000"/>
              </a:lnSpc>
              <a:spcBef>
                <a:spcPts val="1435"/>
              </a:spcBef>
            </a:pPr>
            <a:r>
              <a:rPr sz="2700" b="1" spc="-7" baseline="-6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2700" b="1" spc="97" baseline="-60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2</a:t>
            </a:r>
            <a:r>
              <a:rPr sz="2700" b="1" spc="97" baseline="-6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是否可以将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3D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多物理场仿真降阶为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1D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模型用于系统仿真？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8100">
              <a:lnSpc>
                <a:spcPct val="100000"/>
              </a:lnSpc>
              <a:spcBef>
                <a:spcPts val="1235"/>
              </a:spcBef>
            </a:pPr>
            <a:r>
              <a:rPr sz="2700" b="1" spc="-7" baseline="-6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2700" b="1" spc="97" baseline="-60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3</a:t>
            </a:r>
            <a:r>
              <a:rPr sz="2700" b="1" spc="97" baseline="-6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是否可以在很短的时间内生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80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3D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多物理有限元仿真？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9079" y="161289"/>
            <a:ext cx="10017125" cy="83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105"/>
              </a:spcBef>
            </a:pP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3D </a:t>
            </a:r>
            <a:r>
              <a:rPr sz="2800" spc="-5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Reduced-Order </a:t>
            </a: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Modeling</a:t>
            </a:r>
            <a:r>
              <a:rPr sz="2800" spc="-6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Interfaces</a:t>
            </a:r>
            <a:endParaRPr sz="2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3190"/>
              </a:lnSpc>
            </a:pP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Transforms </a:t>
            </a:r>
            <a:r>
              <a:rPr sz="2800" spc="5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3D </a:t>
            </a: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simulation results into </a:t>
            </a:r>
            <a:r>
              <a:rPr sz="2800" spc="-5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system-level</a:t>
            </a:r>
            <a:r>
              <a:rPr sz="2800" spc="-2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dirty="0">
                <a:solidFill>
                  <a:srgbClr val="2C384A"/>
                </a:solidFill>
                <a:latin typeface="Arial" panose="020B0704020202020204"/>
                <a:cs typeface="Arial" panose="020B0704020202020204"/>
              </a:rPr>
              <a:t>models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44" y="122377"/>
            <a:ext cx="65709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以系统为主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1D+3D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耦合仿真的难点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0600" y="1295400"/>
            <a:ext cx="9753600" cy="2971800"/>
          </a:xfrm>
          <a:custGeom>
            <a:avLst/>
            <a:gdLst/>
            <a:ahLst/>
            <a:cxnLst/>
            <a:rect l="l" t="t" r="r" b="b"/>
            <a:pathLst>
              <a:path w="9753600" h="2971800">
                <a:moveTo>
                  <a:pt x="9753600" y="0"/>
                </a:moveTo>
                <a:lnTo>
                  <a:pt x="0" y="0"/>
                </a:lnTo>
                <a:lnTo>
                  <a:pt x="0" y="2971800"/>
                </a:lnTo>
                <a:lnTo>
                  <a:pt x="9753600" y="2971800"/>
                </a:lnTo>
                <a:lnTo>
                  <a:pt x="97536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54376" y="1319606"/>
            <a:ext cx="3946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高置信度系统仿真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1D+3D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耦合仿真）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1888" y="2255520"/>
            <a:ext cx="2761615" cy="1325880"/>
          </a:xfrm>
          <a:custGeom>
            <a:avLst/>
            <a:gdLst/>
            <a:ahLst/>
            <a:cxnLst/>
            <a:rect l="l" t="t" r="r" b="b"/>
            <a:pathLst>
              <a:path w="2761615" h="1325879">
                <a:moveTo>
                  <a:pt x="1380744" y="0"/>
                </a:moveTo>
                <a:lnTo>
                  <a:pt x="1317545" y="682"/>
                </a:lnTo>
                <a:lnTo>
                  <a:pt x="1255076" y="2709"/>
                </a:lnTo>
                <a:lnTo>
                  <a:pt x="1193396" y="6051"/>
                </a:lnTo>
                <a:lnTo>
                  <a:pt x="1132568" y="10680"/>
                </a:lnTo>
                <a:lnTo>
                  <a:pt x="1072651" y="16566"/>
                </a:lnTo>
                <a:lnTo>
                  <a:pt x="1013706" y="23680"/>
                </a:lnTo>
                <a:lnTo>
                  <a:pt x="955796" y="31992"/>
                </a:lnTo>
                <a:lnTo>
                  <a:pt x="898980" y="41474"/>
                </a:lnTo>
                <a:lnTo>
                  <a:pt x="843319" y="52095"/>
                </a:lnTo>
                <a:lnTo>
                  <a:pt x="788875" y="63828"/>
                </a:lnTo>
                <a:lnTo>
                  <a:pt x="735709" y="76642"/>
                </a:lnTo>
                <a:lnTo>
                  <a:pt x="683880" y="90508"/>
                </a:lnTo>
                <a:lnTo>
                  <a:pt x="633452" y="105398"/>
                </a:lnTo>
                <a:lnTo>
                  <a:pt x="584483" y="121281"/>
                </a:lnTo>
                <a:lnTo>
                  <a:pt x="537036" y="138129"/>
                </a:lnTo>
                <a:lnTo>
                  <a:pt x="491171" y="155912"/>
                </a:lnTo>
                <a:lnTo>
                  <a:pt x="446949" y="174601"/>
                </a:lnTo>
                <a:lnTo>
                  <a:pt x="404431" y="194167"/>
                </a:lnTo>
                <a:lnTo>
                  <a:pt x="363678" y="214580"/>
                </a:lnTo>
                <a:lnTo>
                  <a:pt x="324752" y="235812"/>
                </a:lnTo>
                <a:lnTo>
                  <a:pt x="287712" y="257833"/>
                </a:lnTo>
                <a:lnTo>
                  <a:pt x="252620" y="280613"/>
                </a:lnTo>
                <a:lnTo>
                  <a:pt x="219537" y="304124"/>
                </a:lnTo>
                <a:lnTo>
                  <a:pt x="188524" y="328337"/>
                </a:lnTo>
                <a:lnTo>
                  <a:pt x="159642" y="353221"/>
                </a:lnTo>
                <a:lnTo>
                  <a:pt x="108513" y="404889"/>
                </a:lnTo>
                <a:lnTo>
                  <a:pt x="66639" y="458895"/>
                </a:lnTo>
                <a:lnTo>
                  <a:pt x="34507" y="515003"/>
                </a:lnTo>
                <a:lnTo>
                  <a:pt x="12605" y="572981"/>
                </a:lnTo>
                <a:lnTo>
                  <a:pt x="1420" y="632593"/>
                </a:lnTo>
                <a:lnTo>
                  <a:pt x="0" y="662939"/>
                </a:lnTo>
                <a:lnTo>
                  <a:pt x="1420" y="693286"/>
                </a:lnTo>
                <a:lnTo>
                  <a:pt x="12605" y="752898"/>
                </a:lnTo>
                <a:lnTo>
                  <a:pt x="34507" y="810876"/>
                </a:lnTo>
                <a:lnTo>
                  <a:pt x="66639" y="866984"/>
                </a:lnTo>
                <a:lnTo>
                  <a:pt x="108513" y="920990"/>
                </a:lnTo>
                <a:lnTo>
                  <a:pt x="159642" y="972658"/>
                </a:lnTo>
                <a:lnTo>
                  <a:pt x="188524" y="997542"/>
                </a:lnTo>
                <a:lnTo>
                  <a:pt x="219537" y="1021755"/>
                </a:lnTo>
                <a:lnTo>
                  <a:pt x="252620" y="1045266"/>
                </a:lnTo>
                <a:lnTo>
                  <a:pt x="287712" y="1068046"/>
                </a:lnTo>
                <a:lnTo>
                  <a:pt x="324752" y="1090067"/>
                </a:lnTo>
                <a:lnTo>
                  <a:pt x="363678" y="1111299"/>
                </a:lnTo>
                <a:lnTo>
                  <a:pt x="404431" y="1131712"/>
                </a:lnTo>
                <a:lnTo>
                  <a:pt x="446949" y="1151278"/>
                </a:lnTo>
                <a:lnTo>
                  <a:pt x="491171" y="1169967"/>
                </a:lnTo>
                <a:lnTo>
                  <a:pt x="537036" y="1187750"/>
                </a:lnTo>
                <a:lnTo>
                  <a:pt x="584483" y="1204598"/>
                </a:lnTo>
                <a:lnTo>
                  <a:pt x="633452" y="1220481"/>
                </a:lnTo>
                <a:lnTo>
                  <a:pt x="683880" y="1235371"/>
                </a:lnTo>
                <a:lnTo>
                  <a:pt x="735709" y="1249237"/>
                </a:lnTo>
                <a:lnTo>
                  <a:pt x="788875" y="1262051"/>
                </a:lnTo>
                <a:lnTo>
                  <a:pt x="843319" y="1273784"/>
                </a:lnTo>
                <a:lnTo>
                  <a:pt x="898980" y="1284405"/>
                </a:lnTo>
                <a:lnTo>
                  <a:pt x="955796" y="1293887"/>
                </a:lnTo>
                <a:lnTo>
                  <a:pt x="1013706" y="1302199"/>
                </a:lnTo>
                <a:lnTo>
                  <a:pt x="1072651" y="1309313"/>
                </a:lnTo>
                <a:lnTo>
                  <a:pt x="1132568" y="1315199"/>
                </a:lnTo>
                <a:lnTo>
                  <a:pt x="1193396" y="1319828"/>
                </a:lnTo>
                <a:lnTo>
                  <a:pt x="1255076" y="1323170"/>
                </a:lnTo>
                <a:lnTo>
                  <a:pt x="1317545" y="1325197"/>
                </a:lnTo>
                <a:lnTo>
                  <a:pt x="1380744" y="1325879"/>
                </a:lnTo>
                <a:lnTo>
                  <a:pt x="1443942" y="1325197"/>
                </a:lnTo>
                <a:lnTo>
                  <a:pt x="1506411" y="1323170"/>
                </a:lnTo>
                <a:lnTo>
                  <a:pt x="1568091" y="1319828"/>
                </a:lnTo>
                <a:lnTo>
                  <a:pt x="1628919" y="1315199"/>
                </a:lnTo>
                <a:lnTo>
                  <a:pt x="1688836" y="1309313"/>
                </a:lnTo>
                <a:lnTo>
                  <a:pt x="1747781" y="1302199"/>
                </a:lnTo>
                <a:lnTo>
                  <a:pt x="1805691" y="1293887"/>
                </a:lnTo>
                <a:lnTo>
                  <a:pt x="1862507" y="1284405"/>
                </a:lnTo>
                <a:lnTo>
                  <a:pt x="1918168" y="1273784"/>
                </a:lnTo>
                <a:lnTo>
                  <a:pt x="1972612" y="1262051"/>
                </a:lnTo>
                <a:lnTo>
                  <a:pt x="2025778" y="1249237"/>
                </a:lnTo>
                <a:lnTo>
                  <a:pt x="2077607" y="1235371"/>
                </a:lnTo>
                <a:lnTo>
                  <a:pt x="2128035" y="1220481"/>
                </a:lnTo>
                <a:lnTo>
                  <a:pt x="2177004" y="1204598"/>
                </a:lnTo>
                <a:lnTo>
                  <a:pt x="2224451" y="1187750"/>
                </a:lnTo>
                <a:lnTo>
                  <a:pt x="2270316" y="1169967"/>
                </a:lnTo>
                <a:lnTo>
                  <a:pt x="2314538" y="1151278"/>
                </a:lnTo>
                <a:lnTo>
                  <a:pt x="2357056" y="1131712"/>
                </a:lnTo>
                <a:lnTo>
                  <a:pt x="2397809" y="1111299"/>
                </a:lnTo>
                <a:lnTo>
                  <a:pt x="2436735" y="1090067"/>
                </a:lnTo>
                <a:lnTo>
                  <a:pt x="2473775" y="1068046"/>
                </a:lnTo>
                <a:lnTo>
                  <a:pt x="2508867" y="1045266"/>
                </a:lnTo>
                <a:lnTo>
                  <a:pt x="2541950" y="1021755"/>
                </a:lnTo>
                <a:lnTo>
                  <a:pt x="2572963" y="997542"/>
                </a:lnTo>
                <a:lnTo>
                  <a:pt x="2601845" y="972658"/>
                </a:lnTo>
                <a:lnTo>
                  <a:pt x="2652974" y="920990"/>
                </a:lnTo>
                <a:lnTo>
                  <a:pt x="2694848" y="866984"/>
                </a:lnTo>
                <a:lnTo>
                  <a:pt x="2726980" y="810876"/>
                </a:lnTo>
                <a:lnTo>
                  <a:pt x="2748882" y="752898"/>
                </a:lnTo>
                <a:lnTo>
                  <a:pt x="2760067" y="693286"/>
                </a:lnTo>
                <a:lnTo>
                  <a:pt x="2761488" y="662939"/>
                </a:lnTo>
                <a:lnTo>
                  <a:pt x="2760067" y="632593"/>
                </a:lnTo>
                <a:lnTo>
                  <a:pt x="2748882" y="572981"/>
                </a:lnTo>
                <a:lnTo>
                  <a:pt x="2726980" y="515003"/>
                </a:lnTo>
                <a:lnTo>
                  <a:pt x="2694848" y="458895"/>
                </a:lnTo>
                <a:lnTo>
                  <a:pt x="2652974" y="404889"/>
                </a:lnTo>
                <a:lnTo>
                  <a:pt x="2601845" y="353221"/>
                </a:lnTo>
                <a:lnTo>
                  <a:pt x="2572963" y="328337"/>
                </a:lnTo>
                <a:lnTo>
                  <a:pt x="2541950" y="304124"/>
                </a:lnTo>
                <a:lnTo>
                  <a:pt x="2508867" y="280613"/>
                </a:lnTo>
                <a:lnTo>
                  <a:pt x="2473775" y="257833"/>
                </a:lnTo>
                <a:lnTo>
                  <a:pt x="2436735" y="235812"/>
                </a:lnTo>
                <a:lnTo>
                  <a:pt x="2397809" y="214580"/>
                </a:lnTo>
                <a:lnTo>
                  <a:pt x="2357056" y="194167"/>
                </a:lnTo>
                <a:lnTo>
                  <a:pt x="2314538" y="174601"/>
                </a:lnTo>
                <a:lnTo>
                  <a:pt x="2270316" y="155912"/>
                </a:lnTo>
                <a:lnTo>
                  <a:pt x="2224451" y="138129"/>
                </a:lnTo>
                <a:lnTo>
                  <a:pt x="2177004" y="121281"/>
                </a:lnTo>
                <a:lnTo>
                  <a:pt x="2128035" y="105398"/>
                </a:lnTo>
                <a:lnTo>
                  <a:pt x="2077607" y="90508"/>
                </a:lnTo>
                <a:lnTo>
                  <a:pt x="2025778" y="76642"/>
                </a:lnTo>
                <a:lnTo>
                  <a:pt x="1972612" y="63828"/>
                </a:lnTo>
                <a:lnTo>
                  <a:pt x="1918168" y="52095"/>
                </a:lnTo>
                <a:lnTo>
                  <a:pt x="1862507" y="41474"/>
                </a:lnTo>
                <a:lnTo>
                  <a:pt x="1805691" y="31992"/>
                </a:lnTo>
                <a:lnTo>
                  <a:pt x="1747781" y="23680"/>
                </a:lnTo>
                <a:lnTo>
                  <a:pt x="1688836" y="16566"/>
                </a:lnTo>
                <a:lnTo>
                  <a:pt x="1628919" y="10680"/>
                </a:lnTo>
                <a:lnTo>
                  <a:pt x="1568091" y="6051"/>
                </a:lnTo>
                <a:lnTo>
                  <a:pt x="1506411" y="2709"/>
                </a:lnTo>
                <a:lnTo>
                  <a:pt x="1443942" y="682"/>
                </a:lnTo>
                <a:lnTo>
                  <a:pt x="1380744" y="0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55291" y="2620466"/>
            <a:ext cx="2375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 panose="020B0704020202020204"/>
                <a:cs typeface="Arial" panose="020B0704020202020204"/>
              </a:rPr>
              <a:t>1D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模型（置信度低，计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算速度高）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1500" y="2255520"/>
            <a:ext cx="6203315" cy="2180590"/>
            <a:chOff x="3111500" y="2255520"/>
            <a:chExt cx="6203315" cy="2180590"/>
          </a:xfrm>
        </p:grpSpPr>
        <p:sp>
          <p:nvSpPr>
            <p:cNvPr id="8" name="object 8"/>
            <p:cNvSpPr/>
            <p:nvPr/>
          </p:nvSpPr>
          <p:spPr>
            <a:xfrm>
              <a:off x="6419088" y="2255520"/>
              <a:ext cx="2895600" cy="1325880"/>
            </a:xfrm>
            <a:custGeom>
              <a:avLst/>
              <a:gdLst/>
              <a:ahLst/>
              <a:cxnLst/>
              <a:rect l="l" t="t" r="r" b="b"/>
              <a:pathLst>
                <a:path w="2895600" h="1325879">
                  <a:moveTo>
                    <a:pt x="1447800" y="0"/>
                  </a:moveTo>
                  <a:lnTo>
                    <a:pt x="1383309" y="645"/>
                  </a:lnTo>
                  <a:lnTo>
                    <a:pt x="1319541" y="2565"/>
                  </a:lnTo>
                  <a:lnTo>
                    <a:pt x="1256555" y="5732"/>
                  </a:lnTo>
                  <a:lnTo>
                    <a:pt x="1194408" y="10119"/>
                  </a:lnTo>
                  <a:lnTo>
                    <a:pt x="1133160" y="15698"/>
                  </a:lnTo>
                  <a:lnTo>
                    <a:pt x="1072870" y="22444"/>
                  </a:lnTo>
                  <a:lnTo>
                    <a:pt x="1013597" y="30329"/>
                  </a:lnTo>
                  <a:lnTo>
                    <a:pt x="955398" y="39326"/>
                  </a:lnTo>
                  <a:lnTo>
                    <a:pt x="898335" y="49408"/>
                  </a:lnTo>
                  <a:lnTo>
                    <a:pt x="842464" y="60549"/>
                  </a:lnTo>
                  <a:lnTo>
                    <a:pt x="787845" y="72721"/>
                  </a:lnTo>
                  <a:lnTo>
                    <a:pt x="734538" y="85897"/>
                  </a:lnTo>
                  <a:lnTo>
                    <a:pt x="682599" y="100051"/>
                  </a:lnTo>
                  <a:lnTo>
                    <a:pt x="632090" y="115156"/>
                  </a:lnTo>
                  <a:lnTo>
                    <a:pt x="583068" y="131184"/>
                  </a:lnTo>
                  <a:lnTo>
                    <a:pt x="535592" y="148109"/>
                  </a:lnTo>
                  <a:lnTo>
                    <a:pt x="489721" y="165903"/>
                  </a:lnTo>
                  <a:lnTo>
                    <a:pt x="445514" y="184540"/>
                  </a:lnTo>
                  <a:lnTo>
                    <a:pt x="403029" y="203993"/>
                  </a:lnTo>
                  <a:lnTo>
                    <a:pt x="362327" y="224235"/>
                  </a:lnTo>
                  <a:lnTo>
                    <a:pt x="323465" y="245239"/>
                  </a:lnTo>
                  <a:lnTo>
                    <a:pt x="286502" y="266978"/>
                  </a:lnTo>
                  <a:lnTo>
                    <a:pt x="251497" y="289425"/>
                  </a:lnTo>
                  <a:lnTo>
                    <a:pt x="218510" y="312553"/>
                  </a:lnTo>
                  <a:lnTo>
                    <a:pt x="187598" y="336335"/>
                  </a:lnTo>
                  <a:lnTo>
                    <a:pt x="132238" y="385754"/>
                  </a:lnTo>
                  <a:lnTo>
                    <a:pt x="85888" y="437467"/>
                  </a:lnTo>
                  <a:lnTo>
                    <a:pt x="49018" y="491257"/>
                  </a:lnTo>
                  <a:lnTo>
                    <a:pt x="22099" y="546910"/>
                  </a:lnTo>
                  <a:lnTo>
                    <a:pt x="5603" y="604209"/>
                  </a:lnTo>
                  <a:lnTo>
                    <a:pt x="0" y="662939"/>
                  </a:lnTo>
                  <a:lnTo>
                    <a:pt x="1410" y="692470"/>
                  </a:lnTo>
                  <a:lnTo>
                    <a:pt x="12519" y="750512"/>
                  </a:lnTo>
                  <a:lnTo>
                    <a:pt x="34285" y="807015"/>
                  </a:lnTo>
                  <a:lnTo>
                    <a:pt x="66238" y="861763"/>
                  </a:lnTo>
                  <a:lnTo>
                    <a:pt x="107907" y="914542"/>
                  </a:lnTo>
                  <a:lnTo>
                    <a:pt x="158821" y="965134"/>
                  </a:lnTo>
                  <a:lnTo>
                    <a:pt x="218510" y="1013326"/>
                  </a:lnTo>
                  <a:lnTo>
                    <a:pt x="251497" y="1036454"/>
                  </a:lnTo>
                  <a:lnTo>
                    <a:pt x="286502" y="1058901"/>
                  </a:lnTo>
                  <a:lnTo>
                    <a:pt x="323465" y="1080640"/>
                  </a:lnTo>
                  <a:lnTo>
                    <a:pt x="362327" y="1101644"/>
                  </a:lnTo>
                  <a:lnTo>
                    <a:pt x="403029" y="1121886"/>
                  </a:lnTo>
                  <a:lnTo>
                    <a:pt x="445514" y="1141339"/>
                  </a:lnTo>
                  <a:lnTo>
                    <a:pt x="489721" y="1159976"/>
                  </a:lnTo>
                  <a:lnTo>
                    <a:pt x="535592" y="1177770"/>
                  </a:lnTo>
                  <a:lnTo>
                    <a:pt x="583068" y="1194695"/>
                  </a:lnTo>
                  <a:lnTo>
                    <a:pt x="632090" y="1210723"/>
                  </a:lnTo>
                  <a:lnTo>
                    <a:pt x="682599" y="1225828"/>
                  </a:lnTo>
                  <a:lnTo>
                    <a:pt x="734538" y="1239982"/>
                  </a:lnTo>
                  <a:lnTo>
                    <a:pt x="787845" y="1253158"/>
                  </a:lnTo>
                  <a:lnTo>
                    <a:pt x="842464" y="1265330"/>
                  </a:lnTo>
                  <a:lnTo>
                    <a:pt x="898335" y="1276471"/>
                  </a:lnTo>
                  <a:lnTo>
                    <a:pt x="955398" y="1286553"/>
                  </a:lnTo>
                  <a:lnTo>
                    <a:pt x="1013597" y="1295550"/>
                  </a:lnTo>
                  <a:lnTo>
                    <a:pt x="1072870" y="1303435"/>
                  </a:lnTo>
                  <a:lnTo>
                    <a:pt x="1133160" y="1310181"/>
                  </a:lnTo>
                  <a:lnTo>
                    <a:pt x="1194408" y="1315760"/>
                  </a:lnTo>
                  <a:lnTo>
                    <a:pt x="1256555" y="1320147"/>
                  </a:lnTo>
                  <a:lnTo>
                    <a:pt x="1319541" y="1323314"/>
                  </a:lnTo>
                  <a:lnTo>
                    <a:pt x="1383309" y="1325234"/>
                  </a:lnTo>
                  <a:lnTo>
                    <a:pt x="1447800" y="1325879"/>
                  </a:lnTo>
                  <a:lnTo>
                    <a:pt x="1512290" y="1325234"/>
                  </a:lnTo>
                  <a:lnTo>
                    <a:pt x="1576058" y="1323314"/>
                  </a:lnTo>
                  <a:lnTo>
                    <a:pt x="1639044" y="1320147"/>
                  </a:lnTo>
                  <a:lnTo>
                    <a:pt x="1701191" y="1315760"/>
                  </a:lnTo>
                  <a:lnTo>
                    <a:pt x="1762439" y="1310181"/>
                  </a:lnTo>
                  <a:lnTo>
                    <a:pt x="1822729" y="1303435"/>
                  </a:lnTo>
                  <a:lnTo>
                    <a:pt x="1882002" y="1295550"/>
                  </a:lnTo>
                  <a:lnTo>
                    <a:pt x="1940201" y="1286553"/>
                  </a:lnTo>
                  <a:lnTo>
                    <a:pt x="1997264" y="1276471"/>
                  </a:lnTo>
                  <a:lnTo>
                    <a:pt x="2053135" y="1265330"/>
                  </a:lnTo>
                  <a:lnTo>
                    <a:pt x="2107754" y="1253158"/>
                  </a:lnTo>
                  <a:lnTo>
                    <a:pt x="2161061" y="1239982"/>
                  </a:lnTo>
                  <a:lnTo>
                    <a:pt x="2213000" y="1225828"/>
                  </a:lnTo>
                  <a:lnTo>
                    <a:pt x="2263509" y="1210723"/>
                  </a:lnTo>
                  <a:lnTo>
                    <a:pt x="2312531" y="1194695"/>
                  </a:lnTo>
                  <a:lnTo>
                    <a:pt x="2360007" y="1177770"/>
                  </a:lnTo>
                  <a:lnTo>
                    <a:pt x="2405878" y="1159976"/>
                  </a:lnTo>
                  <a:lnTo>
                    <a:pt x="2450085" y="1141339"/>
                  </a:lnTo>
                  <a:lnTo>
                    <a:pt x="2492570" y="1121886"/>
                  </a:lnTo>
                  <a:lnTo>
                    <a:pt x="2533272" y="1101644"/>
                  </a:lnTo>
                  <a:lnTo>
                    <a:pt x="2572134" y="1080640"/>
                  </a:lnTo>
                  <a:lnTo>
                    <a:pt x="2609097" y="1058901"/>
                  </a:lnTo>
                  <a:lnTo>
                    <a:pt x="2644102" y="1036454"/>
                  </a:lnTo>
                  <a:lnTo>
                    <a:pt x="2677089" y="1013326"/>
                  </a:lnTo>
                  <a:lnTo>
                    <a:pt x="2708001" y="989544"/>
                  </a:lnTo>
                  <a:lnTo>
                    <a:pt x="2763361" y="940125"/>
                  </a:lnTo>
                  <a:lnTo>
                    <a:pt x="2809711" y="888412"/>
                  </a:lnTo>
                  <a:lnTo>
                    <a:pt x="2846581" y="834622"/>
                  </a:lnTo>
                  <a:lnTo>
                    <a:pt x="2873500" y="778969"/>
                  </a:lnTo>
                  <a:lnTo>
                    <a:pt x="2889996" y="721670"/>
                  </a:lnTo>
                  <a:lnTo>
                    <a:pt x="2895600" y="662939"/>
                  </a:lnTo>
                  <a:lnTo>
                    <a:pt x="2894189" y="633409"/>
                  </a:lnTo>
                  <a:lnTo>
                    <a:pt x="2883080" y="575367"/>
                  </a:lnTo>
                  <a:lnTo>
                    <a:pt x="2861314" y="518864"/>
                  </a:lnTo>
                  <a:lnTo>
                    <a:pt x="2829361" y="464116"/>
                  </a:lnTo>
                  <a:lnTo>
                    <a:pt x="2787692" y="411337"/>
                  </a:lnTo>
                  <a:lnTo>
                    <a:pt x="2736778" y="360745"/>
                  </a:lnTo>
                  <a:lnTo>
                    <a:pt x="2677089" y="312553"/>
                  </a:lnTo>
                  <a:lnTo>
                    <a:pt x="2644102" y="289425"/>
                  </a:lnTo>
                  <a:lnTo>
                    <a:pt x="2609097" y="266978"/>
                  </a:lnTo>
                  <a:lnTo>
                    <a:pt x="2572134" y="245239"/>
                  </a:lnTo>
                  <a:lnTo>
                    <a:pt x="2533272" y="224235"/>
                  </a:lnTo>
                  <a:lnTo>
                    <a:pt x="2492570" y="203993"/>
                  </a:lnTo>
                  <a:lnTo>
                    <a:pt x="2450085" y="184540"/>
                  </a:lnTo>
                  <a:lnTo>
                    <a:pt x="2405878" y="165903"/>
                  </a:lnTo>
                  <a:lnTo>
                    <a:pt x="2360007" y="148109"/>
                  </a:lnTo>
                  <a:lnTo>
                    <a:pt x="2312531" y="131184"/>
                  </a:lnTo>
                  <a:lnTo>
                    <a:pt x="2263509" y="115156"/>
                  </a:lnTo>
                  <a:lnTo>
                    <a:pt x="2213000" y="100051"/>
                  </a:lnTo>
                  <a:lnTo>
                    <a:pt x="2161061" y="85897"/>
                  </a:lnTo>
                  <a:lnTo>
                    <a:pt x="2107754" y="72721"/>
                  </a:lnTo>
                  <a:lnTo>
                    <a:pt x="2053135" y="60549"/>
                  </a:lnTo>
                  <a:lnTo>
                    <a:pt x="1997264" y="49408"/>
                  </a:lnTo>
                  <a:lnTo>
                    <a:pt x="1940201" y="39326"/>
                  </a:lnTo>
                  <a:lnTo>
                    <a:pt x="1882002" y="30329"/>
                  </a:lnTo>
                  <a:lnTo>
                    <a:pt x="1822729" y="22444"/>
                  </a:lnTo>
                  <a:lnTo>
                    <a:pt x="1762439" y="15698"/>
                  </a:lnTo>
                  <a:lnTo>
                    <a:pt x="1701191" y="10119"/>
                  </a:lnTo>
                  <a:lnTo>
                    <a:pt x="1639044" y="5732"/>
                  </a:lnTo>
                  <a:lnTo>
                    <a:pt x="1576058" y="2565"/>
                  </a:lnTo>
                  <a:lnTo>
                    <a:pt x="1512290" y="64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B4B4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65192" y="2596896"/>
              <a:ext cx="1454150" cy="563880"/>
            </a:xfrm>
            <a:custGeom>
              <a:avLst/>
              <a:gdLst/>
              <a:ahLst/>
              <a:cxnLst/>
              <a:rect l="l" t="t" r="r" b="b"/>
              <a:pathLst>
                <a:path w="1454150" h="563880">
                  <a:moveTo>
                    <a:pt x="1171956" y="0"/>
                  </a:moveTo>
                  <a:lnTo>
                    <a:pt x="1171956" y="140969"/>
                  </a:lnTo>
                  <a:lnTo>
                    <a:pt x="281940" y="140969"/>
                  </a:lnTo>
                  <a:lnTo>
                    <a:pt x="281940" y="0"/>
                  </a:lnTo>
                  <a:lnTo>
                    <a:pt x="0" y="281939"/>
                  </a:lnTo>
                  <a:lnTo>
                    <a:pt x="281940" y="563879"/>
                  </a:lnTo>
                  <a:lnTo>
                    <a:pt x="281940" y="422909"/>
                  </a:lnTo>
                  <a:lnTo>
                    <a:pt x="1171956" y="422909"/>
                  </a:lnTo>
                  <a:lnTo>
                    <a:pt x="1171956" y="563879"/>
                  </a:lnTo>
                  <a:lnTo>
                    <a:pt x="1453896" y="281939"/>
                  </a:lnTo>
                  <a:lnTo>
                    <a:pt x="1171956" y="0"/>
                  </a:lnTo>
                  <a:close/>
                </a:path>
              </a:pathLst>
            </a:custGeom>
            <a:solidFill>
              <a:srgbClr val="8889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11500" y="3581400"/>
              <a:ext cx="405130" cy="854710"/>
            </a:xfrm>
            <a:custGeom>
              <a:avLst/>
              <a:gdLst/>
              <a:ahLst/>
              <a:cxnLst/>
              <a:rect l="l" t="t" r="r" b="b"/>
              <a:pathLst>
                <a:path w="405129" h="854710">
                  <a:moveTo>
                    <a:pt x="361925" y="65160"/>
                  </a:moveTo>
                  <a:lnTo>
                    <a:pt x="0" y="846455"/>
                  </a:lnTo>
                  <a:lnTo>
                    <a:pt x="17399" y="854456"/>
                  </a:lnTo>
                  <a:lnTo>
                    <a:pt x="379192" y="73176"/>
                  </a:lnTo>
                  <a:lnTo>
                    <a:pt x="361925" y="65160"/>
                  </a:lnTo>
                  <a:close/>
                </a:path>
                <a:path w="405129" h="854710">
                  <a:moveTo>
                    <a:pt x="404187" y="53593"/>
                  </a:moveTo>
                  <a:lnTo>
                    <a:pt x="367284" y="53593"/>
                  </a:lnTo>
                  <a:lnTo>
                    <a:pt x="384555" y="61594"/>
                  </a:lnTo>
                  <a:lnTo>
                    <a:pt x="379192" y="73176"/>
                  </a:lnTo>
                  <a:lnTo>
                    <a:pt x="405129" y="85217"/>
                  </a:lnTo>
                  <a:lnTo>
                    <a:pt x="404187" y="53593"/>
                  </a:lnTo>
                  <a:close/>
                </a:path>
                <a:path w="405129" h="854710">
                  <a:moveTo>
                    <a:pt x="367284" y="53593"/>
                  </a:moveTo>
                  <a:lnTo>
                    <a:pt x="361925" y="65160"/>
                  </a:lnTo>
                  <a:lnTo>
                    <a:pt x="379192" y="73176"/>
                  </a:lnTo>
                  <a:lnTo>
                    <a:pt x="384555" y="61594"/>
                  </a:lnTo>
                  <a:lnTo>
                    <a:pt x="367284" y="53593"/>
                  </a:lnTo>
                  <a:close/>
                </a:path>
                <a:path w="405129" h="854710">
                  <a:moveTo>
                    <a:pt x="402589" y="0"/>
                  </a:moveTo>
                  <a:lnTo>
                    <a:pt x="335914" y="53086"/>
                  </a:lnTo>
                  <a:lnTo>
                    <a:pt x="361925" y="65160"/>
                  </a:lnTo>
                  <a:lnTo>
                    <a:pt x="367284" y="53593"/>
                  </a:lnTo>
                  <a:lnTo>
                    <a:pt x="404187" y="53593"/>
                  </a:lnTo>
                  <a:lnTo>
                    <a:pt x="402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212975" y="4450460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一个步长计算，毫秒级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60792" y="3581400"/>
            <a:ext cx="382270" cy="891540"/>
          </a:xfrm>
          <a:custGeom>
            <a:avLst/>
            <a:gdLst/>
            <a:ahLst/>
            <a:cxnLst/>
            <a:rect l="l" t="t" r="r" b="b"/>
            <a:pathLst>
              <a:path w="382270" h="891539">
                <a:moveTo>
                  <a:pt x="44002" y="66807"/>
                </a:moveTo>
                <a:lnTo>
                  <a:pt x="26429" y="74057"/>
                </a:lnTo>
                <a:lnTo>
                  <a:pt x="364362" y="891158"/>
                </a:lnTo>
                <a:lnTo>
                  <a:pt x="381888" y="883919"/>
                </a:lnTo>
                <a:lnTo>
                  <a:pt x="44002" y="66807"/>
                </a:lnTo>
                <a:close/>
              </a:path>
              <a:path w="382270" h="891539">
                <a:moveTo>
                  <a:pt x="6096" y="0"/>
                </a:moveTo>
                <a:lnTo>
                  <a:pt x="0" y="84962"/>
                </a:lnTo>
                <a:lnTo>
                  <a:pt x="26429" y="74057"/>
                </a:lnTo>
                <a:lnTo>
                  <a:pt x="21589" y="62356"/>
                </a:lnTo>
                <a:lnTo>
                  <a:pt x="39115" y="54991"/>
                </a:lnTo>
                <a:lnTo>
                  <a:pt x="69460" y="54991"/>
                </a:lnTo>
                <a:lnTo>
                  <a:pt x="6096" y="0"/>
                </a:lnTo>
                <a:close/>
              </a:path>
              <a:path w="382270" h="891539">
                <a:moveTo>
                  <a:pt x="39115" y="54991"/>
                </a:moveTo>
                <a:lnTo>
                  <a:pt x="21589" y="62356"/>
                </a:lnTo>
                <a:lnTo>
                  <a:pt x="26429" y="74057"/>
                </a:lnTo>
                <a:lnTo>
                  <a:pt x="44002" y="66807"/>
                </a:lnTo>
                <a:lnTo>
                  <a:pt x="39115" y="54991"/>
                </a:lnTo>
                <a:close/>
              </a:path>
              <a:path w="382270" h="891539">
                <a:moveTo>
                  <a:pt x="69460" y="54991"/>
                </a:moveTo>
                <a:lnTo>
                  <a:pt x="39115" y="54991"/>
                </a:lnTo>
                <a:lnTo>
                  <a:pt x="44002" y="66807"/>
                </a:lnTo>
                <a:lnTo>
                  <a:pt x="70484" y="55880"/>
                </a:lnTo>
                <a:lnTo>
                  <a:pt x="69460" y="5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91756" y="4506901"/>
            <a:ext cx="2286000" cy="302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一个步长计算，分钟级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22366" y="2255519"/>
            <a:ext cx="3592829" cy="3140075"/>
          </a:xfrm>
          <a:custGeom>
            <a:avLst/>
            <a:gdLst/>
            <a:ahLst/>
            <a:cxnLst/>
            <a:rect l="l" t="t" r="r" b="b"/>
            <a:pathLst>
              <a:path w="3592829" h="3140075">
                <a:moveTo>
                  <a:pt x="247396" y="1910080"/>
                </a:moveTo>
                <a:lnTo>
                  <a:pt x="241122" y="1890014"/>
                </a:lnTo>
                <a:lnTo>
                  <a:pt x="221996" y="1828800"/>
                </a:lnTo>
                <a:lnTo>
                  <a:pt x="172085" y="1897888"/>
                </a:lnTo>
                <a:lnTo>
                  <a:pt x="200291" y="1902460"/>
                </a:lnTo>
                <a:lnTo>
                  <a:pt x="0" y="3136900"/>
                </a:lnTo>
                <a:lnTo>
                  <a:pt x="18796" y="3139948"/>
                </a:lnTo>
                <a:lnTo>
                  <a:pt x="219087" y="1905508"/>
                </a:lnTo>
                <a:lnTo>
                  <a:pt x="247396" y="1910080"/>
                </a:lnTo>
                <a:close/>
              </a:path>
              <a:path w="3592829" h="3140075">
                <a:moveTo>
                  <a:pt x="3592322" y="664464"/>
                </a:moveTo>
                <a:lnTo>
                  <a:pt x="3586708" y="605599"/>
                </a:lnTo>
                <a:lnTo>
                  <a:pt x="3570211" y="548157"/>
                </a:lnTo>
                <a:lnTo>
                  <a:pt x="3543300" y="492379"/>
                </a:lnTo>
                <a:lnTo>
                  <a:pt x="3506432" y="438454"/>
                </a:lnTo>
                <a:lnTo>
                  <a:pt x="3460077" y="386626"/>
                </a:lnTo>
                <a:lnTo>
                  <a:pt x="3404717" y="337096"/>
                </a:lnTo>
                <a:lnTo>
                  <a:pt x="3373805" y="313258"/>
                </a:lnTo>
                <a:lnTo>
                  <a:pt x="3340824" y="290080"/>
                </a:lnTo>
                <a:lnTo>
                  <a:pt x="3305810" y="267576"/>
                </a:lnTo>
                <a:lnTo>
                  <a:pt x="3268853" y="245795"/>
                </a:lnTo>
                <a:lnTo>
                  <a:pt x="3229991" y="224739"/>
                </a:lnTo>
                <a:lnTo>
                  <a:pt x="3189287" y="204457"/>
                </a:lnTo>
                <a:lnTo>
                  <a:pt x="3146806" y="184950"/>
                </a:lnTo>
                <a:lnTo>
                  <a:pt x="3102597" y="166281"/>
                </a:lnTo>
                <a:lnTo>
                  <a:pt x="3056725" y="148437"/>
                </a:lnTo>
                <a:lnTo>
                  <a:pt x="3009252" y="131483"/>
                </a:lnTo>
                <a:lnTo>
                  <a:pt x="2960230" y="115417"/>
                </a:lnTo>
                <a:lnTo>
                  <a:pt x="2909709" y="100279"/>
                </a:lnTo>
                <a:lnTo>
                  <a:pt x="2857779" y="86093"/>
                </a:lnTo>
                <a:lnTo>
                  <a:pt x="2804464" y="72885"/>
                </a:lnTo>
                <a:lnTo>
                  <a:pt x="2749854" y="60693"/>
                </a:lnTo>
                <a:lnTo>
                  <a:pt x="2693974" y="49517"/>
                </a:lnTo>
                <a:lnTo>
                  <a:pt x="2636913" y="39420"/>
                </a:lnTo>
                <a:lnTo>
                  <a:pt x="2578722" y="30403"/>
                </a:lnTo>
                <a:lnTo>
                  <a:pt x="2519451" y="22504"/>
                </a:lnTo>
                <a:lnTo>
                  <a:pt x="2459151" y="15735"/>
                </a:lnTo>
                <a:lnTo>
                  <a:pt x="2397912" y="10147"/>
                </a:lnTo>
                <a:lnTo>
                  <a:pt x="2335758" y="5753"/>
                </a:lnTo>
                <a:lnTo>
                  <a:pt x="2272779" y="2578"/>
                </a:lnTo>
                <a:lnTo>
                  <a:pt x="2209000" y="647"/>
                </a:lnTo>
                <a:lnTo>
                  <a:pt x="2144522" y="0"/>
                </a:lnTo>
                <a:lnTo>
                  <a:pt x="2080031" y="647"/>
                </a:lnTo>
                <a:lnTo>
                  <a:pt x="2016252" y="2578"/>
                </a:lnTo>
                <a:lnTo>
                  <a:pt x="1953272" y="5753"/>
                </a:lnTo>
                <a:lnTo>
                  <a:pt x="1891118" y="10147"/>
                </a:lnTo>
                <a:lnTo>
                  <a:pt x="1829879" y="15735"/>
                </a:lnTo>
                <a:lnTo>
                  <a:pt x="1769579" y="22504"/>
                </a:lnTo>
                <a:lnTo>
                  <a:pt x="1710309" y="30403"/>
                </a:lnTo>
                <a:lnTo>
                  <a:pt x="1652117" y="39420"/>
                </a:lnTo>
                <a:lnTo>
                  <a:pt x="1595056" y="49517"/>
                </a:lnTo>
                <a:lnTo>
                  <a:pt x="1539176" y="60693"/>
                </a:lnTo>
                <a:lnTo>
                  <a:pt x="1484566" y="72885"/>
                </a:lnTo>
                <a:lnTo>
                  <a:pt x="1431251" y="86093"/>
                </a:lnTo>
                <a:lnTo>
                  <a:pt x="1379321" y="100279"/>
                </a:lnTo>
                <a:lnTo>
                  <a:pt x="1328801" y="115417"/>
                </a:lnTo>
                <a:lnTo>
                  <a:pt x="1279779" y="131483"/>
                </a:lnTo>
                <a:lnTo>
                  <a:pt x="1232306" y="148437"/>
                </a:lnTo>
                <a:lnTo>
                  <a:pt x="1186434" y="166281"/>
                </a:lnTo>
                <a:lnTo>
                  <a:pt x="1142225" y="184950"/>
                </a:lnTo>
                <a:lnTo>
                  <a:pt x="1099743" y="204457"/>
                </a:lnTo>
                <a:lnTo>
                  <a:pt x="1059040" y="224739"/>
                </a:lnTo>
                <a:lnTo>
                  <a:pt x="1020178" y="245795"/>
                </a:lnTo>
                <a:lnTo>
                  <a:pt x="983221" y="267576"/>
                </a:lnTo>
                <a:lnTo>
                  <a:pt x="948207" y="290080"/>
                </a:lnTo>
                <a:lnTo>
                  <a:pt x="915225" y="313258"/>
                </a:lnTo>
                <a:lnTo>
                  <a:pt x="884313" y="337096"/>
                </a:lnTo>
                <a:lnTo>
                  <a:pt x="828954" y="386626"/>
                </a:lnTo>
                <a:lnTo>
                  <a:pt x="782599" y="438454"/>
                </a:lnTo>
                <a:lnTo>
                  <a:pt x="745731" y="492379"/>
                </a:lnTo>
                <a:lnTo>
                  <a:pt x="718820" y="548157"/>
                </a:lnTo>
                <a:lnTo>
                  <a:pt x="702322" y="605599"/>
                </a:lnTo>
                <a:lnTo>
                  <a:pt x="696722" y="664464"/>
                </a:lnTo>
                <a:lnTo>
                  <a:pt x="698131" y="694067"/>
                </a:lnTo>
                <a:lnTo>
                  <a:pt x="709231" y="752259"/>
                </a:lnTo>
                <a:lnTo>
                  <a:pt x="730999" y="808888"/>
                </a:lnTo>
                <a:lnTo>
                  <a:pt x="762952" y="863765"/>
                </a:lnTo>
                <a:lnTo>
                  <a:pt x="804621" y="916673"/>
                </a:lnTo>
                <a:lnTo>
                  <a:pt x="855535" y="967384"/>
                </a:lnTo>
                <a:lnTo>
                  <a:pt x="915225" y="1015682"/>
                </a:lnTo>
                <a:lnTo>
                  <a:pt x="948207" y="1038860"/>
                </a:lnTo>
                <a:lnTo>
                  <a:pt x="983221" y="1061364"/>
                </a:lnTo>
                <a:lnTo>
                  <a:pt x="1020178" y="1083144"/>
                </a:lnTo>
                <a:lnTo>
                  <a:pt x="1059040" y="1104201"/>
                </a:lnTo>
                <a:lnTo>
                  <a:pt x="1099743" y="1124483"/>
                </a:lnTo>
                <a:lnTo>
                  <a:pt x="1142225" y="1143990"/>
                </a:lnTo>
                <a:lnTo>
                  <a:pt x="1186434" y="1162659"/>
                </a:lnTo>
                <a:lnTo>
                  <a:pt x="1232306" y="1180503"/>
                </a:lnTo>
                <a:lnTo>
                  <a:pt x="1279779" y="1197457"/>
                </a:lnTo>
                <a:lnTo>
                  <a:pt x="1328801" y="1213523"/>
                </a:lnTo>
                <a:lnTo>
                  <a:pt x="1379321" y="1228661"/>
                </a:lnTo>
                <a:lnTo>
                  <a:pt x="1431251" y="1242847"/>
                </a:lnTo>
                <a:lnTo>
                  <a:pt x="1484566" y="1256055"/>
                </a:lnTo>
                <a:lnTo>
                  <a:pt x="1539176" y="1268247"/>
                </a:lnTo>
                <a:lnTo>
                  <a:pt x="1595056" y="1279423"/>
                </a:lnTo>
                <a:lnTo>
                  <a:pt x="1652117" y="1289519"/>
                </a:lnTo>
                <a:lnTo>
                  <a:pt x="1710309" y="1298536"/>
                </a:lnTo>
                <a:lnTo>
                  <a:pt x="1769579" y="1306436"/>
                </a:lnTo>
                <a:lnTo>
                  <a:pt x="1829879" y="1313205"/>
                </a:lnTo>
                <a:lnTo>
                  <a:pt x="1891118" y="1318793"/>
                </a:lnTo>
                <a:lnTo>
                  <a:pt x="1953272" y="1323187"/>
                </a:lnTo>
                <a:lnTo>
                  <a:pt x="2016252" y="1326362"/>
                </a:lnTo>
                <a:lnTo>
                  <a:pt x="2080031" y="1328293"/>
                </a:lnTo>
                <a:lnTo>
                  <a:pt x="2144522" y="1328928"/>
                </a:lnTo>
                <a:lnTo>
                  <a:pt x="2209000" y="1328293"/>
                </a:lnTo>
                <a:lnTo>
                  <a:pt x="2272779" y="1326362"/>
                </a:lnTo>
                <a:lnTo>
                  <a:pt x="2335758" y="1323187"/>
                </a:lnTo>
                <a:lnTo>
                  <a:pt x="2397912" y="1318793"/>
                </a:lnTo>
                <a:lnTo>
                  <a:pt x="2459151" y="1313205"/>
                </a:lnTo>
                <a:lnTo>
                  <a:pt x="2519451" y="1306436"/>
                </a:lnTo>
                <a:lnTo>
                  <a:pt x="2578722" y="1298536"/>
                </a:lnTo>
                <a:lnTo>
                  <a:pt x="2636913" y="1289519"/>
                </a:lnTo>
                <a:lnTo>
                  <a:pt x="2693974" y="1279423"/>
                </a:lnTo>
                <a:lnTo>
                  <a:pt x="2749854" y="1268247"/>
                </a:lnTo>
                <a:lnTo>
                  <a:pt x="2804464" y="1256055"/>
                </a:lnTo>
                <a:lnTo>
                  <a:pt x="2857779" y="1242847"/>
                </a:lnTo>
                <a:lnTo>
                  <a:pt x="2909709" y="1228661"/>
                </a:lnTo>
                <a:lnTo>
                  <a:pt x="2960230" y="1213523"/>
                </a:lnTo>
                <a:lnTo>
                  <a:pt x="3009252" y="1197457"/>
                </a:lnTo>
                <a:lnTo>
                  <a:pt x="3056725" y="1180503"/>
                </a:lnTo>
                <a:lnTo>
                  <a:pt x="3102597" y="1162659"/>
                </a:lnTo>
                <a:lnTo>
                  <a:pt x="3146806" y="1143990"/>
                </a:lnTo>
                <a:lnTo>
                  <a:pt x="3189287" y="1124483"/>
                </a:lnTo>
                <a:lnTo>
                  <a:pt x="3229991" y="1104201"/>
                </a:lnTo>
                <a:lnTo>
                  <a:pt x="3268853" y="1083144"/>
                </a:lnTo>
                <a:lnTo>
                  <a:pt x="3305810" y="1061364"/>
                </a:lnTo>
                <a:lnTo>
                  <a:pt x="3340824" y="1038860"/>
                </a:lnTo>
                <a:lnTo>
                  <a:pt x="3373805" y="1015682"/>
                </a:lnTo>
                <a:lnTo>
                  <a:pt x="3404717" y="991844"/>
                </a:lnTo>
                <a:lnTo>
                  <a:pt x="3460077" y="942314"/>
                </a:lnTo>
                <a:lnTo>
                  <a:pt x="3506432" y="890485"/>
                </a:lnTo>
                <a:lnTo>
                  <a:pt x="3543300" y="836561"/>
                </a:lnTo>
                <a:lnTo>
                  <a:pt x="3570211" y="780783"/>
                </a:lnTo>
                <a:lnTo>
                  <a:pt x="3586708" y="723341"/>
                </a:lnTo>
                <a:lnTo>
                  <a:pt x="3592322" y="6644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624573" y="2614625"/>
            <a:ext cx="260413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80" dirty="0">
                <a:latin typeface="Arial" panose="020B0704020202020204"/>
                <a:cs typeface="Arial" panose="020B0704020202020204"/>
              </a:rPr>
              <a:t>3</a:t>
            </a:r>
            <a:r>
              <a:rPr sz="2700" b="1" spc="-869" baseline="3000" dirty="0">
                <a:latin typeface="Arial" panose="020B0704020202020204"/>
                <a:cs typeface="Arial" panose="020B0704020202020204"/>
              </a:rPr>
              <a:t>3</a:t>
            </a:r>
            <a:r>
              <a:rPr sz="1800" b="1" spc="-580" dirty="0">
                <a:latin typeface="Arial" panose="020B0704020202020204"/>
                <a:cs typeface="Arial" panose="020B0704020202020204"/>
              </a:rPr>
              <a:t>D</a:t>
            </a:r>
            <a:r>
              <a:rPr sz="2700" b="1" spc="-869" baseline="3000" dirty="0">
                <a:latin typeface="Arial" panose="020B0704020202020204"/>
                <a:cs typeface="Arial" panose="020B0704020202020204"/>
              </a:rPr>
              <a:t>D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降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阶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置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信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置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信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spc="-1019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15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1800" b="1" spc="-1015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1800" b="1" spc="-1015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1800" b="1" spc="-1015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2700" b="1" spc="-1177" baseline="3000" dirty="0">
                <a:latin typeface="微软雅黑" panose="020B0503020204020204" charset="-122"/>
                <a:cs typeface="微软雅黑" panose="020B0503020204020204" charset="-122"/>
              </a:rPr>
              <a:t>低</a:t>
            </a:r>
            <a:r>
              <a:rPr sz="1800" b="1" spc="-1015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700" b="1" spc="-592" baseline="30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b="1" spc="-395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19192" y="5437742"/>
            <a:ext cx="3657600" cy="302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系统运行一秒的仿真时间，几千分钟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98792" y="4501896"/>
            <a:ext cx="3548379" cy="368935"/>
          </a:xfrm>
          <a:custGeom>
            <a:avLst/>
            <a:gdLst/>
            <a:ahLst/>
            <a:cxnLst/>
            <a:rect l="l" t="t" r="r" b="b"/>
            <a:pathLst>
              <a:path w="3548379" h="368935">
                <a:moveTo>
                  <a:pt x="3547872" y="0"/>
                </a:moveTo>
                <a:lnTo>
                  <a:pt x="0" y="0"/>
                </a:lnTo>
                <a:lnTo>
                  <a:pt x="0" y="368807"/>
                </a:lnTo>
                <a:lnTo>
                  <a:pt x="3547872" y="368807"/>
                </a:lnTo>
                <a:lnTo>
                  <a:pt x="35478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179056" y="4526356"/>
            <a:ext cx="3302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一个步长计算，毫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秒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-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几百毫秒机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2479" y="5440679"/>
            <a:ext cx="4178935" cy="368935"/>
          </a:xfrm>
          <a:custGeom>
            <a:avLst/>
            <a:gdLst/>
            <a:ahLst/>
            <a:cxnLst/>
            <a:rect l="l" t="t" r="r" b="b"/>
            <a:pathLst>
              <a:path w="4178934" h="368935">
                <a:moveTo>
                  <a:pt x="4178808" y="0"/>
                </a:moveTo>
                <a:lnTo>
                  <a:pt x="0" y="0"/>
                </a:lnTo>
                <a:lnTo>
                  <a:pt x="0" y="368808"/>
                </a:lnTo>
                <a:lnTo>
                  <a:pt x="4178808" y="368808"/>
                </a:lnTo>
                <a:lnTo>
                  <a:pt x="41788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683378" y="5467299"/>
            <a:ext cx="398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系统运行一秒的仿真时间，几</a:t>
            </a:r>
            <a:r>
              <a:rPr sz="1800" b="1" spc="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秒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-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几分钟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4712" y="1788415"/>
            <a:ext cx="1635760" cy="1123315"/>
            <a:chOff x="1784712" y="1788415"/>
            <a:chExt cx="1635760" cy="11233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84712" y="1788415"/>
              <a:ext cx="1605927" cy="11228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7681" y="2288794"/>
              <a:ext cx="122427" cy="10718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477133" y="1816607"/>
            <a:ext cx="3655695" cy="1064260"/>
            <a:chOff x="3477133" y="1816607"/>
            <a:chExt cx="3655695" cy="10642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3202" y="2297937"/>
              <a:ext cx="119380" cy="1102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93008" y="2340863"/>
              <a:ext cx="2146300" cy="12065"/>
            </a:xfrm>
            <a:custGeom>
              <a:avLst/>
              <a:gdLst/>
              <a:ahLst/>
              <a:cxnLst/>
              <a:rect l="l" t="t" r="r" b="b"/>
              <a:pathLst>
                <a:path w="2146300" h="12064">
                  <a:moveTo>
                    <a:pt x="0" y="0"/>
                  </a:moveTo>
                  <a:lnTo>
                    <a:pt x="2145791" y="11684"/>
                  </a:lnTo>
                </a:path>
              </a:pathLst>
            </a:custGeom>
            <a:ln w="317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4416" y="1816607"/>
              <a:ext cx="1517904" cy="106375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2642" y="2913125"/>
            <a:ext cx="179578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90"/>
              </a:spcBef>
            </a:pPr>
            <a:r>
              <a:rPr sz="2000" b="1" spc="-15" dirty="0">
                <a:latin typeface="Arial" panose="020B0704020202020204"/>
                <a:cs typeface="Arial" panose="020B0704020202020204"/>
              </a:rPr>
              <a:t>Physical</a:t>
            </a:r>
            <a:r>
              <a:rPr sz="2000" b="1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25" dirty="0">
                <a:latin typeface="Arial" panose="020B0704020202020204"/>
                <a:cs typeface="Arial" panose="020B0704020202020204"/>
              </a:rPr>
              <a:t>Asset 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(In-service)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2778" y="2916758"/>
            <a:ext cx="194754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2705" algn="ctr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Digital</a:t>
            </a:r>
            <a:r>
              <a:rPr sz="2000" b="1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30" dirty="0">
                <a:latin typeface="Arial" panose="020B0704020202020204"/>
                <a:cs typeface="Arial" panose="020B0704020202020204"/>
              </a:rPr>
              <a:t>Twin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</a:pPr>
            <a:r>
              <a:rPr sz="2000" b="1" spc="-15" dirty="0">
                <a:latin typeface="Arial" panose="020B0704020202020204"/>
                <a:cs typeface="Arial" panose="020B0704020202020204"/>
              </a:rPr>
              <a:t>(Virtual</a:t>
            </a:r>
            <a:r>
              <a:rPr sz="2000" b="1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Replica)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19275" y="4016883"/>
            <a:ext cx="1470025" cy="1202055"/>
            <a:chOff x="1819275" y="4016883"/>
            <a:chExt cx="1470025" cy="1202055"/>
          </a:xfrm>
        </p:grpSpPr>
        <p:sp>
          <p:nvSpPr>
            <p:cNvPr id="12" name="object 12"/>
            <p:cNvSpPr/>
            <p:nvPr/>
          </p:nvSpPr>
          <p:spPr>
            <a:xfrm>
              <a:off x="1828800" y="4026408"/>
              <a:ext cx="1450975" cy="1183005"/>
            </a:xfrm>
            <a:custGeom>
              <a:avLst/>
              <a:gdLst/>
              <a:ahLst/>
              <a:cxnLst/>
              <a:rect l="l" t="t" r="r" b="b"/>
              <a:pathLst>
                <a:path w="1450975" h="1183004">
                  <a:moveTo>
                    <a:pt x="1450848" y="0"/>
                  </a:moveTo>
                  <a:lnTo>
                    <a:pt x="0" y="0"/>
                  </a:lnTo>
                  <a:lnTo>
                    <a:pt x="0" y="1182624"/>
                  </a:lnTo>
                  <a:lnTo>
                    <a:pt x="1450848" y="1182624"/>
                  </a:lnTo>
                  <a:lnTo>
                    <a:pt x="14508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28800" y="4026408"/>
              <a:ext cx="1450975" cy="1183005"/>
            </a:xfrm>
            <a:custGeom>
              <a:avLst/>
              <a:gdLst/>
              <a:ahLst/>
              <a:cxnLst/>
              <a:rect l="l" t="t" r="r" b="b"/>
              <a:pathLst>
                <a:path w="1450975" h="1183004">
                  <a:moveTo>
                    <a:pt x="0" y="1182624"/>
                  </a:moveTo>
                  <a:lnTo>
                    <a:pt x="1450848" y="1182624"/>
                  </a:lnTo>
                  <a:lnTo>
                    <a:pt x="1450848" y="0"/>
                  </a:lnTo>
                  <a:lnTo>
                    <a:pt x="0" y="0"/>
                  </a:lnTo>
                  <a:lnTo>
                    <a:pt x="0" y="11826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908175" y="4144213"/>
            <a:ext cx="1244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实际设备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1032" y="4681728"/>
            <a:ext cx="802005" cy="33845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传感器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17339" y="4019930"/>
            <a:ext cx="3341370" cy="1198880"/>
            <a:chOff x="4617339" y="4019930"/>
            <a:chExt cx="3341370" cy="1198880"/>
          </a:xfrm>
        </p:grpSpPr>
        <p:sp>
          <p:nvSpPr>
            <p:cNvPr id="17" name="object 17"/>
            <p:cNvSpPr/>
            <p:nvPr/>
          </p:nvSpPr>
          <p:spPr>
            <a:xfrm>
              <a:off x="4626864" y="4029455"/>
              <a:ext cx="3322320" cy="1179830"/>
            </a:xfrm>
            <a:custGeom>
              <a:avLst/>
              <a:gdLst/>
              <a:ahLst/>
              <a:cxnLst/>
              <a:rect l="l" t="t" r="r" b="b"/>
              <a:pathLst>
                <a:path w="3322320" h="1179829">
                  <a:moveTo>
                    <a:pt x="332232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3322320" y="1179576"/>
                  </a:lnTo>
                  <a:lnTo>
                    <a:pt x="332232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26864" y="4029455"/>
              <a:ext cx="3322320" cy="1179830"/>
            </a:xfrm>
            <a:custGeom>
              <a:avLst/>
              <a:gdLst/>
              <a:ahLst/>
              <a:cxnLst/>
              <a:rect l="l" t="t" r="r" b="b"/>
              <a:pathLst>
                <a:path w="3322320" h="1179829">
                  <a:moveTo>
                    <a:pt x="0" y="1179576"/>
                  </a:moveTo>
                  <a:lnTo>
                    <a:pt x="3322320" y="1179576"/>
                  </a:lnTo>
                  <a:lnTo>
                    <a:pt x="3322320" y="0"/>
                  </a:lnTo>
                  <a:lnTo>
                    <a:pt x="0" y="0"/>
                  </a:lnTo>
                  <a:lnTo>
                    <a:pt x="0" y="117957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707128" y="4144721"/>
            <a:ext cx="2463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虚拟设备（模型）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49367" y="4681728"/>
            <a:ext cx="594360" cy="338455"/>
          </a:xfrm>
          <a:prstGeom prst="rect">
            <a:avLst/>
          </a:prstGeom>
          <a:solidFill>
            <a:srgbClr val="FFCC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47416" y="4813172"/>
            <a:ext cx="1901189" cy="76200"/>
          </a:xfrm>
          <a:custGeom>
            <a:avLst/>
            <a:gdLst/>
            <a:ahLst/>
            <a:cxnLst/>
            <a:rect l="l" t="t" r="r" b="b"/>
            <a:pathLst>
              <a:path w="1901189" h="76200">
                <a:moveTo>
                  <a:pt x="1824820" y="50765"/>
                </a:moveTo>
                <a:lnTo>
                  <a:pt x="1824735" y="76200"/>
                </a:lnTo>
                <a:lnTo>
                  <a:pt x="1875962" y="50800"/>
                </a:lnTo>
                <a:lnTo>
                  <a:pt x="1837562" y="50800"/>
                </a:lnTo>
                <a:lnTo>
                  <a:pt x="1824820" y="50765"/>
                </a:lnTo>
                <a:close/>
              </a:path>
              <a:path w="1901189" h="76200">
                <a:moveTo>
                  <a:pt x="1824905" y="25365"/>
                </a:moveTo>
                <a:lnTo>
                  <a:pt x="1824820" y="50765"/>
                </a:lnTo>
                <a:lnTo>
                  <a:pt x="1837562" y="50800"/>
                </a:lnTo>
                <a:lnTo>
                  <a:pt x="1837562" y="25400"/>
                </a:lnTo>
                <a:lnTo>
                  <a:pt x="1824905" y="25365"/>
                </a:lnTo>
                <a:close/>
              </a:path>
              <a:path w="1901189" h="76200">
                <a:moveTo>
                  <a:pt x="1824989" y="0"/>
                </a:moveTo>
                <a:lnTo>
                  <a:pt x="1824905" y="25365"/>
                </a:lnTo>
                <a:lnTo>
                  <a:pt x="1837562" y="25400"/>
                </a:lnTo>
                <a:lnTo>
                  <a:pt x="1837562" y="50800"/>
                </a:lnTo>
                <a:lnTo>
                  <a:pt x="1875962" y="50800"/>
                </a:lnTo>
                <a:lnTo>
                  <a:pt x="1901062" y="38353"/>
                </a:lnTo>
                <a:lnTo>
                  <a:pt x="1824989" y="0"/>
                </a:lnTo>
                <a:close/>
              </a:path>
              <a:path w="1901189" h="76200">
                <a:moveTo>
                  <a:pt x="0" y="20446"/>
                </a:moveTo>
                <a:lnTo>
                  <a:pt x="0" y="45846"/>
                </a:lnTo>
                <a:lnTo>
                  <a:pt x="1824820" y="50765"/>
                </a:lnTo>
                <a:lnTo>
                  <a:pt x="1824905" y="25365"/>
                </a:lnTo>
                <a:lnTo>
                  <a:pt x="0" y="204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86728" y="4681728"/>
            <a:ext cx="597535" cy="33845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输出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69735" y="5011292"/>
            <a:ext cx="623570" cy="649605"/>
          </a:xfrm>
          <a:custGeom>
            <a:avLst/>
            <a:gdLst/>
            <a:ahLst/>
            <a:cxnLst/>
            <a:rect l="l" t="t" r="r" b="b"/>
            <a:pathLst>
              <a:path w="623570" h="649604">
                <a:moveTo>
                  <a:pt x="25273" y="568070"/>
                </a:moveTo>
                <a:lnTo>
                  <a:pt x="0" y="649376"/>
                </a:lnTo>
                <a:lnTo>
                  <a:pt x="80263" y="620750"/>
                </a:lnTo>
                <a:lnTo>
                  <a:pt x="71487" y="612343"/>
                </a:lnTo>
                <a:lnTo>
                  <a:pt x="53086" y="612343"/>
                </a:lnTo>
                <a:lnTo>
                  <a:pt x="34798" y="594753"/>
                </a:lnTo>
                <a:lnTo>
                  <a:pt x="43574" y="585603"/>
                </a:lnTo>
                <a:lnTo>
                  <a:pt x="25273" y="568070"/>
                </a:lnTo>
                <a:close/>
              </a:path>
              <a:path w="623570" h="649604">
                <a:moveTo>
                  <a:pt x="43574" y="585603"/>
                </a:moveTo>
                <a:lnTo>
                  <a:pt x="34798" y="594753"/>
                </a:lnTo>
                <a:lnTo>
                  <a:pt x="53086" y="612343"/>
                </a:lnTo>
                <a:lnTo>
                  <a:pt x="61897" y="603155"/>
                </a:lnTo>
                <a:lnTo>
                  <a:pt x="43574" y="585603"/>
                </a:lnTo>
                <a:close/>
              </a:path>
              <a:path w="623570" h="649604">
                <a:moveTo>
                  <a:pt x="61897" y="603155"/>
                </a:moveTo>
                <a:lnTo>
                  <a:pt x="53086" y="612343"/>
                </a:lnTo>
                <a:lnTo>
                  <a:pt x="71487" y="612343"/>
                </a:lnTo>
                <a:lnTo>
                  <a:pt x="61897" y="603155"/>
                </a:lnTo>
                <a:close/>
              </a:path>
              <a:path w="623570" h="649604">
                <a:moveTo>
                  <a:pt x="605282" y="0"/>
                </a:moveTo>
                <a:lnTo>
                  <a:pt x="43574" y="585603"/>
                </a:lnTo>
                <a:lnTo>
                  <a:pt x="61897" y="603155"/>
                </a:lnTo>
                <a:lnTo>
                  <a:pt x="623569" y="17525"/>
                </a:lnTo>
                <a:lnTo>
                  <a:pt x="60528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566159" y="5489447"/>
            <a:ext cx="2703830" cy="341630"/>
          </a:xfrm>
          <a:prstGeom prst="rect">
            <a:avLst/>
          </a:prstGeom>
          <a:solidFill>
            <a:srgbClr val="D6FBD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设备使用人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员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/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设备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控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制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54223" y="3529076"/>
            <a:ext cx="6587490" cy="2142490"/>
            <a:chOff x="2554223" y="3529076"/>
            <a:chExt cx="6587490" cy="2142490"/>
          </a:xfrm>
        </p:grpSpPr>
        <p:sp>
          <p:nvSpPr>
            <p:cNvPr id="26" name="object 26"/>
            <p:cNvSpPr/>
            <p:nvPr/>
          </p:nvSpPr>
          <p:spPr>
            <a:xfrm>
              <a:off x="2554223" y="5205222"/>
              <a:ext cx="1016635" cy="466090"/>
            </a:xfrm>
            <a:custGeom>
              <a:avLst/>
              <a:gdLst/>
              <a:ahLst/>
              <a:cxnLst/>
              <a:rect l="l" t="t" r="r" b="b"/>
              <a:pathLst>
                <a:path w="1016635" h="466089">
                  <a:moveTo>
                    <a:pt x="74752" y="23217"/>
                  </a:moveTo>
                  <a:lnTo>
                    <a:pt x="64414" y="46435"/>
                  </a:lnTo>
                  <a:lnTo>
                    <a:pt x="1006221" y="466077"/>
                  </a:lnTo>
                  <a:lnTo>
                    <a:pt x="1016508" y="442874"/>
                  </a:lnTo>
                  <a:lnTo>
                    <a:pt x="74752" y="23217"/>
                  </a:lnTo>
                  <a:close/>
                </a:path>
                <a:path w="1016635" h="466089">
                  <a:moveTo>
                    <a:pt x="85089" y="0"/>
                  </a:moveTo>
                  <a:lnTo>
                    <a:pt x="0" y="3809"/>
                  </a:lnTo>
                  <a:lnTo>
                    <a:pt x="54101" y="69595"/>
                  </a:lnTo>
                  <a:lnTo>
                    <a:pt x="64414" y="46435"/>
                  </a:lnTo>
                  <a:lnTo>
                    <a:pt x="52831" y="41274"/>
                  </a:lnTo>
                  <a:lnTo>
                    <a:pt x="63118" y="18033"/>
                  </a:lnTo>
                  <a:lnTo>
                    <a:pt x="77060" y="18033"/>
                  </a:lnTo>
                  <a:lnTo>
                    <a:pt x="85089" y="0"/>
                  </a:lnTo>
                  <a:close/>
                </a:path>
                <a:path w="1016635" h="466089">
                  <a:moveTo>
                    <a:pt x="63118" y="18033"/>
                  </a:moveTo>
                  <a:lnTo>
                    <a:pt x="52831" y="41274"/>
                  </a:lnTo>
                  <a:lnTo>
                    <a:pt x="64414" y="46435"/>
                  </a:lnTo>
                  <a:lnTo>
                    <a:pt x="74752" y="23217"/>
                  </a:lnTo>
                  <a:lnTo>
                    <a:pt x="63118" y="18033"/>
                  </a:lnTo>
                  <a:close/>
                </a:path>
                <a:path w="1016635" h="466089">
                  <a:moveTo>
                    <a:pt x="77060" y="18033"/>
                  </a:moveTo>
                  <a:lnTo>
                    <a:pt x="63118" y="18033"/>
                  </a:lnTo>
                  <a:lnTo>
                    <a:pt x="74752" y="23217"/>
                  </a:lnTo>
                  <a:lnTo>
                    <a:pt x="77060" y="1803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53127" y="3797808"/>
              <a:ext cx="3648710" cy="1560830"/>
            </a:xfrm>
            <a:custGeom>
              <a:avLst/>
              <a:gdLst/>
              <a:ahLst/>
              <a:cxnLst/>
              <a:rect l="l" t="t" r="r" b="b"/>
              <a:pathLst>
                <a:path w="3648709" h="1560829">
                  <a:moveTo>
                    <a:pt x="0" y="1560575"/>
                  </a:moveTo>
                  <a:lnTo>
                    <a:pt x="3648455" y="1560575"/>
                  </a:lnTo>
                  <a:lnTo>
                    <a:pt x="3648455" y="0"/>
                  </a:lnTo>
                  <a:lnTo>
                    <a:pt x="0" y="0"/>
                  </a:lnTo>
                  <a:lnTo>
                    <a:pt x="0" y="1560575"/>
                  </a:lnTo>
                  <a:close/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62471" y="4120896"/>
              <a:ext cx="1103630" cy="487680"/>
            </a:xfrm>
            <a:custGeom>
              <a:avLst/>
              <a:gdLst/>
              <a:ahLst/>
              <a:cxnLst/>
              <a:rect l="l" t="t" r="r" b="b"/>
              <a:pathLst>
                <a:path w="1103629" h="487679">
                  <a:moveTo>
                    <a:pt x="0" y="243839"/>
                  </a:moveTo>
                  <a:lnTo>
                    <a:pt x="14571" y="187945"/>
                  </a:lnTo>
                  <a:lnTo>
                    <a:pt x="56076" y="136626"/>
                  </a:lnTo>
                  <a:lnTo>
                    <a:pt x="121204" y="91351"/>
                  </a:lnTo>
                  <a:lnTo>
                    <a:pt x="161591" y="71437"/>
                  </a:lnTo>
                  <a:lnTo>
                    <a:pt x="206641" y="53584"/>
                  </a:lnTo>
                  <a:lnTo>
                    <a:pt x="255941" y="37975"/>
                  </a:lnTo>
                  <a:lnTo>
                    <a:pt x="309076" y="24792"/>
                  </a:lnTo>
                  <a:lnTo>
                    <a:pt x="365632" y="14220"/>
                  </a:lnTo>
                  <a:lnTo>
                    <a:pt x="425195" y="6442"/>
                  </a:lnTo>
                  <a:lnTo>
                    <a:pt x="487352" y="1641"/>
                  </a:lnTo>
                  <a:lnTo>
                    <a:pt x="551687" y="0"/>
                  </a:lnTo>
                  <a:lnTo>
                    <a:pt x="616023" y="1641"/>
                  </a:lnTo>
                  <a:lnTo>
                    <a:pt x="678179" y="6442"/>
                  </a:lnTo>
                  <a:lnTo>
                    <a:pt x="737743" y="14220"/>
                  </a:lnTo>
                  <a:lnTo>
                    <a:pt x="794299" y="24792"/>
                  </a:lnTo>
                  <a:lnTo>
                    <a:pt x="847434" y="37975"/>
                  </a:lnTo>
                  <a:lnTo>
                    <a:pt x="896734" y="53584"/>
                  </a:lnTo>
                  <a:lnTo>
                    <a:pt x="941784" y="71437"/>
                  </a:lnTo>
                  <a:lnTo>
                    <a:pt x="982171" y="91351"/>
                  </a:lnTo>
                  <a:lnTo>
                    <a:pt x="1017480" y="113142"/>
                  </a:lnTo>
                  <a:lnTo>
                    <a:pt x="1071211" y="161622"/>
                  </a:lnTo>
                  <a:lnTo>
                    <a:pt x="1099664" y="215412"/>
                  </a:lnTo>
                  <a:lnTo>
                    <a:pt x="1103376" y="243839"/>
                  </a:lnTo>
                  <a:lnTo>
                    <a:pt x="1099664" y="272267"/>
                  </a:lnTo>
                  <a:lnTo>
                    <a:pt x="1071211" y="326057"/>
                  </a:lnTo>
                  <a:lnTo>
                    <a:pt x="1017480" y="374537"/>
                  </a:lnTo>
                  <a:lnTo>
                    <a:pt x="982171" y="396328"/>
                  </a:lnTo>
                  <a:lnTo>
                    <a:pt x="941784" y="416242"/>
                  </a:lnTo>
                  <a:lnTo>
                    <a:pt x="896734" y="434095"/>
                  </a:lnTo>
                  <a:lnTo>
                    <a:pt x="847434" y="449704"/>
                  </a:lnTo>
                  <a:lnTo>
                    <a:pt x="794299" y="462887"/>
                  </a:lnTo>
                  <a:lnTo>
                    <a:pt x="737743" y="473459"/>
                  </a:lnTo>
                  <a:lnTo>
                    <a:pt x="678179" y="481237"/>
                  </a:lnTo>
                  <a:lnTo>
                    <a:pt x="616023" y="486038"/>
                  </a:lnTo>
                  <a:lnTo>
                    <a:pt x="551687" y="487679"/>
                  </a:lnTo>
                  <a:lnTo>
                    <a:pt x="487352" y="486038"/>
                  </a:lnTo>
                  <a:lnTo>
                    <a:pt x="425195" y="481237"/>
                  </a:lnTo>
                  <a:lnTo>
                    <a:pt x="365632" y="473459"/>
                  </a:lnTo>
                  <a:lnTo>
                    <a:pt x="309076" y="462887"/>
                  </a:lnTo>
                  <a:lnTo>
                    <a:pt x="255941" y="449704"/>
                  </a:lnTo>
                  <a:lnTo>
                    <a:pt x="206641" y="434095"/>
                  </a:lnTo>
                  <a:lnTo>
                    <a:pt x="161591" y="416242"/>
                  </a:lnTo>
                  <a:lnTo>
                    <a:pt x="121204" y="396328"/>
                  </a:lnTo>
                  <a:lnTo>
                    <a:pt x="85895" y="374537"/>
                  </a:lnTo>
                  <a:lnTo>
                    <a:pt x="32164" y="326057"/>
                  </a:lnTo>
                  <a:lnTo>
                    <a:pt x="3711" y="272267"/>
                  </a:lnTo>
                  <a:lnTo>
                    <a:pt x="0" y="24383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65594" y="4309491"/>
              <a:ext cx="1173480" cy="76200"/>
            </a:xfrm>
            <a:custGeom>
              <a:avLst/>
              <a:gdLst/>
              <a:ahLst/>
              <a:cxnLst/>
              <a:rect l="l" t="t" r="r" b="b"/>
              <a:pathLst>
                <a:path w="1173479" h="76200">
                  <a:moveTo>
                    <a:pt x="1148720" y="25272"/>
                  </a:moveTo>
                  <a:lnTo>
                    <a:pt x="1109345" y="25272"/>
                  </a:lnTo>
                  <a:lnTo>
                    <a:pt x="1109726" y="50672"/>
                  </a:lnTo>
                  <a:lnTo>
                    <a:pt x="1097027" y="50872"/>
                  </a:lnTo>
                  <a:lnTo>
                    <a:pt x="1097406" y="76199"/>
                  </a:lnTo>
                  <a:lnTo>
                    <a:pt x="1172972" y="36956"/>
                  </a:lnTo>
                  <a:lnTo>
                    <a:pt x="1148720" y="25272"/>
                  </a:lnTo>
                  <a:close/>
                </a:path>
                <a:path w="1173479" h="76200">
                  <a:moveTo>
                    <a:pt x="1096646" y="25472"/>
                  </a:moveTo>
                  <a:lnTo>
                    <a:pt x="0" y="42671"/>
                  </a:lnTo>
                  <a:lnTo>
                    <a:pt x="507" y="68071"/>
                  </a:lnTo>
                  <a:lnTo>
                    <a:pt x="1097027" y="50872"/>
                  </a:lnTo>
                  <a:lnTo>
                    <a:pt x="1096646" y="25472"/>
                  </a:lnTo>
                  <a:close/>
                </a:path>
                <a:path w="1173479" h="76200">
                  <a:moveTo>
                    <a:pt x="1109345" y="25272"/>
                  </a:moveTo>
                  <a:lnTo>
                    <a:pt x="1096646" y="25472"/>
                  </a:lnTo>
                  <a:lnTo>
                    <a:pt x="1097027" y="50872"/>
                  </a:lnTo>
                  <a:lnTo>
                    <a:pt x="1109726" y="50672"/>
                  </a:lnTo>
                  <a:lnTo>
                    <a:pt x="1109345" y="25272"/>
                  </a:lnTo>
                  <a:close/>
                </a:path>
                <a:path w="1173479" h="76200">
                  <a:moveTo>
                    <a:pt x="1096263" y="0"/>
                  </a:moveTo>
                  <a:lnTo>
                    <a:pt x="1096646" y="25472"/>
                  </a:lnTo>
                  <a:lnTo>
                    <a:pt x="1109345" y="25272"/>
                  </a:lnTo>
                  <a:lnTo>
                    <a:pt x="1148720" y="25272"/>
                  </a:lnTo>
                  <a:lnTo>
                    <a:pt x="10962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339327" y="3541776"/>
              <a:ext cx="789940" cy="1609725"/>
            </a:xfrm>
            <a:custGeom>
              <a:avLst/>
              <a:gdLst/>
              <a:ahLst/>
              <a:cxnLst/>
              <a:rect l="l" t="t" r="r" b="b"/>
              <a:pathLst>
                <a:path w="789940" h="1609725">
                  <a:moveTo>
                    <a:pt x="789431" y="1609344"/>
                  </a:moveTo>
                  <a:lnTo>
                    <a:pt x="718464" y="1608283"/>
                  </a:lnTo>
                  <a:lnTo>
                    <a:pt x="651677" y="1605227"/>
                  </a:lnTo>
                  <a:lnTo>
                    <a:pt x="590183" y="1600359"/>
                  </a:lnTo>
                  <a:lnTo>
                    <a:pt x="535095" y="1593868"/>
                  </a:lnTo>
                  <a:lnTo>
                    <a:pt x="487527" y="1585938"/>
                  </a:lnTo>
                  <a:lnTo>
                    <a:pt x="448592" y="1576756"/>
                  </a:lnTo>
                  <a:lnTo>
                    <a:pt x="401073" y="1555380"/>
                  </a:lnTo>
                  <a:lnTo>
                    <a:pt x="394716" y="1543558"/>
                  </a:lnTo>
                  <a:lnTo>
                    <a:pt x="394716" y="870457"/>
                  </a:lnTo>
                  <a:lnTo>
                    <a:pt x="388354" y="858635"/>
                  </a:lnTo>
                  <a:lnTo>
                    <a:pt x="340811" y="837259"/>
                  </a:lnTo>
                  <a:lnTo>
                    <a:pt x="301862" y="828077"/>
                  </a:lnTo>
                  <a:lnTo>
                    <a:pt x="254284" y="820147"/>
                  </a:lnTo>
                  <a:lnTo>
                    <a:pt x="199192" y="813656"/>
                  </a:lnTo>
                  <a:lnTo>
                    <a:pt x="137703" y="808788"/>
                  </a:lnTo>
                  <a:lnTo>
                    <a:pt x="70933" y="805732"/>
                  </a:lnTo>
                  <a:lnTo>
                    <a:pt x="0" y="804672"/>
                  </a:lnTo>
                  <a:lnTo>
                    <a:pt x="70933" y="803611"/>
                  </a:lnTo>
                  <a:lnTo>
                    <a:pt x="137703" y="800555"/>
                  </a:lnTo>
                  <a:lnTo>
                    <a:pt x="199192" y="795687"/>
                  </a:lnTo>
                  <a:lnTo>
                    <a:pt x="254284" y="789196"/>
                  </a:lnTo>
                  <a:lnTo>
                    <a:pt x="301862" y="781266"/>
                  </a:lnTo>
                  <a:lnTo>
                    <a:pt x="340811" y="772084"/>
                  </a:lnTo>
                  <a:lnTo>
                    <a:pt x="388354" y="750708"/>
                  </a:lnTo>
                  <a:lnTo>
                    <a:pt x="394716" y="738886"/>
                  </a:lnTo>
                  <a:lnTo>
                    <a:pt x="394716" y="65786"/>
                  </a:lnTo>
                  <a:lnTo>
                    <a:pt x="401073" y="53963"/>
                  </a:lnTo>
                  <a:lnTo>
                    <a:pt x="448592" y="32587"/>
                  </a:lnTo>
                  <a:lnTo>
                    <a:pt x="487527" y="23405"/>
                  </a:lnTo>
                  <a:lnTo>
                    <a:pt x="535095" y="15475"/>
                  </a:lnTo>
                  <a:lnTo>
                    <a:pt x="590183" y="8984"/>
                  </a:lnTo>
                  <a:lnTo>
                    <a:pt x="651677" y="4116"/>
                  </a:lnTo>
                  <a:lnTo>
                    <a:pt x="718464" y="1060"/>
                  </a:lnTo>
                  <a:lnTo>
                    <a:pt x="789431" y="0"/>
                  </a:lnTo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857615" y="3531903"/>
            <a:ext cx="2327910" cy="15678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基于经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验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/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理论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公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式的</a:t>
            </a:r>
            <a:r>
              <a:rPr sz="1600" spc="-25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基于数据的模型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基于三维几何建模的模型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基于仿真的模型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78240" y="4742688"/>
            <a:ext cx="1740535" cy="408940"/>
          </a:xfrm>
          <a:custGeom>
            <a:avLst/>
            <a:gdLst/>
            <a:ahLst/>
            <a:cxnLst/>
            <a:rect l="l" t="t" r="r" b="b"/>
            <a:pathLst>
              <a:path w="1740534" h="408939">
                <a:moveTo>
                  <a:pt x="0" y="204216"/>
                </a:moveTo>
                <a:lnTo>
                  <a:pt x="25292" y="155143"/>
                </a:lnTo>
                <a:lnTo>
                  <a:pt x="68389" y="124729"/>
                </a:lnTo>
                <a:lnTo>
                  <a:pt x="130384" y="96647"/>
                </a:lnTo>
                <a:lnTo>
                  <a:pt x="167908" y="83612"/>
                </a:lnTo>
                <a:lnTo>
                  <a:pt x="209484" y="71318"/>
                </a:lnTo>
                <a:lnTo>
                  <a:pt x="254889" y="59817"/>
                </a:lnTo>
                <a:lnTo>
                  <a:pt x="303897" y="49161"/>
                </a:lnTo>
                <a:lnTo>
                  <a:pt x="356286" y="39404"/>
                </a:lnTo>
                <a:lnTo>
                  <a:pt x="411832" y="30598"/>
                </a:lnTo>
                <a:lnTo>
                  <a:pt x="470309" y="22795"/>
                </a:lnTo>
                <a:lnTo>
                  <a:pt x="531495" y="16049"/>
                </a:lnTo>
                <a:lnTo>
                  <a:pt x="595164" y="10411"/>
                </a:lnTo>
                <a:lnTo>
                  <a:pt x="661094" y="5935"/>
                </a:lnTo>
                <a:lnTo>
                  <a:pt x="729060" y="2673"/>
                </a:lnTo>
                <a:lnTo>
                  <a:pt x="798838" y="677"/>
                </a:lnTo>
                <a:lnTo>
                  <a:pt x="870203" y="0"/>
                </a:lnTo>
                <a:lnTo>
                  <a:pt x="941569" y="677"/>
                </a:lnTo>
                <a:lnTo>
                  <a:pt x="1011347" y="2673"/>
                </a:lnTo>
                <a:lnTo>
                  <a:pt x="1079313" y="5935"/>
                </a:lnTo>
                <a:lnTo>
                  <a:pt x="1145243" y="10411"/>
                </a:lnTo>
                <a:lnTo>
                  <a:pt x="1208913" y="16049"/>
                </a:lnTo>
                <a:lnTo>
                  <a:pt x="1270098" y="22795"/>
                </a:lnTo>
                <a:lnTo>
                  <a:pt x="1328575" y="30598"/>
                </a:lnTo>
                <a:lnTo>
                  <a:pt x="1384121" y="39404"/>
                </a:lnTo>
                <a:lnTo>
                  <a:pt x="1436510" y="49161"/>
                </a:lnTo>
                <a:lnTo>
                  <a:pt x="1485519" y="59817"/>
                </a:lnTo>
                <a:lnTo>
                  <a:pt x="1530923" y="71318"/>
                </a:lnTo>
                <a:lnTo>
                  <a:pt x="1572499" y="83612"/>
                </a:lnTo>
                <a:lnTo>
                  <a:pt x="1610023" y="96647"/>
                </a:lnTo>
                <a:lnTo>
                  <a:pt x="1672018" y="124729"/>
                </a:lnTo>
                <a:lnTo>
                  <a:pt x="1715115" y="155143"/>
                </a:lnTo>
                <a:lnTo>
                  <a:pt x="1737523" y="187468"/>
                </a:lnTo>
                <a:lnTo>
                  <a:pt x="1740407" y="204216"/>
                </a:lnTo>
                <a:lnTo>
                  <a:pt x="1737523" y="220963"/>
                </a:lnTo>
                <a:lnTo>
                  <a:pt x="1715115" y="253288"/>
                </a:lnTo>
                <a:lnTo>
                  <a:pt x="1672018" y="283702"/>
                </a:lnTo>
                <a:lnTo>
                  <a:pt x="1610023" y="311784"/>
                </a:lnTo>
                <a:lnTo>
                  <a:pt x="1572499" y="324819"/>
                </a:lnTo>
                <a:lnTo>
                  <a:pt x="1530923" y="337113"/>
                </a:lnTo>
                <a:lnTo>
                  <a:pt x="1485518" y="348614"/>
                </a:lnTo>
                <a:lnTo>
                  <a:pt x="1436510" y="359270"/>
                </a:lnTo>
                <a:lnTo>
                  <a:pt x="1384121" y="369027"/>
                </a:lnTo>
                <a:lnTo>
                  <a:pt x="1328575" y="377833"/>
                </a:lnTo>
                <a:lnTo>
                  <a:pt x="1270098" y="385636"/>
                </a:lnTo>
                <a:lnTo>
                  <a:pt x="1208912" y="392382"/>
                </a:lnTo>
                <a:lnTo>
                  <a:pt x="1145243" y="398020"/>
                </a:lnTo>
                <a:lnTo>
                  <a:pt x="1079313" y="402496"/>
                </a:lnTo>
                <a:lnTo>
                  <a:pt x="1011347" y="405758"/>
                </a:lnTo>
                <a:lnTo>
                  <a:pt x="941569" y="407754"/>
                </a:lnTo>
                <a:lnTo>
                  <a:pt x="870203" y="408431"/>
                </a:lnTo>
                <a:lnTo>
                  <a:pt x="798838" y="407754"/>
                </a:lnTo>
                <a:lnTo>
                  <a:pt x="729060" y="405758"/>
                </a:lnTo>
                <a:lnTo>
                  <a:pt x="661094" y="402496"/>
                </a:lnTo>
                <a:lnTo>
                  <a:pt x="595164" y="398020"/>
                </a:lnTo>
                <a:lnTo>
                  <a:pt x="531494" y="392382"/>
                </a:lnTo>
                <a:lnTo>
                  <a:pt x="470309" y="385636"/>
                </a:lnTo>
                <a:lnTo>
                  <a:pt x="411832" y="377833"/>
                </a:lnTo>
                <a:lnTo>
                  <a:pt x="356286" y="369027"/>
                </a:lnTo>
                <a:lnTo>
                  <a:pt x="303897" y="359270"/>
                </a:lnTo>
                <a:lnTo>
                  <a:pt x="254888" y="348614"/>
                </a:lnTo>
                <a:lnTo>
                  <a:pt x="209484" y="337113"/>
                </a:lnTo>
                <a:lnTo>
                  <a:pt x="167908" y="324819"/>
                </a:lnTo>
                <a:lnTo>
                  <a:pt x="130384" y="311784"/>
                </a:lnTo>
                <a:lnTo>
                  <a:pt x="68389" y="283702"/>
                </a:lnTo>
                <a:lnTo>
                  <a:pt x="25292" y="253288"/>
                </a:lnTo>
                <a:lnTo>
                  <a:pt x="2884" y="220963"/>
                </a:lnTo>
                <a:lnTo>
                  <a:pt x="0" y="204216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818794" y="63449"/>
            <a:ext cx="47961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基于仿真的的数字孪生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75789" y="1078179"/>
            <a:ext cx="5378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数字孪生是客观事物在虚拟世界的镜</a:t>
            </a:r>
            <a:r>
              <a:rPr sz="2400" spc="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像</a:t>
            </a:r>
            <a:r>
              <a:rPr sz="24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?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4272" y="853849"/>
            <a:ext cx="947241" cy="14270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604" y="120776"/>
            <a:ext cx="73228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降阶模型</a:t>
            </a:r>
            <a:r>
              <a:rPr sz="3200" b="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(ROM)</a:t>
            </a:r>
            <a:r>
              <a:rPr sz="3200" b="0" spc="-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是动态模型的高</a:t>
            </a:r>
            <a:r>
              <a:rPr sz="3200" b="0" spc="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保</a:t>
            </a:r>
            <a:r>
              <a:rPr sz="3200" b="0" spc="-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真简化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5800" y="1074648"/>
            <a:ext cx="8580120" cy="4488180"/>
            <a:chOff x="685800" y="1074648"/>
            <a:chExt cx="8580120" cy="4488180"/>
          </a:xfrm>
        </p:grpSpPr>
        <p:sp>
          <p:nvSpPr>
            <p:cNvPr id="4" name="object 4"/>
            <p:cNvSpPr/>
            <p:nvPr/>
          </p:nvSpPr>
          <p:spPr>
            <a:xfrm>
              <a:off x="685800" y="1074648"/>
              <a:ext cx="8580120" cy="4488180"/>
            </a:xfrm>
            <a:custGeom>
              <a:avLst/>
              <a:gdLst/>
              <a:ahLst/>
              <a:cxnLst/>
              <a:rect l="l" t="t" r="r" b="b"/>
              <a:pathLst>
                <a:path w="8580120" h="4488180">
                  <a:moveTo>
                    <a:pt x="8579612" y="4117771"/>
                  </a:moveTo>
                  <a:lnTo>
                    <a:pt x="2430653" y="4117771"/>
                  </a:lnTo>
                  <a:lnTo>
                    <a:pt x="0" y="4117771"/>
                  </a:lnTo>
                  <a:lnTo>
                    <a:pt x="0" y="4487570"/>
                  </a:lnTo>
                  <a:lnTo>
                    <a:pt x="2430653" y="4487570"/>
                  </a:lnTo>
                  <a:lnTo>
                    <a:pt x="8579612" y="4487570"/>
                  </a:lnTo>
                  <a:lnTo>
                    <a:pt x="8579612" y="4117771"/>
                  </a:lnTo>
                  <a:close/>
                </a:path>
                <a:path w="8580120" h="4488180">
                  <a:moveTo>
                    <a:pt x="8579726" y="389788"/>
                  </a:moveTo>
                  <a:lnTo>
                    <a:pt x="8579612" y="0"/>
                  </a:lnTo>
                  <a:lnTo>
                    <a:pt x="2430653" y="0"/>
                  </a:lnTo>
                  <a:lnTo>
                    <a:pt x="0" y="0"/>
                  </a:lnTo>
                  <a:lnTo>
                    <a:pt x="0" y="389775"/>
                  </a:lnTo>
                  <a:lnTo>
                    <a:pt x="0" y="1079398"/>
                  </a:lnTo>
                  <a:lnTo>
                    <a:pt x="0" y="4117746"/>
                  </a:lnTo>
                  <a:lnTo>
                    <a:pt x="2430653" y="4117746"/>
                  </a:lnTo>
                  <a:lnTo>
                    <a:pt x="3119526" y="4117746"/>
                  </a:lnTo>
                  <a:lnTo>
                    <a:pt x="3119526" y="389788"/>
                  </a:lnTo>
                  <a:lnTo>
                    <a:pt x="3119628" y="4117746"/>
                  </a:lnTo>
                  <a:lnTo>
                    <a:pt x="8579726" y="4117746"/>
                  </a:lnTo>
                  <a:lnTo>
                    <a:pt x="8579726" y="3897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16452" y="1464436"/>
              <a:ext cx="0" cy="3728085"/>
            </a:xfrm>
            <a:custGeom>
              <a:avLst/>
              <a:gdLst/>
              <a:ahLst/>
              <a:cxnLst/>
              <a:rect l="l" t="t" r="r" b="b"/>
              <a:pathLst>
                <a:path h="3728085">
                  <a:moveTo>
                    <a:pt x="0" y="0"/>
                  </a:moveTo>
                  <a:lnTo>
                    <a:pt x="0" y="3727957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87748" y="1095578"/>
            <a:ext cx="179641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降阶模型的好处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984" y="1516456"/>
            <a:ext cx="167703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Reduced</a:t>
            </a:r>
            <a:r>
              <a:rPr sz="1800" b="1" spc="-80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5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Order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Model</a:t>
            </a:r>
            <a:r>
              <a:rPr sz="1800" b="1" spc="-35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b="1" spc="-5" dirty="0">
                <a:solidFill>
                  <a:srgbClr val="00707C"/>
                </a:solidFill>
                <a:latin typeface="Arial" panose="020B0704020202020204"/>
                <a:cs typeface="Arial" panose="020B0704020202020204"/>
              </a:rPr>
              <a:t>(ROM)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2196" y="1889836"/>
            <a:ext cx="4183379" cy="103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缩短仿真时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800" b="1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(10-100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倍</a:t>
            </a:r>
            <a:r>
              <a:rPr sz="1800" b="1" dirty="0"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理想的实验设计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600" dirty="0">
                <a:latin typeface="Arial" panose="020B0704020202020204"/>
                <a:cs typeface="Arial" panose="020B0704020202020204"/>
              </a:rPr>
              <a:t>DoE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600" dirty="0">
                <a:latin typeface="Arial" panose="020B0704020202020204"/>
                <a:cs typeface="Arial" panose="020B0704020202020204"/>
              </a:rPr>
              <a:t>/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参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扫描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可以继承到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Twin</a:t>
            </a:r>
            <a:r>
              <a:rPr sz="160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Builder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参与系统仿真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数字孪生模型生成用于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接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近实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的应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场景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2196" y="3170631"/>
            <a:ext cx="3573779" cy="158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降低存储大小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极大降低模型存储大小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 panose="020B0704020202020204"/>
              <a:buChar char="•"/>
            </a:pPr>
            <a:endParaRPr sz="11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重用三维模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800" b="1" dirty="0">
                <a:latin typeface="Arial" panose="020B0704020202020204"/>
                <a:cs typeface="Arial" panose="020B0704020202020204"/>
              </a:rPr>
              <a:t>Reuse</a:t>
            </a:r>
            <a:r>
              <a:rPr sz="1800" b="1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3D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model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299085" indent="-287020"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重用验证过的三维模型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于系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帮助提升三维求解器的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途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45535" y="1752600"/>
            <a:ext cx="670560" cy="2834640"/>
            <a:chOff x="3145535" y="1752600"/>
            <a:chExt cx="670560" cy="2834640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45535" y="1752600"/>
              <a:ext cx="670560" cy="670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2215" y="3218688"/>
              <a:ext cx="445008" cy="441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215" y="4062983"/>
              <a:ext cx="524256" cy="52425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54895" y="1426463"/>
            <a:ext cx="1923288" cy="394716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311640" y="762000"/>
            <a:ext cx="2237740" cy="585470"/>
          </a:xfrm>
          <a:custGeom>
            <a:avLst/>
            <a:gdLst/>
            <a:ahLst/>
            <a:cxnLst/>
            <a:rect l="l" t="t" r="r" b="b"/>
            <a:pathLst>
              <a:path w="2237740" h="585469">
                <a:moveTo>
                  <a:pt x="2237231" y="0"/>
                </a:moveTo>
                <a:lnTo>
                  <a:pt x="0" y="0"/>
                </a:lnTo>
                <a:lnTo>
                  <a:pt x="0" y="585215"/>
                </a:lnTo>
                <a:lnTo>
                  <a:pt x="2237231" y="585215"/>
                </a:lnTo>
                <a:lnTo>
                  <a:pt x="2237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311640" y="762000"/>
            <a:ext cx="2237740" cy="5854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40690" marR="357505" indent="-7366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Fluent</a:t>
            </a:r>
            <a:r>
              <a:rPr sz="1600" spc="-8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CFD</a:t>
            </a:r>
            <a:r>
              <a:rPr sz="1600" spc="5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仿</a:t>
            </a:r>
            <a:r>
              <a:rPr sz="1600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160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:  </a:t>
            </a:r>
            <a:r>
              <a:rPr sz="1600" spc="-1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12</a:t>
            </a:r>
            <a:r>
              <a:rPr sz="1600" spc="5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核运行</a:t>
            </a:r>
            <a:r>
              <a:rPr sz="1600" spc="-1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3</a:t>
            </a:r>
            <a:r>
              <a:rPr sz="1600" spc="5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小时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11640" y="5443728"/>
            <a:ext cx="2237740" cy="585470"/>
          </a:xfrm>
          <a:custGeom>
            <a:avLst/>
            <a:gdLst/>
            <a:ahLst/>
            <a:cxnLst/>
            <a:rect l="l" t="t" r="r" b="b"/>
            <a:pathLst>
              <a:path w="2237740" h="585470">
                <a:moveTo>
                  <a:pt x="2237231" y="0"/>
                </a:moveTo>
                <a:lnTo>
                  <a:pt x="0" y="0"/>
                </a:lnTo>
                <a:lnTo>
                  <a:pt x="0" y="585216"/>
                </a:lnTo>
                <a:lnTo>
                  <a:pt x="2237231" y="585216"/>
                </a:lnTo>
                <a:lnTo>
                  <a:pt x="2237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311640" y="5443728"/>
            <a:ext cx="2237740" cy="5854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6305" marR="565785" indent="-33845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R</a:t>
            </a:r>
            <a:r>
              <a:rPr sz="1600" spc="5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1600" spc="-20" dirty="0">
                <a:solidFill>
                  <a:srgbClr val="003B5F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600" spc="5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仿真： </a:t>
            </a:r>
            <a:r>
              <a:rPr sz="1600" spc="5" dirty="0">
                <a:solidFill>
                  <a:srgbClr val="003B5F"/>
                </a:solidFill>
                <a:latin typeface="微软雅黑" panose="020B0503020204020204" charset="-122"/>
                <a:cs typeface="微软雅黑" panose="020B0503020204020204" charset="-122"/>
              </a:rPr>
              <a:t>实时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156" y="484123"/>
            <a:ext cx="3778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Motivation </a:t>
            </a:r>
            <a:r>
              <a:rPr sz="240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of using</a:t>
            </a:r>
            <a:r>
              <a:rPr sz="2400" spc="-9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4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ROMs</a:t>
            </a:r>
            <a:endParaRPr sz="2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873" y="1159840"/>
            <a:ext cx="71170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Font typeface="Arial" panose="020B0704020202020204"/>
              <a:buChar char="•"/>
              <a:tabLst>
                <a:tab pos="356870" algn="l"/>
                <a:tab pos="357505" algn="l"/>
              </a:tabLst>
            </a:pPr>
            <a:r>
              <a:rPr sz="2000" b="1" spc="-20" dirty="0">
                <a:latin typeface="Arial" panose="020B0704020202020204"/>
                <a:cs typeface="Arial" panose="020B0704020202020204"/>
              </a:rPr>
              <a:t>ANSYS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ROM supports multiple </a:t>
            </a:r>
            <a:r>
              <a:rPr sz="2000" b="1" spc="-10" dirty="0">
                <a:latin typeface="Arial" panose="020B0704020202020204"/>
                <a:cs typeface="Arial" panose="020B0704020202020204"/>
              </a:rPr>
              <a:t>characteristics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/</a:t>
            </a:r>
            <a:r>
              <a:rPr sz="2000" b="1" spc="200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10" dirty="0">
                <a:latin typeface="Arial" panose="020B0704020202020204"/>
                <a:cs typeface="Arial" panose="020B0704020202020204"/>
              </a:rPr>
              <a:t>physics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7651" y="1647896"/>
            <a:ext cx="5398770" cy="4618990"/>
            <a:chOff x="697651" y="1647896"/>
            <a:chExt cx="5398770" cy="46189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7651" y="1647896"/>
              <a:ext cx="5398347" cy="32197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047" y="4672457"/>
              <a:ext cx="2091055" cy="1594485"/>
            </a:xfrm>
            <a:custGeom>
              <a:avLst/>
              <a:gdLst/>
              <a:ahLst/>
              <a:cxnLst/>
              <a:rect l="l" t="t" r="r" b="b"/>
              <a:pathLst>
                <a:path w="2091055" h="1594485">
                  <a:moveTo>
                    <a:pt x="1934971" y="658495"/>
                  </a:moveTo>
                  <a:lnTo>
                    <a:pt x="155955" y="658495"/>
                  </a:lnTo>
                  <a:lnTo>
                    <a:pt x="106662" y="666448"/>
                  </a:lnTo>
                  <a:lnTo>
                    <a:pt x="63850" y="688592"/>
                  </a:lnTo>
                  <a:lnTo>
                    <a:pt x="30090" y="722356"/>
                  </a:lnTo>
                  <a:lnTo>
                    <a:pt x="7950" y="765166"/>
                  </a:lnTo>
                  <a:lnTo>
                    <a:pt x="0" y="814451"/>
                  </a:lnTo>
                  <a:lnTo>
                    <a:pt x="0" y="1438275"/>
                  </a:lnTo>
                  <a:lnTo>
                    <a:pt x="7950" y="1487568"/>
                  </a:lnTo>
                  <a:lnTo>
                    <a:pt x="30090" y="1530380"/>
                  </a:lnTo>
                  <a:lnTo>
                    <a:pt x="63850" y="1564140"/>
                  </a:lnTo>
                  <a:lnTo>
                    <a:pt x="106662" y="1586280"/>
                  </a:lnTo>
                  <a:lnTo>
                    <a:pt x="155955" y="1594231"/>
                  </a:lnTo>
                  <a:lnTo>
                    <a:pt x="1934971" y="1594231"/>
                  </a:lnTo>
                  <a:lnTo>
                    <a:pt x="1984256" y="1586280"/>
                  </a:lnTo>
                  <a:lnTo>
                    <a:pt x="2027066" y="1564140"/>
                  </a:lnTo>
                  <a:lnTo>
                    <a:pt x="2060830" y="1530380"/>
                  </a:lnTo>
                  <a:lnTo>
                    <a:pt x="2082974" y="1487568"/>
                  </a:lnTo>
                  <a:lnTo>
                    <a:pt x="2090927" y="1438275"/>
                  </a:lnTo>
                  <a:lnTo>
                    <a:pt x="2090927" y="814451"/>
                  </a:lnTo>
                  <a:lnTo>
                    <a:pt x="2082974" y="765166"/>
                  </a:lnTo>
                  <a:lnTo>
                    <a:pt x="2060830" y="722356"/>
                  </a:lnTo>
                  <a:lnTo>
                    <a:pt x="2027066" y="688592"/>
                  </a:lnTo>
                  <a:lnTo>
                    <a:pt x="1984256" y="666448"/>
                  </a:lnTo>
                  <a:lnTo>
                    <a:pt x="1934971" y="658495"/>
                  </a:lnTo>
                  <a:close/>
                </a:path>
                <a:path w="2091055" h="1594485">
                  <a:moveTo>
                    <a:pt x="1001521" y="0"/>
                  </a:moveTo>
                  <a:lnTo>
                    <a:pt x="348488" y="658495"/>
                  </a:lnTo>
                  <a:lnTo>
                    <a:pt x="871219" y="658495"/>
                  </a:lnTo>
                  <a:lnTo>
                    <a:pt x="1001521" y="0"/>
                  </a:lnTo>
                  <a:close/>
                </a:path>
              </a:pathLst>
            </a:custGeom>
            <a:solidFill>
              <a:srgbClr val="0079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34034" y="5477052"/>
            <a:ext cx="1954530" cy="64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Multiple</a:t>
            </a:r>
            <a:r>
              <a:rPr sz="1350" b="1" spc="-7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Characteristics  </a:t>
            </a:r>
            <a:r>
              <a:rPr sz="1350" b="1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(Linear/Nonlinear,  </a:t>
            </a: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Static/Transient)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53845" y="280415"/>
            <a:ext cx="4248150" cy="4479925"/>
            <a:chOff x="7653845" y="280415"/>
            <a:chExt cx="4248150" cy="44799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3845" y="1634045"/>
              <a:ext cx="4247957" cy="3126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78952" y="280415"/>
              <a:ext cx="2490470" cy="1656714"/>
            </a:xfrm>
            <a:custGeom>
              <a:avLst/>
              <a:gdLst/>
              <a:ahLst/>
              <a:cxnLst/>
              <a:rect l="l" t="t" r="r" b="b"/>
              <a:pathLst>
                <a:path w="2490470" h="1656714">
                  <a:moveTo>
                    <a:pt x="1243965" y="1042415"/>
                  </a:moveTo>
                  <a:lnTo>
                    <a:pt x="709802" y="1042415"/>
                  </a:lnTo>
                  <a:lnTo>
                    <a:pt x="0" y="1656206"/>
                  </a:lnTo>
                  <a:lnTo>
                    <a:pt x="1243965" y="1042415"/>
                  </a:lnTo>
                  <a:close/>
                </a:path>
                <a:path w="2490470" h="1656714">
                  <a:moveTo>
                    <a:pt x="2316606" y="0"/>
                  </a:moveTo>
                  <a:lnTo>
                    <a:pt x="527430" y="0"/>
                  </a:lnTo>
                  <a:lnTo>
                    <a:pt x="481224" y="6201"/>
                  </a:lnTo>
                  <a:lnTo>
                    <a:pt x="439716" y="23706"/>
                  </a:lnTo>
                  <a:lnTo>
                    <a:pt x="404558" y="50863"/>
                  </a:lnTo>
                  <a:lnTo>
                    <a:pt x="377401" y="86021"/>
                  </a:lnTo>
                  <a:lnTo>
                    <a:pt x="359896" y="127529"/>
                  </a:lnTo>
                  <a:lnTo>
                    <a:pt x="353695" y="173735"/>
                  </a:lnTo>
                  <a:lnTo>
                    <a:pt x="353695" y="868679"/>
                  </a:lnTo>
                  <a:lnTo>
                    <a:pt x="359896" y="914886"/>
                  </a:lnTo>
                  <a:lnTo>
                    <a:pt x="377401" y="956394"/>
                  </a:lnTo>
                  <a:lnTo>
                    <a:pt x="404558" y="991552"/>
                  </a:lnTo>
                  <a:lnTo>
                    <a:pt x="439716" y="1018709"/>
                  </a:lnTo>
                  <a:lnTo>
                    <a:pt x="481224" y="1036214"/>
                  </a:lnTo>
                  <a:lnTo>
                    <a:pt x="527430" y="1042415"/>
                  </a:lnTo>
                  <a:lnTo>
                    <a:pt x="2316606" y="1042415"/>
                  </a:lnTo>
                  <a:lnTo>
                    <a:pt x="2362813" y="1036214"/>
                  </a:lnTo>
                  <a:lnTo>
                    <a:pt x="2404321" y="1018709"/>
                  </a:lnTo>
                  <a:lnTo>
                    <a:pt x="2439479" y="991552"/>
                  </a:lnTo>
                  <a:lnTo>
                    <a:pt x="2466636" y="956394"/>
                  </a:lnTo>
                  <a:lnTo>
                    <a:pt x="2484141" y="914886"/>
                  </a:lnTo>
                  <a:lnTo>
                    <a:pt x="2490343" y="868679"/>
                  </a:lnTo>
                  <a:lnTo>
                    <a:pt x="2490343" y="173735"/>
                  </a:lnTo>
                  <a:lnTo>
                    <a:pt x="2484141" y="127529"/>
                  </a:lnTo>
                  <a:lnTo>
                    <a:pt x="2466636" y="86021"/>
                  </a:lnTo>
                  <a:lnTo>
                    <a:pt x="2439479" y="50863"/>
                  </a:lnTo>
                  <a:lnTo>
                    <a:pt x="2404321" y="23706"/>
                  </a:lnTo>
                  <a:lnTo>
                    <a:pt x="2362813" y="6201"/>
                  </a:lnTo>
                  <a:lnTo>
                    <a:pt x="2316606" y="0"/>
                  </a:lnTo>
                  <a:close/>
                </a:path>
              </a:pathLst>
            </a:custGeom>
            <a:solidFill>
              <a:srgbClr val="0079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553450" y="373837"/>
            <a:ext cx="1454150" cy="84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355" algn="ctr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Multiple </a:t>
            </a:r>
            <a:r>
              <a:rPr sz="1350" b="1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Physics  (Mechanical </a:t>
            </a: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/  </a:t>
            </a:r>
            <a:r>
              <a:rPr sz="1350" b="1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Electromagnetic </a:t>
            </a: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/  Thermal /</a:t>
            </a:r>
            <a:r>
              <a:rPr sz="1350" b="1" spc="-1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Fluid)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03847" y="4986528"/>
            <a:ext cx="5584825" cy="1344930"/>
            <a:chOff x="6403847" y="4986528"/>
            <a:chExt cx="5584825" cy="134493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3847" y="4986528"/>
              <a:ext cx="5584698" cy="13418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71" y="5004816"/>
              <a:ext cx="5353050" cy="13266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39" y="5018532"/>
              <a:ext cx="5486400" cy="12405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54139" y="5018532"/>
              <a:ext cx="5486400" cy="1240790"/>
            </a:xfrm>
            <a:custGeom>
              <a:avLst/>
              <a:gdLst/>
              <a:ahLst/>
              <a:cxnLst/>
              <a:rect l="l" t="t" r="r" b="b"/>
              <a:pathLst>
                <a:path w="5486400" h="1240789">
                  <a:moveTo>
                    <a:pt x="0" y="206756"/>
                  </a:moveTo>
                  <a:lnTo>
                    <a:pt x="5461" y="159353"/>
                  </a:lnTo>
                  <a:lnTo>
                    <a:pt x="21017" y="115836"/>
                  </a:lnTo>
                  <a:lnTo>
                    <a:pt x="45426" y="77447"/>
                  </a:lnTo>
                  <a:lnTo>
                    <a:pt x="77447" y="45426"/>
                  </a:lnTo>
                  <a:lnTo>
                    <a:pt x="115836" y="21017"/>
                  </a:lnTo>
                  <a:lnTo>
                    <a:pt x="159353" y="5461"/>
                  </a:lnTo>
                  <a:lnTo>
                    <a:pt x="206756" y="0"/>
                  </a:lnTo>
                  <a:lnTo>
                    <a:pt x="5279644" y="0"/>
                  </a:lnTo>
                  <a:lnTo>
                    <a:pt x="5327046" y="5461"/>
                  </a:lnTo>
                  <a:lnTo>
                    <a:pt x="5370563" y="21017"/>
                  </a:lnTo>
                  <a:lnTo>
                    <a:pt x="5408952" y="45426"/>
                  </a:lnTo>
                  <a:lnTo>
                    <a:pt x="5440973" y="77447"/>
                  </a:lnTo>
                  <a:lnTo>
                    <a:pt x="5465382" y="115836"/>
                  </a:lnTo>
                  <a:lnTo>
                    <a:pt x="5480938" y="159353"/>
                  </a:lnTo>
                  <a:lnTo>
                    <a:pt x="5486400" y="206756"/>
                  </a:lnTo>
                  <a:lnTo>
                    <a:pt x="5486400" y="1033780"/>
                  </a:lnTo>
                  <a:lnTo>
                    <a:pt x="5480938" y="1081186"/>
                  </a:lnTo>
                  <a:lnTo>
                    <a:pt x="5465382" y="1124704"/>
                  </a:lnTo>
                  <a:lnTo>
                    <a:pt x="5440973" y="1163094"/>
                  </a:lnTo>
                  <a:lnTo>
                    <a:pt x="5408952" y="1195113"/>
                  </a:lnTo>
                  <a:lnTo>
                    <a:pt x="5370563" y="1219520"/>
                  </a:lnTo>
                  <a:lnTo>
                    <a:pt x="5327046" y="1235075"/>
                  </a:lnTo>
                  <a:lnTo>
                    <a:pt x="5279644" y="1240536"/>
                  </a:lnTo>
                  <a:lnTo>
                    <a:pt x="206756" y="1240536"/>
                  </a:lnTo>
                  <a:lnTo>
                    <a:pt x="159353" y="1235075"/>
                  </a:lnTo>
                  <a:lnTo>
                    <a:pt x="115836" y="1219520"/>
                  </a:lnTo>
                  <a:lnTo>
                    <a:pt x="77447" y="1195113"/>
                  </a:lnTo>
                  <a:lnTo>
                    <a:pt x="45426" y="1163094"/>
                  </a:lnTo>
                  <a:lnTo>
                    <a:pt x="21017" y="1124704"/>
                  </a:lnTo>
                  <a:lnTo>
                    <a:pt x="5461" y="1081186"/>
                  </a:lnTo>
                  <a:lnTo>
                    <a:pt x="0" y="1033780"/>
                  </a:lnTo>
                  <a:lnTo>
                    <a:pt x="0" y="206756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593585" y="5074158"/>
            <a:ext cx="5049520" cy="108204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99085" marR="262255" indent="-287020">
              <a:lnSpc>
                <a:spcPts val="1580"/>
              </a:lnSpc>
              <a:spcBef>
                <a:spcPts val="44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Arial" panose="020B0704020202020204"/>
                <a:cs typeface="Arial" panose="020B0704020202020204"/>
              </a:rPr>
              <a:t>Transforms 3D </a:t>
            </a:r>
            <a:r>
              <a:rPr sz="1600" b="1" dirty="0">
                <a:latin typeface="Arial" panose="020B0704020202020204"/>
                <a:cs typeface="Arial" panose="020B0704020202020204"/>
              </a:rPr>
              <a:t>simulation results into </a:t>
            </a:r>
            <a:r>
              <a:rPr sz="1600" b="1" spc="-10" dirty="0">
                <a:latin typeface="Arial" panose="020B0704020202020204"/>
                <a:cs typeface="Arial" panose="020B0704020202020204"/>
              </a:rPr>
              <a:t>system-  </a:t>
            </a:r>
            <a:r>
              <a:rPr sz="1600" b="1" spc="-5" dirty="0">
                <a:latin typeface="Arial" panose="020B0704020202020204"/>
                <a:cs typeface="Arial" panose="020B0704020202020204"/>
              </a:rPr>
              <a:t>level</a:t>
            </a:r>
            <a:r>
              <a:rPr sz="1600" b="1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models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299085" indent="-287020">
              <a:lnSpc>
                <a:spcPts val="1460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Arial" panose="020B0704020202020204"/>
                <a:cs typeface="Arial" panose="020B0704020202020204"/>
              </a:rPr>
              <a:t>Preserves essential</a:t>
            </a:r>
            <a:r>
              <a:rPr sz="1600" b="1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spc="-5" dirty="0">
                <a:latin typeface="Arial" panose="020B0704020202020204"/>
                <a:cs typeface="Arial" panose="020B0704020202020204"/>
              </a:rPr>
              <a:t>accuracy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299085" indent="-287020">
              <a:lnSpc>
                <a:spcPts val="1595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Arial" panose="020B0704020202020204"/>
                <a:cs typeface="Arial" panose="020B0704020202020204"/>
              </a:rPr>
              <a:t>Simulates 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in a </a:t>
            </a:r>
            <a:r>
              <a:rPr sz="1600" b="1" dirty="0">
                <a:latin typeface="Arial" panose="020B0704020202020204"/>
                <a:cs typeface="Arial" panose="020B0704020202020204"/>
              </a:rPr>
              <a:t>fraction 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of </a:t>
            </a:r>
            <a:r>
              <a:rPr sz="1600" b="1" dirty="0">
                <a:latin typeface="Arial" panose="020B0704020202020204"/>
                <a:cs typeface="Arial" panose="020B0704020202020204"/>
              </a:rPr>
              <a:t>the 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time </a:t>
            </a:r>
            <a:r>
              <a:rPr sz="1600" b="1" dirty="0">
                <a:latin typeface="Arial" panose="020B0704020202020204"/>
                <a:cs typeface="Arial" panose="020B0704020202020204"/>
              </a:rPr>
              <a:t>required 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by</a:t>
            </a:r>
            <a:r>
              <a:rPr sz="1600" b="1" spc="-185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dirty="0">
                <a:latin typeface="Arial" panose="020B0704020202020204"/>
                <a:cs typeface="Arial" panose="020B0704020202020204"/>
              </a:rPr>
              <a:t>3D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299085" indent="-287020">
              <a:lnSpc>
                <a:spcPts val="1755"/>
              </a:lnSpc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b="1" dirty="0">
                <a:latin typeface="Arial" panose="020B0704020202020204"/>
                <a:cs typeface="Arial" panose="020B0704020202020204"/>
              </a:rPr>
              <a:t>Techniques for all </a:t>
            </a:r>
            <a:r>
              <a:rPr sz="1600" b="1" spc="-20" dirty="0">
                <a:latin typeface="Arial" panose="020B0704020202020204"/>
                <a:cs typeface="Arial" panose="020B0704020202020204"/>
              </a:rPr>
              <a:t>ANSYS</a:t>
            </a:r>
            <a:r>
              <a:rPr sz="1600" b="1" spc="5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spc="-10" dirty="0">
                <a:latin typeface="Arial" panose="020B0704020202020204"/>
                <a:cs typeface="Arial" panose="020B0704020202020204"/>
              </a:rPr>
              <a:t>physics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27050" y="2291079"/>
          <a:ext cx="11000105" cy="3351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3700"/>
                <a:gridCol w="2896870"/>
                <a:gridCol w="3676014"/>
                <a:gridCol w="2742565"/>
              </a:tblGrid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线性</a:t>
                      </a:r>
                      <a:r>
                        <a:rPr sz="1600" spc="-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ROM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非线性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,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静态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77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非线性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,</a:t>
                      </a:r>
                      <a:r>
                        <a:rPr sz="1600" spc="-1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动态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45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技术与功能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0" marR="71056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S</a:t>
                      </a: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a</a:t>
                      </a: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t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e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-</a:t>
                      </a: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S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pa</a:t>
                      </a: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c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e</a:t>
                      </a: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/</a:t>
                      </a:r>
                      <a:r>
                        <a:rPr sz="1600" spc="-130" dirty="0">
                          <a:latin typeface="Arial" panose="020B0704020202020204"/>
                          <a:cs typeface="Arial" panose="020B0704020202020204"/>
                        </a:rPr>
                        <a:t>L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TI  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Modal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S-Parameter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DX-ROM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Static</a:t>
                      </a:r>
                      <a:r>
                        <a:rPr sz="1600" spc="-5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ROM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OptiSLang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2192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30" dirty="0">
                          <a:latin typeface="Arial" panose="020B0704020202020204"/>
                          <a:cs typeface="Arial" panose="020B0704020202020204"/>
                        </a:rPr>
                        <a:t>Twin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Builder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Dynamic</a:t>
                      </a:r>
                      <a:r>
                        <a:rPr sz="1600" spc="-7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ROM 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Builder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5" dirty="0">
                          <a:latin typeface="Arial" panose="020B0704020202020204"/>
                          <a:cs typeface="Arial" panose="020B0704020202020204"/>
                        </a:rPr>
                        <a:t>Maxwell</a:t>
                      </a:r>
                      <a:r>
                        <a:rPr sz="1600" spc="5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ECE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90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支持的工具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8425" marR="93980" indent="10922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Fluent,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Mechanical,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Icepak, 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Q3D, </a:t>
                      </a:r>
                      <a:r>
                        <a:rPr sz="1600" spc="-15" dirty="0">
                          <a:latin typeface="Arial" panose="020B0704020202020204"/>
                          <a:cs typeface="Arial" panose="020B0704020202020204"/>
                        </a:rPr>
                        <a:t>Maxwell,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HFSS,</a:t>
                      </a:r>
                      <a:r>
                        <a:rPr sz="1600" spc="3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SIwave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772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Static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ROM:</a:t>
                      </a:r>
                      <a:r>
                        <a:rPr sz="1600" spc="-2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Fluent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DX-ROM:</a:t>
                      </a:r>
                      <a:r>
                        <a:rPr sz="1600" spc="3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Workbench/DesignXplorer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49885" marR="192405" indent="-14668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Dynamic ROM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Builder:</a:t>
                      </a:r>
                      <a:r>
                        <a:rPr sz="1600" spc="-18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All  </a:t>
                      </a:r>
                      <a:r>
                        <a:rPr sz="1600" spc="-15" dirty="0">
                          <a:latin typeface="Arial" panose="020B0704020202020204"/>
                          <a:cs typeface="Arial" panose="020B0704020202020204"/>
                        </a:rPr>
                        <a:t>Maxwell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ECE:</a:t>
                      </a:r>
                      <a:r>
                        <a:rPr sz="1600" spc="2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-15" dirty="0">
                          <a:latin typeface="Arial" panose="020B0704020202020204"/>
                          <a:cs typeface="Arial" panose="020B0704020202020204"/>
                        </a:rPr>
                        <a:t>Maxwell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667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限制</a:t>
                      </a:r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 marR="262255" indent="444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Linear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system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only 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Specific limitation for</a:t>
                      </a:r>
                      <a:r>
                        <a:rPr sz="1600" spc="-17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each  tool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Support enabled by</a:t>
                      </a:r>
                      <a:r>
                        <a:rPr sz="1600" spc="-4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tools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Static</a:t>
                      </a:r>
                      <a:r>
                        <a:rPr sz="1600" spc="-5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only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Extending support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for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new</a:t>
                      </a:r>
                      <a:r>
                        <a:rPr sz="1600" spc="-3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tools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requires</a:t>
                      </a:r>
                      <a:r>
                        <a:rPr sz="1600" spc="-1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effort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For Scalar</a:t>
                      </a:r>
                      <a:r>
                        <a:rPr sz="1600" spc="-6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only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5" dirty="0">
                          <a:latin typeface="Arial" panose="020B0704020202020204"/>
                          <a:cs typeface="Arial" panose="020B0704020202020204"/>
                        </a:rPr>
                        <a:t>Limited </a:t>
                      </a:r>
                      <a:r>
                        <a:rPr sz="1600" spc="-5" dirty="0">
                          <a:latin typeface="Arial" panose="020B0704020202020204"/>
                          <a:cs typeface="Arial" panose="020B0704020202020204"/>
                        </a:rPr>
                        <a:t>input and</a:t>
                      </a:r>
                      <a:r>
                        <a:rPr sz="1600" spc="-95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600" dirty="0">
                          <a:latin typeface="Arial" panose="020B0704020202020204"/>
                          <a:cs typeface="Arial" panose="020B0704020202020204"/>
                        </a:rPr>
                        <a:t>outputs</a:t>
                      </a:r>
                      <a:endParaRPr sz="16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64274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5" dirty="0">
                <a:latin typeface="Arial" panose="020B0704020202020204"/>
                <a:cs typeface="Arial" panose="020B0704020202020204"/>
              </a:rPr>
              <a:t>Twin</a:t>
            </a:r>
            <a:r>
              <a:rPr sz="3200" b="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dirty="0">
                <a:latin typeface="Arial" panose="020B0704020202020204"/>
                <a:cs typeface="Arial" panose="020B0704020202020204"/>
              </a:rPr>
              <a:t>Builder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中支持的三种主</a:t>
            </a:r>
            <a:r>
              <a:rPr sz="3200" b="0" spc="-25" dirty="0">
                <a:latin typeface="微软雅黑" panose="020B0503020204020204" charset="-122"/>
                <a:cs typeface="微软雅黑" panose="020B0503020204020204" charset="-122"/>
              </a:rPr>
              <a:t>要</a:t>
            </a:r>
            <a:r>
              <a:rPr sz="3200" b="0" spc="-15" dirty="0">
                <a:latin typeface="Arial" panose="020B0704020202020204"/>
                <a:cs typeface="Arial" panose="020B0704020202020204"/>
              </a:rPr>
              <a:t>ROM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84610" y="964682"/>
            <a:ext cx="1019175" cy="1019175"/>
            <a:chOff x="6484610" y="964682"/>
            <a:chExt cx="1019175" cy="101917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84610" y="964682"/>
              <a:ext cx="1018813" cy="10188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0527" y="990599"/>
              <a:ext cx="914400" cy="914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04177" y="984249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463550" y="0"/>
                  </a:moveTo>
                  <a:lnTo>
                    <a:pt x="511048" y="2412"/>
                  </a:lnTo>
                  <a:lnTo>
                    <a:pt x="556895" y="9271"/>
                  </a:lnTo>
                  <a:lnTo>
                    <a:pt x="601599" y="20954"/>
                  </a:lnTo>
                  <a:lnTo>
                    <a:pt x="644271" y="36575"/>
                  </a:lnTo>
                  <a:lnTo>
                    <a:pt x="684529" y="55879"/>
                  </a:lnTo>
                  <a:lnTo>
                    <a:pt x="722629" y="79248"/>
                  </a:lnTo>
                  <a:lnTo>
                    <a:pt x="758444" y="105790"/>
                  </a:lnTo>
                  <a:lnTo>
                    <a:pt x="791464" y="136016"/>
                  </a:lnTo>
                  <a:lnTo>
                    <a:pt x="821308" y="168655"/>
                  </a:lnTo>
                  <a:lnTo>
                    <a:pt x="847851" y="204470"/>
                  </a:lnTo>
                  <a:lnTo>
                    <a:pt x="871220" y="242570"/>
                  </a:lnTo>
                  <a:lnTo>
                    <a:pt x="890904" y="283337"/>
                  </a:lnTo>
                  <a:lnTo>
                    <a:pt x="906145" y="325882"/>
                  </a:lnTo>
                  <a:lnTo>
                    <a:pt x="917828" y="370204"/>
                  </a:lnTo>
                  <a:lnTo>
                    <a:pt x="924687" y="416051"/>
                  </a:lnTo>
                  <a:lnTo>
                    <a:pt x="927100" y="463550"/>
                  </a:lnTo>
                  <a:lnTo>
                    <a:pt x="924687" y="511048"/>
                  </a:lnTo>
                  <a:lnTo>
                    <a:pt x="917828" y="556895"/>
                  </a:lnTo>
                  <a:lnTo>
                    <a:pt x="906145" y="601599"/>
                  </a:lnTo>
                  <a:lnTo>
                    <a:pt x="890904" y="644271"/>
                  </a:lnTo>
                  <a:lnTo>
                    <a:pt x="871093" y="684529"/>
                  </a:lnTo>
                  <a:lnTo>
                    <a:pt x="847851" y="722629"/>
                  </a:lnTo>
                  <a:lnTo>
                    <a:pt x="821308" y="758444"/>
                  </a:lnTo>
                  <a:lnTo>
                    <a:pt x="791464" y="791463"/>
                  </a:lnTo>
                  <a:lnTo>
                    <a:pt x="758444" y="821309"/>
                  </a:lnTo>
                  <a:lnTo>
                    <a:pt x="722629" y="847851"/>
                  </a:lnTo>
                  <a:lnTo>
                    <a:pt x="684529" y="871220"/>
                  </a:lnTo>
                  <a:lnTo>
                    <a:pt x="644271" y="890904"/>
                  </a:lnTo>
                  <a:lnTo>
                    <a:pt x="601599" y="906145"/>
                  </a:lnTo>
                  <a:lnTo>
                    <a:pt x="556895" y="917828"/>
                  </a:lnTo>
                  <a:lnTo>
                    <a:pt x="511048" y="924687"/>
                  </a:lnTo>
                  <a:lnTo>
                    <a:pt x="463550" y="927100"/>
                  </a:lnTo>
                  <a:lnTo>
                    <a:pt x="416051" y="924687"/>
                  </a:lnTo>
                  <a:lnTo>
                    <a:pt x="370204" y="917828"/>
                  </a:lnTo>
                  <a:lnTo>
                    <a:pt x="325881" y="906145"/>
                  </a:lnTo>
                  <a:lnTo>
                    <a:pt x="283337" y="890904"/>
                  </a:lnTo>
                  <a:lnTo>
                    <a:pt x="242570" y="871220"/>
                  </a:lnTo>
                  <a:lnTo>
                    <a:pt x="204470" y="847851"/>
                  </a:lnTo>
                  <a:lnTo>
                    <a:pt x="168655" y="821309"/>
                  </a:lnTo>
                  <a:lnTo>
                    <a:pt x="136017" y="791463"/>
                  </a:lnTo>
                  <a:lnTo>
                    <a:pt x="105791" y="758444"/>
                  </a:lnTo>
                  <a:lnTo>
                    <a:pt x="79248" y="722629"/>
                  </a:lnTo>
                  <a:lnTo>
                    <a:pt x="55879" y="684529"/>
                  </a:lnTo>
                  <a:lnTo>
                    <a:pt x="36575" y="644271"/>
                  </a:lnTo>
                  <a:lnTo>
                    <a:pt x="20954" y="601599"/>
                  </a:lnTo>
                  <a:lnTo>
                    <a:pt x="9271" y="556895"/>
                  </a:lnTo>
                  <a:lnTo>
                    <a:pt x="2413" y="511048"/>
                  </a:lnTo>
                  <a:lnTo>
                    <a:pt x="0" y="463550"/>
                  </a:lnTo>
                  <a:lnTo>
                    <a:pt x="2413" y="416051"/>
                  </a:lnTo>
                  <a:lnTo>
                    <a:pt x="9271" y="370204"/>
                  </a:lnTo>
                  <a:lnTo>
                    <a:pt x="20954" y="325882"/>
                  </a:lnTo>
                  <a:lnTo>
                    <a:pt x="36575" y="283337"/>
                  </a:lnTo>
                  <a:lnTo>
                    <a:pt x="55879" y="242697"/>
                  </a:lnTo>
                  <a:lnTo>
                    <a:pt x="79248" y="204470"/>
                  </a:lnTo>
                  <a:lnTo>
                    <a:pt x="105791" y="168528"/>
                  </a:lnTo>
                  <a:lnTo>
                    <a:pt x="136017" y="136016"/>
                  </a:lnTo>
                  <a:lnTo>
                    <a:pt x="168528" y="105790"/>
                  </a:lnTo>
                  <a:lnTo>
                    <a:pt x="204470" y="79248"/>
                  </a:lnTo>
                  <a:lnTo>
                    <a:pt x="242697" y="55879"/>
                  </a:lnTo>
                  <a:lnTo>
                    <a:pt x="283337" y="36575"/>
                  </a:lnTo>
                  <a:lnTo>
                    <a:pt x="325881" y="20954"/>
                  </a:lnTo>
                  <a:lnTo>
                    <a:pt x="370204" y="9271"/>
                  </a:lnTo>
                  <a:lnTo>
                    <a:pt x="416051" y="2412"/>
                  </a:lnTo>
                  <a:lnTo>
                    <a:pt x="46355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9776449" y="964642"/>
            <a:ext cx="1019175" cy="1025525"/>
            <a:chOff x="9776449" y="964642"/>
            <a:chExt cx="1019175" cy="10255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6449" y="964642"/>
              <a:ext cx="1018813" cy="1024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2367" y="990599"/>
              <a:ext cx="914400" cy="920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96017" y="984249"/>
              <a:ext cx="927100" cy="933450"/>
            </a:xfrm>
            <a:custGeom>
              <a:avLst/>
              <a:gdLst/>
              <a:ahLst/>
              <a:cxnLst/>
              <a:rect l="l" t="t" r="r" b="b"/>
              <a:pathLst>
                <a:path w="927100" h="933450">
                  <a:moveTo>
                    <a:pt x="463550" y="0"/>
                  </a:moveTo>
                  <a:lnTo>
                    <a:pt x="511048" y="2412"/>
                  </a:lnTo>
                  <a:lnTo>
                    <a:pt x="556895" y="9651"/>
                  </a:lnTo>
                  <a:lnTo>
                    <a:pt x="601599" y="20954"/>
                  </a:lnTo>
                  <a:lnTo>
                    <a:pt x="644271" y="36575"/>
                  </a:lnTo>
                  <a:lnTo>
                    <a:pt x="684529" y="56387"/>
                  </a:lnTo>
                  <a:lnTo>
                    <a:pt x="722756" y="79628"/>
                  </a:lnTo>
                  <a:lnTo>
                    <a:pt x="758571" y="106679"/>
                  </a:lnTo>
                  <a:lnTo>
                    <a:pt x="791463" y="136778"/>
                  </a:lnTo>
                  <a:lnTo>
                    <a:pt x="821308" y="169799"/>
                  </a:lnTo>
                  <a:lnTo>
                    <a:pt x="847851" y="205994"/>
                  </a:lnTo>
                  <a:lnTo>
                    <a:pt x="871220" y="244221"/>
                  </a:lnTo>
                  <a:lnTo>
                    <a:pt x="890904" y="285241"/>
                  </a:lnTo>
                  <a:lnTo>
                    <a:pt x="906145" y="327913"/>
                  </a:lnTo>
                  <a:lnTo>
                    <a:pt x="917828" y="372617"/>
                  </a:lnTo>
                  <a:lnTo>
                    <a:pt x="924686" y="419226"/>
                  </a:lnTo>
                  <a:lnTo>
                    <a:pt x="927100" y="466725"/>
                  </a:lnTo>
                  <a:lnTo>
                    <a:pt x="924686" y="514603"/>
                  </a:lnTo>
                  <a:lnTo>
                    <a:pt x="917828" y="560832"/>
                  </a:lnTo>
                  <a:lnTo>
                    <a:pt x="906145" y="605536"/>
                  </a:lnTo>
                  <a:lnTo>
                    <a:pt x="890904" y="648588"/>
                  </a:lnTo>
                  <a:lnTo>
                    <a:pt x="871220" y="689228"/>
                  </a:lnTo>
                  <a:lnTo>
                    <a:pt x="847851" y="727837"/>
                  </a:lnTo>
                  <a:lnTo>
                    <a:pt x="821308" y="763651"/>
                  </a:lnTo>
                  <a:lnTo>
                    <a:pt x="791463" y="796671"/>
                  </a:lnTo>
                  <a:lnTo>
                    <a:pt x="758571" y="826770"/>
                  </a:lnTo>
                  <a:lnTo>
                    <a:pt x="722756" y="853821"/>
                  </a:lnTo>
                  <a:lnTo>
                    <a:pt x="684529" y="877062"/>
                  </a:lnTo>
                  <a:lnTo>
                    <a:pt x="644271" y="896874"/>
                  </a:lnTo>
                  <a:lnTo>
                    <a:pt x="601599" y="912495"/>
                  </a:lnTo>
                  <a:lnTo>
                    <a:pt x="556895" y="923798"/>
                  </a:lnTo>
                  <a:lnTo>
                    <a:pt x="511048" y="931037"/>
                  </a:lnTo>
                  <a:lnTo>
                    <a:pt x="463550" y="933450"/>
                  </a:lnTo>
                  <a:lnTo>
                    <a:pt x="416051" y="931037"/>
                  </a:lnTo>
                  <a:lnTo>
                    <a:pt x="370204" y="923798"/>
                  </a:lnTo>
                  <a:lnTo>
                    <a:pt x="325881" y="912495"/>
                  </a:lnTo>
                  <a:lnTo>
                    <a:pt x="283209" y="896874"/>
                  </a:lnTo>
                  <a:lnTo>
                    <a:pt x="242570" y="877062"/>
                  </a:lnTo>
                  <a:lnTo>
                    <a:pt x="204342" y="853821"/>
                  </a:lnTo>
                  <a:lnTo>
                    <a:pt x="168528" y="826770"/>
                  </a:lnTo>
                  <a:lnTo>
                    <a:pt x="136016" y="796671"/>
                  </a:lnTo>
                  <a:lnTo>
                    <a:pt x="105790" y="763651"/>
                  </a:lnTo>
                  <a:lnTo>
                    <a:pt x="79248" y="727837"/>
                  </a:lnTo>
                  <a:lnTo>
                    <a:pt x="55879" y="689228"/>
                  </a:lnTo>
                  <a:lnTo>
                    <a:pt x="36575" y="648588"/>
                  </a:lnTo>
                  <a:lnTo>
                    <a:pt x="20954" y="605536"/>
                  </a:lnTo>
                  <a:lnTo>
                    <a:pt x="9271" y="560832"/>
                  </a:lnTo>
                  <a:lnTo>
                    <a:pt x="2412" y="514603"/>
                  </a:lnTo>
                  <a:lnTo>
                    <a:pt x="0" y="466725"/>
                  </a:lnTo>
                  <a:lnTo>
                    <a:pt x="2412" y="419226"/>
                  </a:lnTo>
                  <a:lnTo>
                    <a:pt x="9271" y="372617"/>
                  </a:lnTo>
                  <a:lnTo>
                    <a:pt x="20954" y="327913"/>
                  </a:lnTo>
                  <a:lnTo>
                    <a:pt x="36575" y="285241"/>
                  </a:lnTo>
                  <a:lnTo>
                    <a:pt x="55879" y="244221"/>
                  </a:lnTo>
                  <a:lnTo>
                    <a:pt x="79248" y="205994"/>
                  </a:lnTo>
                  <a:lnTo>
                    <a:pt x="105790" y="169799"/>
                  </a:lnTo>
                  <a:lnTo>
                    <a:pt x="136016" y="136778"/>
                  </a:lnTo>
                  <a:lnTo>
                    <a:pt x="168528" y="106679"/>
                  </a:lnTo>
                  <a:lnTo>
                    <a:pt x="204342" y="79628"/>
                  </a:lnTo>
                  <a:lnTo>
                    <a:pt x="242570" y="56387"/>
                  </a:lnTo>
                  <a:lnTo>
                    <a:pt x="283209" y="36575"/>
                  </a:lnTo>
                  <a:lnTo>
                    <a:pt x="325881" y="20954"/>
                  </a:lnTo>
                  <a:lnTo>
                    <a:pt x="370204" y="9651"/>
                  </a:lnTo>
                  <a:lnTo>
                    <a:pt x="416051" y="2412"/>
                  </a:lnTo>
                  <a:lnTo>
                    <a:pt x="46355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192770" y="964682"/>
            <a:ext cx="1019175" cy="1019175"/>
            <a:chOff x="3192770" y="964682"/>
            <a:chExt cx="1019175" cy="10191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2770" y="964682"/>
              <a:ext cx="1018813" cy="10188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8688" y="990599"/>
              <a:ext cx="914400" cy="914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12338" y="984249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463550" y="0"/>
                  </a:moveTo>
                  <a:lnTo>
                    <a:pt x="511048" y="2412"/>
                  </a:lnTo>
                  <a:lnTo>
                    <a:pt x="556895" y="9271"/>
                  </a:lnTo>
                  <a:lnTo>
                    <a:pt x="601599" y="20954"/>
                  </a:lnTo>
                  <a:lnTo>
                    <a:pt x="644271" y="36575"/>
                  </a:lnTo>
                  <a:lnTo>
                    <a:pt x="684529" y="55879"/>
                  </a:lnTo>
                  <a:lnTo>
                    <a:pt x="722629" y="79248"/>
                  </a:lnTo>
                  <a:lnTo>
                    <a:pt x="758444" y="105790"/>
                  </a:lnTo>
                  <a:lnTo>
                    <a:pt x="791463" y="136016"/>
                  </a:lnTo>
                  <a:lnTo>
                    <a:pt x="821309" y="168655"/>
                  </a:lnTo>
                  <a:lnTo>
                    <a:pt x="847851" y="204470"/>
                  </a:lnTo>
                  <a:lnTo>
                    <a:pt x="871220" y="242570"/>
                  </a:lnTo>
                  <a:lnTo>
                    <a:pt x="890904" y="283337"/>
                  </a:lnTo>
                  <a:lnTo>
                    <a:pt x="906145" y="325882"/>
                  </a:lnTo>
                  <a:lnTo>
                    <a:pt x="917828" y="370204"/>
                  </a:lnTo>
                  <a:lnTo>
                    <a:pt x="924687" y="416051"/>
                  </a:lnTo>
                  <a:lnTo>
                    <a:pt x="927100" y="463550"/>
                  </a:lnTo>
                  <a:lnTo>
                    <a:pt x="924687" y="511048"/>
                  </a:lnTo>
                  <a:lnTo>
                    <a:pt x="917828" y="556895"/>
                  </a:lnTo>
                  <a:lnTo>
                    <a:pt x="906145" y="601599"/>
                  </a:lnTo>
                  <a:lnTo>
                    <a:pt x="890904" y="644271"/>
                  </a:lnTo>
                  <a:lnTo>
                    <a:pt x="871220" y="684529"/>
                  </a:lnTo>
                  <a:lnTo>
                    <a:pt x="847851" y="722629"/>
                  </a:lnTo>
                  <a:lnTo>
                    <a:pt x="821309" y="758444"/>
                  </a:lnTo>
                  <a:lnTo>
                    <a:pt x="791463" y="791463"/>
                  </a:lnTo>
                  <a:lnTo>
                    <a:pt x="758444" y="821309"/>
                  </a:lnTo>
                  <a:lnTo>
                    <a:pt x="722629" y="847851"/>
                  </a:lnTo>
                  <a:lnTo>
                    <a:pt x="684529" y="871220"/>
                  </a:lnTo>
                  <a:lnTo>
                    <a:pt x="644271" y="890904"/>
                  </a:lnTo>
                  <a:lnTo>
                    <a:pt x="601599" y="906145"/>
                  </a:lnTo>
                  <a:lnTo>
                    <a:pt x="556895" y="917828"/>
                  </a:lnTo>
                  <a:lnTo>
                    <a:pt x="511048" y="924687"/>
                  </a:lnTo>
                  <a:lnTo>
                    <a:pt x="463550" y="927100"/>
                  </a:lnTo>
                  <a:lnTo>
                    <a:pt x="416051" y="924687"/>
                  </a:lnTo>
                  <a:lnTo>
                    <a:pt x="370204" y="917828"/>
                  </a:lnTo>
                  <a:lnTo>
                    <a:pt x="325882" y="906145"/>
                  </a:lnTo>
                  <a:lnTo>
                    <a:pt x="283337" y="890904"/>
                  </a:lnTo>
                  <a:lnTo>
                    <a:pt x="242570" y="871220"/>
                  </a:lnTo>
                  <a:lnTo>
                    <a:pt x="204470" y="847851"/>
                  </a:lnTo>
                  <a:lnTo>
                    <a:pt x="168656" y="821309"/>
                  </a:lnTo>
                  <a:lnTo>
                    <a:pt x="136016" y="791463"/>
                  </a:lnTo>
                  <a:lnTo>
                    <a:pt x="105790" y="758444"/>
                  </a:lnTo>
                  <a:lnTo>
                    <a:pt x="79248" y="722629"/>
                  </a:lnTo>
                  <a:lnTo>
                    <a:pt x="55879" y="684529"/>
                  </a:lnTo>
                  <a:lnTo>
                    <a:pt x="36575" y="644271"/>
                  </a:lnTo>
                  <a:lnTo>
                    <a:pt x="20955" y="601599"/>
                  </a:lnTo>
                  <a:lnTo>
                    <a:pt x="9270" y="556895"/>
                  </a:lnTo>
                  <a:lnTo>
                    <a:pt x="2412" y="511048"/>
                  </a:lnTo>
                  <a:lnTo>
                    <a:pt x="0" y="463550"/>
                  </a:lnTo>
                  <a:lnTo>
                    <a:pt x="2412" y="416051"/>
                  </a:lnTo>
                  <a:lnTo>
                    <a:pt x="9270" y="370204"/>
                  </a:lnTo>
                  <a:lnTo>
                    <a:pt x="20955" y="325882"/>
                  </a:lnTo>
                  <a:lnTo>
                    <a:pt x="36575" y="283337"/>
                  </a:lnTo>
                  <a:lnTo>
                    <a:pt x="55879" y="242697"/>
                  </a:lnTo>
                  <a:lnTo>
                    <a:pt x="79248" y="204470"/>
                  </a:lnTo>
                  <a:lnTo>
                    <a:pt x="105790" y="168528"/>
                  </a:lnTo>
                  <a:lnTo>
                    <a:pt x="136016" y="136016"/>
                  </a:lnTo>
                  <a:lnTo>
                    <a:pt x="168528" y="105790"/>
                  </a:lnTo>
                  <a:lnTo>
                    <a:pt x="204470" y="79248"/>
                  </a:lnTo>
                  <a:lnTo>
                    <a:pt x="242697" y="55879"/>
                  </a:lnTo>
                  <a:lnTo>
                    <a:pt x="283337" y="36575"/>
                  </a:lnTo>
                  <a:lnTo>
                    <a:pt x="325882" y="20954"/>
                  </a:lnTo>
                  <a:lnTo>
                    <a:pt x="370204" y="9271"/>
                  </a:lnTo>
                  <a:lnTo>
                    <a:pt x="416051" y="2412"/>
                  </a:lnTo>
                  <a:lnTo>
                    <a:pt x="46355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844" y="112902"/>
            <a:ext cx="77470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线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ROM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的做法与原</a:t>
            </a:r>
            <a:r>
              <a:rPr sz="3200" b="0" spc="-5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3200" b="0" spc="-70" dirty="0">
                <a:latin typeface="Arial" panose="020B0704020202020204"/>
                <a:cs typeface="Arial" panose="020B0704020202020204"/>
              </a:rPr>
              <a:t>-LTI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线性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时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不变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技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术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49496" y="4373879"/>
            <a:ext cx="2072639" cy="15148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4301330"/>
            <a:ext cx="2615183" cy="1821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6567" y="4373879"/>
            <a:ext cx="2103120" cy="153619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34066" y="4958778"/>
            <a:ext cx="351155" cy="403225"/>
            <a:chOff x="3834066" y="4958778"/>
            <a:chExt cx="351155" cy="403225"/>
          </a:xfrm>
        </p:grpSpPr>
        <p:sp>
          <p:nvSpPr>
            <p:cNvPr id="7" name="object 7"/>
            <p:cNvSpPr/>
            <p:nvPr/>
          </p:nvSpPr>
          <p:spPr>
            <a:xfrm>
              <a:off x="3842003" y="4966715"/>
              <a:ext cx="335280" cy="387350"/>
            </a:xfrm>
            <a:custGeom>
              <a:avLst/>
              <a:gdLst/>
              <a:ahLst/>
              <a:cxnLst/>
              <a:rect l="l" t="t" r="r" b="b"/>
              <a:pathLst>
                <a:path w="335279" h="387350">
                  <a:moveTo>
                    <a:pt x="167640" y="0"/>
                  </a:moveTo>
                  <a:lnTo>
                    <a:pt x="137287" y="140969"/>
                  </a:lnTo>
                  <a:lnTo>
                    <a:pt x="0" y="96773"/>
                  </a:lnTo>
                  <a:lnTo>
                    <a:pt x="106934" y="193547"/>
                  </a:lnTo>
                  <a:lnTo>
                    <a:pt x="0" y="290321"/>
                  </a:lnTo>
                  <a:lnTo>
                    <a:pt x="137287" y="246125"/>
                  </a:lnTo>
                  <a:lnTo>
                    <a:pt x="167640" y="387095"/>
                  </a:lnTo>
                  <a:lnTo>
                    <a:pt x="197993" y="246125"/>
                  </a:lnTo>
                  <a:lnTo>
                    <a:pt x="335280" y="290321"/>
                  </a:lnTo>
                  <a:lnTo>
                    <a:pt x="228346" y="193547"/>
                  </a:lnTo>
                  <a:lnTo>
                    <a:pt x="335280" y="96773"/>
                  </a:lnTo>
                  <a:lnTo>
                    <a:pt x="197993" y="140969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42003" y="4966715"/>
              <a:ext cx="335280" cy="387350"/>
            </a:xfrm>
            <a:custGeom>
              <a:avLst/>
              <a:gdLst/>
              <a:ahLst/>
              <a:cxnLst/>
              <a:rect l="l" t="t" r="r" b="b"/>
              <a:pathLst>
                <a:path w="335279" h="387350">
                  <a:moveTo>
                    <a:pt x="0" y="96773"/>
                  </a:moveTo>
                  <a:lnTo>
                    <a:pt x="137287" y="140969"/>
                  </a:lnTo>
                  <a:lnTo>
                    <a:pt x="167640" y="0"/>
                  </a:lnTo>
                  <a:lnTo>
                    <a:pt x="197993" y="140969"/>
                  </a:lnTo>
                  <a:lnTo>
                    <a:pt x="335280" y="96773"/>
                  </a:lnTo>
                  <a:lnTo>
                    <a:pt x="228346" y="193547"/>
                  </a:lnTo>
                  <a:lnTo>
                    <a:pt x="335280" y="290321"/>
                  </a:lnTo>
                  <a:lnTo>
                    <a:pt x="197993" y="246125"/>
                  </a:lnTo>
                  <a:lnTo>
                    <a:pt x="167640" y="387095"/>
                  </a:lnTo>
                  <a:lnTo>
                    <a:pt x="137287" y="246125"/>
                  </a:lnTo>
                  <a:lnTo>
                    <a:pt x="0" y="290321"/>
                  </a:lnTo>
                  <a:lnTo>
                    <a:pt x="106934" y="193547"/>
                  </a:lnTo>
                  <a:lnTo>
                    <a:pt x="0" y="96773"/>
                  </a:lnTo>
                  <a:close/>
                </a:path>
              </a:pathLst>
            </a:custGeom>
            <a:ln w="158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651688" y="5032692"/>
            <a:ext cx="361315" cy="92075"/>
            <a:chOff x="6651688" y="5032692"/>
            <a:chExt cx="361315" cy="92075"/>
          </a:xfrm>
        </p:grpSpPr>
        <p:sp>
          <p:nvSpPr>
            <p:cNvPr id="10" name="object 10"/>
            <p:cNvSpPr/>
            <p:nvPr/>
          </p:nvSpPr>
          <p:spPr>
            <a:xfrm>
              <a:off x="6659626" y="5040629"/>
              <a:ext cx="345440" cy="76200"/>
            </a:xfrm>
            <a:custGeom>
              <a:avLst/>
              <a:gdLst/>
              <a:ahLst/>
              <a:cxnLst/>
              <a:rect l="l" t="t" r="r" b="b"/>
              <a:pathLst>
                <a:path w="345440" h="76200">
                  <a:moveTo>
                    <a:pt x="344931" y="0"/>
                  </a:moveTo>
                  <a:lnTo>
                    <a:pt x="0" y="0"/>
                  </a:lnTo>
                  <a:lnTo>
                    <a:pt x="0" y="75946"/>
                  </a:lnTo>
                  <a:lnTo>
                    <a:pt x="344931" y="75946"/>
                  </a:lnTo>
                  <a:lnTo>
                    <a:pt x="34493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59626" y="5040629"/>
              <a:ext cx="345440" cy="76200"/>
            </a:xfrm>
            <a:custGeom>
              <a:avLst/>
              <a:gdLst/>
              <a:ahLst/>
              <a:cxnLst/>
              <a:rect l="l" t="t" r="r" b="b"/>
              <a:pathLst>
                <a:path w="345440" h="76200">
                  <a:moveTo>
                    <a:pt x="0" y="0"/>
                  </a:moveTo>
                  <a:lnTo>
                    <a:pt x="344931" y="0"/>
                  </a:lnTo>
                  <a:lnTo>
                    <a:pt x="344931" y="75946"/>
                  </a:lnTo>
                  <a:lnTo>
                    <a:pt x="0" y="7594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651688" y="5180774"/>
            <a:ext cx="361315" cy="92075"/>
            <a:chOff x="6651688" y="5180774"/>
            <a:chExt cx="361315" cy="92075"/>
          </a:xfrm>
        </p:grpSpPr>
        <p:sp>
          <p:nvSpPr>
            <p:cNvPr id="13" name="object 13"/>
            <p:cNvSpPr/>
            <p:nvPr/>
          </p:nvSpPr>
          <p:spPr>
            <a:xfrm>
              <a:off x="6659626" y="5188711"/>
              <a:ext cx="345440" cy="76200"/>
            </a:xfrm>
            <a:custGeom>
              <a:avLst/>
              <a:gdLst/>
              <a:ahLst/>
              <a:cxnLst/>
              <a:rect l="l" t="t" r="r" b="b"/>
              <a:pathLst>
                <a:path w="345440" h="76200">
                  <a:moveTo>
                    <a:pt x="344931" y="0"/>
                  </a:moveTo>
                  <a:lnTo>
                    <a:pt x="0" y="0"/>
                  </a:lnTo>
                  <a:lnTo>
                    <a:pt x="0" y="75946"/>
                  </a:lnTo>
                  <a:lnTo>
                    <a:pt x="344931" y="75946"/>
                  </a:lnTo>
                  <a:lnTo>
                    <a:pt x="34493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59626" y="5188711"/>
              <a:ext cx="345440" cy="76200"/>
            </a:xfrm>
            <a:custGeom>
              <a:avLst/>
              <a:gdLst/>
              <a:ahLst/>
              <a:cxnLst/>
              <a:rect l="l" t="t" r="r" b="b"/>
              <a:pathLst>
                <a:path w="345440" h="76200">
                  <a:moveTo>
                    <a:pt x="0" y="0"/>
                  </a:moveTo>
                  <a:lnTo>
                    <a:pt x="344931" y="0"/>
                  </a:lnTo>
                  <a:lnTo>
                    <a:pt x="344931" y="75946"/>
                  </a:lnTo>
                  <a:lnTo>
                    <a:pt x="0" y="7594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0311" y="829563"/>
            <a:ext cx="5150460" cy="337908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315327" y="1228090"/>
            <a:ext cx="34544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可以是三维瞬态仿真，也可以是其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他系统仿真，但一定要确定这个现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象是</a:t>
            </a:r>
            <a:r>
              <a:rPr sz="18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线性时不变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19518" y="3454654"/>
            <a:ext cx="261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Twin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Builder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里分析第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1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步生成的结果，生</a:t>
            </a:r>
            <a:r>
              <a:rPr sz="1800" spc="5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1800" dirty="0">
                <a:latin typeface="Arial" panose="020B0704020202020204"/>
                <a:cs typeface="Arial" panose="020B0704020202020204"/>
              </a:rPr>
              <a:t>R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O</a:t>
            </a:r>
            <a:r>
              <a:rPr sz="1800" dirty="0">
                <a:latin typeface="Arial" panose="020B0704020202020204"/>
                <a:cs typeface="Arial" panose="020B0704020202020204"/>
              </a:rPr>
              <a:t>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92252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Arial" panose="020B0704020202020204"/>
                <a:cs typeface="Arial" panose="020B0704020202020204"/>
              </a:rPr>
              <a:t>Introducing </a:t>
            </a:r>
            <a:r>
              <a:rPr sz="3200" spc="-25" dirty="0">
                <a:latin typeface="Arial" panose="020B0704020202020204"/>
                <a:cs typeface="Arial" panose="020B0704020202020204"/>
              </a:rPr>
              <a:t>ANSYS </a:t>
            </a:r>
            <a:r>
              <a:rPr sz="3200" spc="-50" dirty="0">
                <a:latin typeface="Arial" panose="020B0704020202020204"/>
                <a:cs typeface="Arial" panose="020B0704020202020204"/>
              </a:rPr>
              <a:t>Twin </a:t>
            </a:r>
            <a:r>
              <a:rPr sz="3200" spc="-5" dirty="0">
                <a:latin typeface="Arial" panose="020B0704020202020204"/>
                <a:cs typeface="Arial" panose="020B0704020202020204"/>
              </a:rPr>
              <a:t>Builder Battery</a:t>
            </a:r>
            <a:r>
              <a:rPr sz="3200" spc="60" dirty="0">
                <a:latin typeface="Arial" panose="020B0704020202020204"/>
                <a:cs typeface="Arial" panose="020B0704020202020204"/>
              </a:rPr>
              <a:t> </a:t>
            </a:r>
            <a:r>
              <a:rPr sz="3200" spc="-10" dirty="0">
                <a:latin typeface="Arial" panose="020B0704020202020204"/>
                <a:cs typeface="Arial" panose="020B0704020202020204"/>
              </a:rPr>
              <a:t>Wizard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828" y="1071753"/>
            <a:ext cx="11482070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lnSpc>
                <a:spcPts val="193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 panose="020B0704020202020204"/>
                <a:cs typeface="Arial" panose="020B0704020202020204"/>
              </a:rPr>
              <a:t>Battery </a:t>
            </a:r>
            <a:r>
              <a:rPr sz="1900" spc="5" dirty="0">
                <a:latin typeface="Arial" panose="020B0704020202020204"/>
                <a:cs typeface="Arial" panose="020B0704020202020204"/>
              </a:rPr>
              <a:t>Wizard </a:t>
            </a:r>
            <a:r>
              <a:rPr sz="1900" dirty="0">
                <a:latin typeface="Arial" panose="020B0704020202020204"/>
                <a:cs typeface="Arial" panose="020B0704020202020204"/>
              </a:rPr>
              <a:t>allows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users to </a:t>
            </a:r>
            <a:r>
              <a:rPr sz="1900" dirty="0">
                <a:latin typeface="Arial" panose="020B0704020202020204"/>
                <a:cs typeface="Arial" panose="020B0704020202020204"/>
              </a:rPr>
              <a:t>easily construct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battery </a:t>
            </a:r>
            <a:r>
              <a:rPr sz="1900" dirty="0">
                <a:latin typeface="Arial" panose="020B0704020202020204"/>
                <a:cs typeface="Arial" panose="020B0704020202020204"/>
              </a:rPr>
              <a:t>cells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and assemble them into battery modules</a:t>
            </a:r>
            <a:r>
              <a:rPr sz="1900" spc="210" dirty="0">
                <a:latin typeface="Arial" panose="020B0704020202020204"/>
                <a:cs typeface="Arial" panose="020B0704020202020204"/>
              </a:rPr>
              <a:t> </a:t>
            </a:r>
            <a:r>
              <a:rPr sz="1900" spc="5" dirty="0">
                <a:latin typeface="Arial" panose="020B0704020202020204"/>
                <a:cs typeface="Arial" panose="020B0704020202020204"/>
              </a:rPr>
              <a:t>for</a:t>
            </a:r>
            <a:endParaRPr sz="1900">
              <a:latin typeface="Arial" panose="020B0704020202020204"/>
              <a:cs typeface="Arial" panose="020B0704020202020204"/>
            </a:endParaRPr>
          </a:p>
          <a:p>
            <a:pPr marL="356870">
              <a:lnSpc>
                <a:spcPts val="1930"/>
              </a:lnSpc>
            </a:pPr>
            <a:r>
              <a:rPr sz="1900" dirty="0">
                <a:latin typeface="Arial" panose="020B0704020202020204"/>
                <a:cs typeface="Arial" panose="020B0704020202020204"/>
              </a:rPr>
              <a:t>use in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electro-thermal</a:t>
            </a:r>
            <a:r>
              <a:rPr sz="1900" spc="60" dirty="0">
                <a:latin typeface="Arial" panose="020B0704020202020204"/>
                <a:cs typeface="Arial" panose="020B0704020202020204"/>
              </a:rPr>
              <a:t>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simulations</a:t>
            </a:r>
            <a:endParaRPr sz="1900">
              <a:latin typeface="Arial" panose="020B0704020202020204"/>
              <a:cs typeface="Arial" panose="020B0704020202020204"/>
            </a:endParaRPr>
          </a:p>
          <a:p>
            <a:pPr marL="356870" indent="-344805">
              <a:lnSpc>
                <a:spcPct val="100000"/>
              </a:lnSpc>
              <a:spcBef>
                <a:spcPts val="340"/>
              </a:spcBef>
              <a:buChar char="•"/>
              <a:tabLst>
                <a:tab pos="356870" algn="l"/>
                <a:tab pos="357505" algn="l"/>
              </a:tabLst>
            </a:pPr>
            <a:r>
              <a:rPr sz="1900" spc="-5" dirty="0">
                <a:latin typeface="Arial" panose="020B0704020202020204"/>
                <a:cs typeface="Arial" panose="020B0704020202020204"/>
              </a:rPr>
              <a:t>Streamlines the </a:t>
            </a:r>
            <a:r>
              <a:rPr sz="1900" spc="-10" dirty="0">
                <a:latin typeface="Arial" panose="020B0704020202020204"/>
                <a:cs typeface="Arial" panose="020B0704020202020204"/>
              </a:rPr>
              <a:t>model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creation and parametrization of Cell and Modules and </a:t>
            </a:r>
            <a:r>
              <a:rPr sz="1900" dirty="0">
                <a:latin typeface="Arial" panose="020B0704020202020204"/>
                <a:cs typeface="Arial" panose="020B0704020202020204"/>
              </a:rPr>
              <a:t>allows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export to</a:t>
            </a:r>
            <a:r>
              <a:rPr sz="1900" spc="515" dirty="0">
                <a:latin typeface="Arial" panose="020B0704020202020204"/>
                <a:cs typeface="Arial" panose="020B0704020202020204"/>
              </a:rPr>
              <a:t> 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multiple</a:t>
            </a:r>
            <a:endParaRPr sz="19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557" y="1806701"/>
            <a:ext cx="8280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15" dirty="0">
                <a:latin typeface="Arial" panose="020B0704020202020204"/>
                <a:cs typeface="Arial" panose="020B0704020202020204"/>
              </a:rPr>
              <a:t>f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or</a:t>
            </a:r>
            <a:r>
              <a:rPr sz="1900" spc="-30" dirty="0">
                <a:latin typeface="Arial" panose="020B0704020202020204"/>
                <a:cs typeface="Arial" panose="020B0704020202020204"/>
              </a:rPr>
              <a:t>m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ats</a:t>
            </a:r>
            <a:endParaRPr sz="19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828" y="2136139"/>
            <a:ext cx="109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 panose="020B0704020202020204"/>
                <a:cs typeface="Arial" panose="020B0704020202020204"/>
              </a:rPr>
              <a:t>•</a:t>
            </a:r>
            <a:endParaRPr sz="19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57290" y="2105914"/>
            <a:ext cx="2332355" cy="2396490"/>
            <a:chOff x="6257290" y="2105914"/>
            <a:chExt cx="2332355" cy="23964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20" y="2228088"/>
              <a:ext cx="1969770" cy="14089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5496" y="2264664"/>
              <a:ext cx="1844040" cy="12832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30670" y="2259838"/>
              <a:ext cx="1853564" cy="1292860"/>
            </a:xfrm>
            <a:custGeom>
              <a:avLst/>
              <a:gdLst/>
              <a:ahLst/>
              <a:cxnLst/>
              <a:rect l="l" t="t" r="r" b="b"/>
              <a:pathLst>
                <a:path w="1853565" h="1292860">
                  <a:moveTo>
                    <a:pt x="0" y="1292733"/>
                  </a:moveTo>
                  <a:lnTo>
                    <a:pt x="1853564" y="1292733"/>
                  </a:lnTo>
                  <a:lnTo>
                    <a:pt x="1853564" y="0"/>
                  </a:lnTo>
                  <a:lnTo>
                    <a:pt x="0" y="0"/>
                  </a:lnTo>
                  <a:lnTo>
                    <a:pt x="0" y="1292733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63640" y="2112264"/>
              <a:ext cx="2319655" cy="2383790"/>
            </a:xfrm>
            <a:custGeom>
              <a:avLst/>
              <a:gdLst/>
              <a:ahLst/>
              <a:cxnLst/>
              <a:rect l="l" t="t" r="r" b="b"/>
              <a:pathLst>
                <a:path w="2319654" h="2383790">
                  <a:moveTo>
                    <a:pt x="0" y="2383536"/>
                  </a:moveTo>
                  <a:lnTo>
                    <a:pt x="2319527" y="2383536"/>
                  </a:lnTo>
                  <a:lnTo>
                    <a:pt x="2319527" y="0"/>
                  </a:lnTo>
                  <a:lnTo>
                    <a:pt x="0" y="0"/>
                  </a:lnTo>
                  <a:lnTo>
                    <a:pt x="0" y="238353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586219" y="3884117"/>
            <a:ext cx="16808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Battery</a:t>
            </a:r>
            <a:r>
              <a:rPr sz="1800" b="1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Module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Configuration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3561" y="2105914"/>
            <a:ext cx="1957705" cy="2396490"/>
            <a:chOff x="813561" y="2105914"/>
            <a:chExt cx="1957705" cy="239649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783" y="2157984"/>
              <a:ext cx="936497" cy="15613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2194560"/>
              <a:ext cx="810767" cy="14356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51533" y="2189734"/>
              <a:ext cx="820419" cy="1445260"/>
            </a:xfrm>
            <a:custGeom>
              <a:avLst/>
              <a:gdLst/>
              <a:ahLst/>
              <a:cxnLst/>
              <a:rect l="l" t="t" r="r" b="b"/>
              <a:pathLst>
                <a:path w="820419" h="1445260">
                  <a:moveTo>
                    <a:pt x="0" y="1445133"/>
                  </a:moveTo>
                  <a:lnTo>
                    <a:pt x="820292" y="1445133"/>
                  </a:lnTo>
                  <a:lnTo>
                    <a:pt x="820292" y="0"/>
                  </a:lnTo>
                  <a:lnTo>
                    <a:pt x="0" y="0"/>
                  </a:lnTo>
                  <a:lnTo>
                    <a:pt x="0" y="1445133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19911" y="2112264"/>
              <a:ext cx="1945005" cy="2383790"/>
            </a:xfrm>
            <a:custGeom>
              <a:avLst/>
              <a:gdLst/>
              <a:ahLst/>
              <a:cxnLst/>
              <a:rect l="l" t="t" r="r" b="b"/>
              <a:pathLst>
                <a:path w="1945005" h="2383790">
                  <a:moveTo>
                    <a:pt x="0" y="2383536"/>
                  </a:moveTo>
                  <a:lnTo>
                    <a:pt x="1944624" y="2383536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238353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8801" y="3884117"/>
            <a:ext cx="15271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Battery</a:t>
            </a:r>
            <a:r>
              <a:rPr sz="1800" b="1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Cell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Conf</a:t>
            </a:r>
            <a:r>
              <a:rPr sz="1800" b="1" dirty="0">
                <a:latin typeface="Arial" panose="020B0704020202020204"/>
                <a:cs typeface="Arial" panose="020B0704020202020204"/>
              </a:rPr>
              <a:t>i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g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ur</a:t>
            </a:r>
            <a:r>
              <a:rPr sz="1800" b="1" dirty="0">
                <a:latin typeface="Arial" panose="020B0704020202020204"/>
                <a:cs typeface="Arial" panose="020B0704020202020204"/>
              </a:rPr>
              <a:t>a</a:t>
            </a:r>
            <a:r>
              <a:rPr sz="1800" b="1" dirty="0">
                <a:latin typeface="Arial" panose="020B0704020202020204"/>
                <a:cs typeface="Arial" panose="020B0704020202020204"/>
              </a:rPr>
              <a:t>ti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o</a:t>
            </a:r>
            <a:r>
              <a:rPr sz="1800" b="1" dirty="0">
                <a:latin typeface="Arial" panose="020B0704020202020204"/>
                <a:cs typeface="Arial" panose="020B0704020202020204"/>
              </a:rPr>
              <a:t>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614" y="2135200"/>
            <a:ext cx="56692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57825" algn="l"/>
              </a:tabLst>
            </a:pPr>
            <a:r>
              <a:rPr sz="2800" spc="5" dirty="0">
                <a:latin typeface="Arial" panose="020B0704020202020204"/>
                <a:cs typeface="Arial" panose="020B0704020202020204"/>
              </a:rPr>
              <a:t>1</a:t>
            </a:r>
            <a:r>
              <a:rPr sz="2800" spc="5" dirty="0">
                <a:latin typeface="Arial" panose="020B0704020202020204"/>
                <a:cs typeface="Arial" panose="020B0704020202020204"/>
              </a:rPr>
              <a:t>	</a:t>
            </a:r>
            <a:r>
              <a:rPr sz="2800" spc="5" dirty="0">
                <a:latin typeface="Arial" panose="020B0704020202020204"/>
                <a:cs typeface="Arial" panose="020B0704020202020204"/>
              </a:rPr>
              <a:t>2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872" y="5166359"/>
            <a:ext cx="11189335" cy="11309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0805" marR="186055">
              <a:lnSpc>
                <a:spcPct val="100000"/>
              </a:lnSpc>
              <a:spcBef>
                <a:spcPts val="340"/>
              </a:spcBef>
            </a:pPr>
            <a:r>
              <a:rPr sz="1600" i="1" dirty="0">
                <a:latin typeface="Arial" panose="020B0704020202020204"/>
                <a:cs typeface="Arial" panose="020B0704020202020204"/>
              </a:rPr>
              <a:t>"A123 uses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ANSYS </a:t>
            </a:r>
            <a:r>
              <a:rPr sz="1600" i="1" spc="-25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Builder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to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perform thermal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of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their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48V battery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pack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development.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A123 also </a:t>
            </a:r>
            <a:r>
              <a:rPr sz="1600" i="1" spc="-10" dirty="0">
                <a:latin typeface="Arial" panose="020B0704020202020204"/>
                <a:cs typeface="Arial" panose="020B0704020202020204"/>
              </a:rPr>
              <a:t>utilizes 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Ansys </a:t>
            </a:r>
            <a:r>
              <a:rPr sz="1600" i="1" spc="-25" dirty="0">
                <a:latin typeface="Arial" panose="020B0704020202020204"/>
                <a:cs typeface="Arial" panose="020B0704020202020204"/>
              </a:rPr>
              <a:t>Twin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Builder’s Reduced Order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Model (ROM)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technologies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to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simplify complex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3D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thermal simulation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to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significantly  reduce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the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simulation time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from days </a:t>
            </a:r>
            <a:r>
              <a:rPr sz="1600" i="1" spc="5" dirty="0">
                <a:latin typeface="Arial" panose="020B0704020202020204"/>
                <a:cs typeface="Arial" panose="020B0704020202020204"/>
              </a:rPr>
              <a:t>to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few seconds while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keeping </a:t>
            </a:r>
            <a:r>
              <a:rPr sz="1600" i="1" dirty="0">
                <a:latin typeface="Arial" panose="020B0704020202020204"/>
                <a:cs typeface="Arial" panose="020B0704020202020204"/>
              </a:rPr>
              <a:t>the </a:t>
            </a:r>
            <a:r>
              <a:rPr sz="1600" i="1" spc="-5" dirty="0">
                <a:latin typeface="Arial" panose="020B0704020202020204"/>
                <a:cs typeface="Arial" panose="020B0704020202020204"/>
              </a:rPr>
              <a:t>required simulation</a:t>
            </a:r>
            <a:r>
              <a:rPr sz="1600" i="1" spc="-260" dirty="0">
                <a:latin typeface="Arial" panose="020B0704020202020204"/>
                <a:cs typeface="Arial" panose="020B0704020202020204"/>
              </a:rPr>
              <a:t> </a:t>
            </a:r>
            <a:r>
              <a:rPr sz="1600" i="1" spc="-10" dirty="0">
                <a:latin typeface="Arial" panose="020B0704020202020204"/>
                <a:cs typeface="Arial" panose="020B0704020202020204"/>
              </a:rPr>
              <a:t>accuracy.“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 panose="020B0704020202020204"/>
                <a:cs typeface="Arial" panose="020B0704020202020204"/>
              </a:rPr>
              <a:t>-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Shawn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Zhang, </a:t>
            </a:r>
            <a:r>
              <a:rPr sz="1600" spc="-35" dirty="0">
                <a:latin typeface="Arial" panose="020B0704020202020204"/>
                <a:cs typeface="Arial" panose="020B0704020202020204"/>
              </a:rPr>
              <a:t>Sr. </a:t>
            </a:r>
            <a:r>
              <a:rPr sz="1600" spc="-20" dirty="0">
                <a:latin typeface="Arial" panose="020B0704020202020204"/>
                <a:cs typeface="Arial" panose="020B0704020202020204"/>
              </a:rPr>
              <a:t>Manager,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Engineering, </a:t>
            </a:r>
            <a:r>
              <a:rPr sz="1600" dirty="0">
                <a:latin typeface="Arial" panose="020B0704020202020204"/>
                <a:cs typeface="Arial" panose="020B0704020202020204"/>
              </a:rPr>
              <a:t>A123</a:t>
            </a:r>
            <a:r>
              <a:rPr sz="1600" spc="-13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System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7064" y="2133600"/>
            <a:ext cx="8159750" cy="2993390"/>
            <a:chOff x="2417064" y="2133600"/>
            <a:chExt cx="8159750" cy="299339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7064" y="2209800"/>
              <a:ext cx="3240024" cy="17617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0496" y="2133600"/>
              <a:ext cx="2036063" cy="27371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1088" y="3099816"/>
              <a:ext cx="3203448" cy="202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1817" y="3943934"/>
            <a:ext cx="6323330" cy="7937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200"/>
              </a:spcBef>
              <a:buFont typeface="Arial" panose="020B0704020202020204"/>
              <a:buChar char="•"/>
              <a:tabLst>
                <a:tab pos="20447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在实验设计中定义的设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点上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获得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输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出参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值作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参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数的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04470" indent="-192405">
              <a:lnSpc>
                <a:spcPct val="100000"/>
              </a:lnSpc>
              <a:spcBef>
                <a:spcPts val="1105"/>
              </a:spcBef>
              <a:buFont typeface="Arial" panose="020B0704020202020204"/>
              <a:buChar char="•"/>
              <a:tabLst>
                <a:tab pos="20447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使用插值方法作为基本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04815" y="947927"/>
            <a:ext cx="4977765" cy="2707005"/>
            <a:chOff x="5004815" y="947927"/>
            <a:chExt cx="4977765" cy="270700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44183" y="1831847"/>
              <a:ext cx="3938016" cy="1822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4815" y="947927"/>
              <a:ext cx="1530095" cy="86563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1874520"/>
            <a:ext cx="3480816" cy="18227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94" y="1476247"/>
            <a:ext cx="1515745" cy="434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615"/>
              </a:lnSpc>
              <a:spcBef>
                <a:spcPts val="90"/>
              </a:spcBef>
            </a:pPr>
            <a:r>
              <a:rPr sz="1350" b="1" spc="-15" dirty="0">
                <a:latin typeface="Arial" panose="020B0704020202020204"/>
                <a:cs typeface="Arial" panose="020B0704020202020204"/>
              </a:rPr>
              <a:t>Response</a:t>
            </a:r>
            <a:r>
              <a:rPr sz="1350" b="1" spc="10" dirty="0">
                <a:latin typeface="Arial" panose="020B0704020202020204"/>
                <a:cs typeface="Arial" panose="020B0704020202020204"/>
              </a:rPr>
              <a:t> </a:t>
            </a:r>
            <a:r>
              <a:rPr sz="1350" b="1" spc="-10" dirty="0">
                <a:latin typeface="Arial" panose="020B0704020202020204"/>
                <a:cs typeface="Arial" panose="020B0704020202020204"/>
              </a:rPr>
              <a:t>Surface</a:t>
            </a:r>
            <a:endParaRPr sz="13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615"/>
              </a:lnSpc>
              <a:spcBef>
                <a:spcPts val="5"/>
              </a:spcBef>
            </a:pPr>
            <a:r>
              <a:rPr sz="1350" b="1" spc="-5" dirty="0">
                <a:latin typeface="Arial" panose="020B0704020202020204"/>
                <a:cs typeface="Arial" panose="020B0704020202020204"/>
              </a:rPr>
              <a:t>Modeling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644" y="126314"/>
            <a:ext cx="85445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非线性、静态、只输出点数据：响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应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面降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阶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504" y="131063"/>
            <a:ext cx="11360150" cy="6017260"/>
            <a:chOff x="222504" y="131063"/>
            <a:chExt cx="11360150" cy="60172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2504" y="405384"/>
              <a:ext cx="2496312" cy="36088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52" y="929640"/>
              <a:ext cx="2886455" cy="25603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41448" y="1965959"/>
              <a:ext cx="798830" cy="485140"/>
            </a:xfrm>
            <a:custGeom>
              <a:avLst/>
              <a:gdLst/>
              <a:ahLst/>
              <a:cxnLst/>
              <a:rect l="l" t="t" r="r" b="b"/>
              <a:pathLst>
                <a:path w="798830" h="485139">
                  <a:moveTo>
                    <a:pt x="556259" y="0"/>
                  </a:moveTo>
                  <a:lnTo>
                    <a:pt x="556259" y="121157"/>
                  </a:lnTo>
                  <a:lnTo>
                    <a:pt x="0" y="121157"/>
                  </a:lnTo>
                  <a:lnTo>
                    <a:pt x="0" y="363474"/>
                  </a:lnTo>
                  <a:lnTo>
                    <a:pt x="556259" y="363474"/>
                  </a:lnTo>
                  <a:lnTo>
                    <a:pt x="556259" y="484631"/>
                  </a:lnTo>
                  <a:lnTo>
                    <a:pt x="798576" y="242315"/>
                  </a:lnTo>
                  <a:lnTo>
                    <a:pt x="5562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5639" y="694954"/>
              <a:ext cx="4556759" cy="25542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93536" y="1965959"/>
              <a:ext cx="798830" cy="485140"/>
            </a:xfrm>
            <a:custGeom>
              <a:avLst/>
              <a:gdLst/>
              <a:ahLst/>
              <a:cxnLst/>
              <a:rect l="l" t="t" r="r" b="b"/>
              <a:pathLst>
                <a:path w="798829" h="485139">
                  <a:moveTo>
                    <a:pt x="556260" y="0"/>
                  </a:moveTo>
                  <a:lnTo>
                    <a:pt x="556260" y="121157"/>
                  </a:lnTo>
                  <a:lnTo>
                    <a:pt x="0" y="121157"/>
                  </a:lnTo>
                  <a:lnTo>
                    <a:pt x="0" y="363474"/>
                  </a:lnTo>
                  <a:lnTo>
                    <a:pt x="556260" y="363474"/>
                  </a:lnTo>
                  <a:lnTo>
                    <a:pt x="556260" y="484631"/>
                  </a:lnTo>
                  <a:lnTo>
                    <a:pt x="798575" y="242315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9015" y="3751421"/>
              <a:ext cx="2618231" cy="23537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53072" y="3249167"/>
              <a:ext cx="2987040" cy="2146300"/>
            </a:xfrm>
            <a:custGeom>
              <a:avLst/>
              <a:gdLst/>
              <a:ahLst/>
              <a:cxnLst/>
              <a:rect l="l" t="t" r="r" b="b"/>
              <a:pathLst>
                <a:path w="2987040" h="2146300">
                  <a:moveTo>
                    <a:pt x="1475232" y="1782318"/>
                  </a:moveTo>
                  <a:lnTo>
                    <a:pt x="242316" y="1782318"/>
                  </a:lnTo>
                  <a:lnTo>
                    <a:pt x="242316" y="1661160"/>
                  </a:lnTo>
                  <a:lnTo>
                    <a:pt x="0" y="1903476"/>
                  </a:lnTo>
                  <a:lnTo>
                    <a:pt x="242316" y="2145792"/>
                  </a:lnTo>
                  <a:lnTo>
                    <a:pt x="242316" y="2024634"/>
                  </a:lnTo>
                  <a:lnTo>
                    <a:pt x="1475232" y="2024634"/>
                  </a:lnTo>
                  <a:lnTo>
                    <a:pt x="1475232" y="1782318"/>
                  </a:lnTo>
                  <a:close/>
                </a:path>
                <a:path w="2987040" h="2146300">
                  <a:moveTo>
                    <a:pt x="2987040" y="556260"/>
                  </a:moveTo>
                  <a:lnTo>
                    <a:pt x="2865882" y="556260"/>
                  </a:lnTo>
                  <a:lnTo>
                    <a:pt x="2865882" y="0"/>
                  </a:lnTo>
                  <a:lnTo>
                    <a:pt x="2623566" y="0"/>
                  </a:lnTo>
                  <a:lnTo>
                    <a:pt x="2623566" y="556260"/>
                  </a:lnTo>
                  <a:lnTo>
                    <a:pt x="2502408" y="556260"/>
                  </a:lnTo>
                  <a:lnTo>
                    <a:pt x="2744724" y="798576"/>
                  </a:lnTo>
                  <a:lnTo>
                    <a:pt x="2987040" y="55626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0527" y="3672840"/>
              <a:ext cx="4270248" cy="24749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304" y="4639055"/>
              <a:ext cx="2273935" cy="756285"/>
            </a:xfrm>
            <a:custGeom>
              <a:avLst/>
              <a:gdLst/>
              <a:ahLst/>
              <a:cxnLst/>
              <a:rect l="l" t="t" r="r" b="b"/>
              <a:pathLst>
                <a:path w="2273935" h="756285">
                  <a:moveTo>
                    <a:pt x="1405128" y="377952"/>
                  </a:moveTo>
                  <a:lnTo>
                    <a:pt x="1408049" y="333865"/>
                  </a:lnTo>
                  <a:lnTo>
                    <a:pt x="1416597" y="291275"/>
                  </a:lnTo>
                  <a:lnTo>
                    <a:pt x="1430446" y="250464"/>
                  </a:lnTo>
                  <a:lnTo>
                    <a:pt x="1449270" y="211716"/>
                  </a:lnTo>
                  <a:lnTo>
                    <a:pt x="1472743" y="175313"/>
                  </a:lnTo>
                  <a:lnTo>
                    <a:pt x="1500540" y="141540"/>
                  </a:lnTo>
                  <a:lnTo>
                    <a:pt x="1532334" y="110680"/>
                  </a:lnTo>
                  <a:lnTo>
                    <a:pt x="1567800" y="83015"/>
                  </a:lnTo>
                  <a:lnTo>
                    <a:pt x="1606612" y="58830"/>
                  </a:lnTo>
                  <a:lnTo>
                    <a:pt x="1648445" y="38406"/>
                  </a:lnTo>
                  <a:lnTo>
                    <a:pt x="1692973" y="22028"/>
                  </a:lnTo>
                  <a:lnTo>
                    <a:pt x="1739870" y="9979"/>
                  </a:lnTo>
                  <a:lnTo>
                    <a:pt x="1788810" y="2542"/>
                  </a:lnTo>
                  <a:lnTo>
                    <a:pt x="1839468" y="0"/>
                  </a:lnTo>
                  <a:lnTo>
                    <a:pt x="1890125" y="2542"/>
                  </a:lnTo>
                  <a:lnTo>
                    <a:pt x="1939065" y="9979"/>
                  </a:lnTo>
                  <a:lnTo>
                    <a:pt x="1985962" y="22028"/>
                  </a:lnTo>
                  <a:lnTo>
                    <a:pt x="2030490" y="38406"/>
                  </a:lnTo>
                  <a:lnTo>
                    <a:pt x="2072323" y="58830"/>
                  </a:lnTo>
                  <a:lnTo>
                    <a:pt x="2111135" y="83015"/>
                  </a:lnTo>
                  <a:lnTo>
                    <a:pt x="2146601" y="110680"/>
                  </a:lnTo>
                  <a:lnTo>
                    <a:pt x="2178395" y="141540"/>
                  </a:lnTo>
                  <a:lnTo>
                    <a:pt x="2206192" y="175313"/>
                  </a:lnTo>
                  <a:lnTo>
                    <a:pt x="2229665" y="211716"/>
                  </a:lnTo>
                  <a:lnTo>
                    <a:pt x="2248489" y="250464"/>
                  </a:lnTo>
                  <a:lnTo>
                    <a:pt x="2262338" y="291275"/>
                  </a:lnTo>
                  <a:lnTo>
                    <a:pt x="2270886" y="333865"/>
                  </a:lnTo>
                  <a:lnTo>
                    <a:pt x="2273808" y="377952"/>
                  </a:lnTo>
                  <a:lnTo>
                    <a:pt x="2270886" y="422038"/>
                  </a:lnTo>
                  <a:lnTo>
                    <a:pt x="2262338" y="464628"/>
                  </a:lnTo>
                  <a:lnTo>
                    <a:pt x="2248489" y="505439"/>
                  </a:lnTo>
                  <a:lnTo>
                    <a:pt x="2229665" y="544187"/>
                  </a:lnTo>
                  <a:lnTo>
                    <a:pt x="2206192" y="580590"/>
                  </a:lnTo>
                  <a:lnTo>
                    <a:pt x="2178395" y="614363"/>
                  </a:lnTo>
                  <a:lnTo>
                    <a:pt x="2146601" y="645223"/>
                  </a:lnTo>
                  <a:lnTo>
                    <a:pt x="2111135" y="672888"/>
                  </a:lnTo>
                  <a:lnTo>
                    <a:pt x="2072323" y="697073"/>
                  </a:lnTo>
                  <a:lnTo>
                    <a:pt x="2030490" y="717497"/>
                  </a:lnTo>
                  <a:lnTo>
                    <a:pt x="1985962" y="733875"/>
                  </a:lnTo>
                  <a:lnTo>
                    <a:pt x="1939065" y="745924"/>
                  </a:lnTo>
                  <a:lnTo>
                    <a:pt x="1890125" y="753361"/>
                  </a:lnTo>
                  <a:lnTo>
                    <a:pt x="1839468" y="755904"/>
                  </a:lnTo>
                  <a:lnTo>
                    <a:pt x="1788810" y="753361"/>
                  </a:lnTo>
                  <a:lnTo>
                    <a:pt x="1739870" y="745924"/>
                  </a:lnTo>
                  <a:lnTo>
                    <a:pt x="1692973" y="733875"/>
                  </a:lnTo>
                  <a:lnTo>
                    <a:pt x="1648445" y="717497"/>
                  </a:lnTo>
                  <a:lnTo>
                    <a:pt x="1606612" y="697073"/>
                  </a:lnTo>
                  <a:lnTo>
                    <a:pt x="1567800" y="672888"/>
                  </a:lnTo>
                  <a:lnTo>
                    <a:pt x="1532334" y="645223"/>
                  </a:lnTo>
                  <a:lnTo>
                    <a:pt x="1500540" y="614363"/>
                  </a:lnTo>
                  <a:lnTo>
                    <a:pt x="1472743" y="580590"/>
                  </a:lnTo>
                  <a:lnTo>
                    <a:pt x="1449270" y="544187"/>
                  </a:lnTo>
                  <a:lnTo>
                    <a:pt x="1430446" y="505439"/>
                  </a:lnTo>
                  <a:lnTo>
                    <a:pt x="1416597" y="464628"/>
                  </a:lnTo>
                  <a:lnTo>
                    <a:pt x="1408049" y="422038"/>
                  </a:lnTo>
                  <a:lnTo>
                    <a:pt x="1405128" y="377952"/>
                  </a:lnTo>
                  <a:close/>
                </a:path>
                <a:path w="2273935" h="756285">
                  <a:moveTo>
                    <a:pt x="0" y="350520"/>
                  </a:moveTo>
                  <a:lnTo>
                    <a:pt x="5296" y="311822"/>
                  </a:lnTo>
                  <a:lnTo>
                    <a:pt x="20484" y="275778"/>
                  </a:lnTo>
                  <a:lnTo>
                    <a:pt x="44516" y="243160"/>
                  </a:lnTo>
                  <a:lnTo>
                    <a:pt x="76342" y="214741"/>
                  </a:lnTo>
                  <a:lnTo>
                    <a:pt x="114913" y="191292"/>
                  </a:lnTo>
                  <a:lnTo>
                    <a:pt x="159180" y="173587"/>
                  </a:lnTo>
                  <a:lnTo>
                    <a:pt x="208093" y="162397"/>
                  </a:lnTo>
                  <a:lnTo>
                    <a:pt x="260604" y="158496"/>
                  </a:lnTo>
                  <a:lnTo>
                    <a:pt x="313114" y="162397"/>
                  </a:lnTo>
                  <a:lnTo>
                    <a:pt x="362027" y="173587"/>
                  </a:lnTo>
                  <a:lnTo>
                    <a:pt x="406294" y="191292"/>
                  </a:lnTo>
                  <a:lnTo>
                    <a:pt x="444865" y="214741"/>
                  </a:lnTo>
                  <a:lnTo>
                    <a:pt x="476691" y="243160"/>
                  </a:lnTo>
                  <a:lnTo>
                    <a:pt x="500723" y="275778"/>
                  </a:lnTo>
                  <a:lnTo>
                    <a:pt x="515911" y="311822"/>
                  </a:lnTo>
                  <a:lnTo>
                    <a:pt x="521208" y="350520"/>
                  </a:lnTo>
                  <a:lnTo>
                    <a:pt x="515911" y="389217"/>
                  </a:lnTo>
                  <a:lnTo>
                    <a:pt x="500723" y="425261"/>
                  </a:lnTo>
                  <a:lnTo>
                    <a:pt x="476691" y="457879"/>
                  </a:lnTo>
                  <a:lnTo>
                    <a:pt x="444865" y="486298"/>
                  </a:lnTo>
                  <a:lnTo>
                    <a:pt x="406294" y="509747"/>
                  </a:lnTo>
                  <a:lnTo>
                    <a:pt x="362027" y="527452"/>
                  </a:lnTo>
                  <a:lnTo>
                    <a:pt x="313114" y="538642"/>
                  </a:lnTo>
                  <a:lnTo>
                    <a:pt x="260604" y="542544"/>
                  </a:lnTo>
                  <a:lnTo>
                    <a:pt x="208093" y="538642"/>
                  </a:lnTo>
                  <a:lnTo>
                    <a:pt x="159180" y="527452"/>
                  </a:lnTo>
                  <a:lnTo>
                    <a:pt x="114913" y="509747"/>
                  </a:lnTo>
                  <a:lnTo>
                    <a:pt x="76342" y="486298"/>
                  </a:lnTo>
                  <a:lnTo>
                    <a:pt x="44516" y="457879"/>
                  </a:lnTo>
                  <a:lnTo>
                    <a:pt x="20484" y="425261"/>
                  </a:lnTo>
                  <a:lnTo>
                    <a:pt x="5296" y="389217"/>
                  </a:lnTo>
                  <a:lnTo>
                    <a:pt x="0" y="35052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58444" y="6105855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46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4890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非线性静态降阶模型的生成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21423" y="1118416"/>
            <a:ext cx="989755" cy="80412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16552" y="2496311"/>
            <a:ext cx="539750" cy="353695"/>
          </a:xfrm>
          <a:custGeom>
            <a:avLst/>
            <a:gdLst/>
            <a:ahLst/>
            <a:cxnLst/>
            <a:rect l="l" t="t" r="r" b="b"/>
            <a:pathLst>
              <a:path w="539750" h="353694">
                <a:moveTo>
                  <a:pt x="539496" y="0"/>
                </a:moveTo>
                <a:lnTo>
                  <a:pt x="225552" y="0"/>
                </a:lnTo>
                <a:lnTo>
                  <a:pt x="225552" y="192024"/>
                </a:lnTo>
                <a:lnTo>
                  <a:pt x="0" y="192024"/>
                </a:lnTo>
                <a:lnTo>
                  <a:pt x="0" y="353568"/>
                </a:lnTo>
                <a:lnTo>
                  <a:pt x="283464" y="353568"/>
                </a:lnTo>
                <a:lnTo>
                  <a:pt x="283464" y="192024"/>
                </a:lnTo>
                <a:lnTo>
                  <a:pt x="539496" y="192024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133475" y="2550731"/>
            <a:ext cx="2668270" cy="1720214"/>
            <a:chOff x="1133475" y="2550731"/>
            <a:chExt cx="2668270" cy="172021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611664"/>
              <a:ext cx="2063680" cy="1450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8237" y="2555494"/>
              <a:ext cx="2658745" cy="1710689"/>
            </a:xfrm>
            <a:custGeom>
              <a:avLst/>
              <a:gdLst/>
              <a:ahLst/>
              <a:cxnLst/>
              <a:rect l="l" t="t" r="r" b="b"/>
              <a:pathLst>
                <a:path w="2658745" h="1710689">
                  <a:moveTo>
                    <a:pt x="0" y="1710308"/>
                  </a:moveTo>
                  <a:lnTo>
                    <a:pt x="2658237" y="1710308"/>
                  </a:lnTo>
                  <a:lnTo>
                    <a:pt x="2658237" y="0"/>
                  </a:lnTo>
                  <a:lnTo>
                    <a:pt x="0" y="0"/>
                  </a:lnTo>
                  <a:lnTo>
                    <a:pt x="0" y="171030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589331" y="2468435"/>
            <a:ext cx="2710815" cy="1918335"/>
            <a:chOff x="6589331" y="2468435"/>
            <a:chExt cx="2710815" cy="1918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158" y="2584306"/>
              <a:ext cx="2167272" cy="1650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94093" y="2473198"/>
              <a:ext cx="2701290" cy="1908810"/>
            </a:xfrm>
            <a:custGeom>
              <a:avLst/>
              <a:gdLst/>
              <a:ahLst/>
              <a:cxnLst/>
              <a:rect l="l" t="t" r="r" b="b"/>
              <a:pathLst>
                <a:path w="2701290" h="1908810">
                  <a:moveTo>
                    <a:pt x="0" y="1908428"/>
                  </a:moveTo>
                  <a:lnTo>
                    <a:pt x="2700908" y="1908428"/>
                  </a:lnTo>
                  <a:lnTo>
                    <a:pt x="2700908" y="0"/>
                  </a:lnTo>
                  <a:lnTo>
                    <a:pt x="0" y="0"/>
                  </a:lnTo>
                  <a:lnTo>
                    <a:pt x="0" y="19084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0208" y="2157983"/>
            <a:ext cx="2453640" cy="25085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12111" y="2221496"/>
            <a:ext cx="991869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b="1" i="1" dirty="0">
                <a:latin typeface="Arial" panose="020B0704020202020204"/>
                <a:cs typeface="Arial" panose="020B0704020202020204"/>
              </a:rPr>
              <a:t>CFD</a:t>
            </a:r>
            <a:r>
              <a:rPr sz="1200" b="1" i="1" spc="-75" dirty="0">
                <a:latin typeface="Arial" panose="020B0704020202020204"/>
                <a:cs typeface="Arial" panose="020B0704020202020204"/>
              </a:rPr>
              <a:t> </a:t>
            </a:r>
            <a:r>
              <a:rPr sz="1250" b="1" i="1" spc="-50" dirty="0">
                <a:latin typeface="微软雅黑" panose="020B0503020204020204" charset="-122"/>
                <a:cs typeface="微软雅黑" panose="020B0503020204020204" charset="-122"/>
              </a:rPr>
              <a:t>仿真结果</a:t>
            </a:r>
            <a:endParaRPr sz="1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3455" y="1732852"/>
            <a:ext cx="16592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i="1" spc="-95" dirty="0">
                <a:latin typeface="微软雅黑" panose="020B0503020204020204" charset="-122"/>
                <a:cs typeface="微软雅黑" panose="020B0503020204020204" charset="-122"/>
              </a:rPr>
              <a:t>降阶模型生成方法</a:t>
            </a:r>
            <a:endParaRPr sz="17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7485" y="2239082"/>
            <a:ext cx="124460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b="1" i="1" spc="-55" dirty="0">
                <a:latin typeface="微软雅黑" panose="020B0503020204020204" charset="-122"/>
                <a:cs typeface="微软雅黑" panose="020B0503020204020204" charset="-122"/>
              </a:rPr>
              <a:t>降阶模型仿真结果</a:t>
            </a:r>
            <a:endParaRPr sz="1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54855" y="4893640"/>
            <a:ext cx="212280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10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次</a:t>
            </a:r>
            <a:r>
              <a:rPr sz="1800" b="1" dirty="0">
                <a:latin typeface="Arial" panose="020B0704020202020204"/>
                <a:cs typeface="Arial" panose="020B0704020202020204"/>
              </a:rPr>
              <a:t>CF</a:t>
            </a:r>
            <a:r>
              <a:rPr sz="1800" b="1" spc="-10" dirty="0">
                <a:latin typeface="Arial" panose="020B0704020202020204"/>
                <a:cs typeface="Arial" panose="020B0704020202020204"/>
              </a:rPr>
              <a:t>D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仿真，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获得整个工作范围内 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的流场分布降阶模型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5447" y="1273683"/>
            <a:ext cx="730885" cy="187325"/>
          </a:xfrm>
          <a:custGeom>
            <a:avLst/>
            <a:gdLst/>
            <a:ahLst/>
            <a:cxnLst/>
            <a:rect l="l" t="t" r="r" b="b"/>
            <a:pathLst>
              <a:path w="730884" h="187325">
                <a:moveTo>
                  <a:pt x="84327" y="93471"/>
                </a:moveTo>
                <a:lnTo>
                  <a:pt x="0" y="158495"/>
                </a:lnTo>
                <a:lnTo>
                  <a:pt x="102616" y="186816"/>
                </a:lnTo>
                <a:lnTo>
                  <a:pt x="97117" y="158750"/>
                </a:lnTo>
                <a:lnTo>
                  <a:pt x="80899" y="158750"/>
                </a:lnTo>
                <a:lnTo>
                  <a:pt x="74802" y="127634"/>
                </a:lnTo>
                <a:lnTo>
                  <a:pt x="90419" y="124565"/>
                </a:lnTo>
                <a:lnTo>
                  <a:pt x="84327" y="93471"/>
                </a:lnTo>
                <a:close/>
              </a:path>
              <a:path w="730884" h="187325">
                <a:moveTo>
                  <a:pt x="90419" y="124565"/>
                </a:moveTo>
                <a:lnTo>
                  <a:pt x="74802" y="127634"/>
                </a:lnTo>
                <a:lnTo>
                  <a:pt x="80899" y="158750"/>
                </a:lnTo>
                <a:lnTo>
                  <a:pt x="96516" y="155683"/>
                </a:lnTo>
                <a:lnTo>
                  <a:pt x="90419" y="124565"/>
                </a:lnTo>
                <a:close/>
              </a:path>
              <a:path w="730884" h="187325">
                <a:moveTo>
                  <a:pt x="96516" y="155683"/>
                </a:moveTo>
                <a:lnTo>
                  <a:pt x="80899" y="158750"/>
                </a:lnTo>
                <a:lnTo>
                  <a:pt x="97117" y="158750"/>
                </a:lnTo>
                <a:lnTo>
                  <a:pt x="96516" y="155683"/>
                </a:lnTo>
                <a:close/>
              </a:path>
              <a:path w="730884" h="187325">
                <a:moveTo>
                  <a:pt x="724153" y="0"/>
                </a:moveTo>
                <a:lnTo>
                  <a:pt x="90419" y="124565"/>
                </a:lnTo>
                <a:lnTo>
                  <a:pt x="96516" y="155683"/>
                </a:lnTo>
                <a:lnTo>
                  <a:pt x="730376" y="31241"/>
                </a:lnTo>
                <a:lnTo>
                  <a:pt x="724153" y="0"/>
                </a:lnTo>
                <a:close/>
              </a:path>
            </a:pathLst>
          </a:custGeom>
          <a:solidFill>
            <a:srgbClr val="FF0000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555228" y="965961"/>
            <a:ext cx="1751330" cy="942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latin typeface="微软雅黑" panose="020B0503020204020204" charset="-122"/>
                <a:cs typeface="微软雅黑" panose="020B0503020204020204" charset="-122"/>
              </a:rPr>
              <a:t>汽车发动机外部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冷</a:t>
            </a:r>
            <a:r>
              <a:rPr sz="1500" spc="5" dirty="0">
                <a:latin typeface="微软雅黑" panose="020B0503020204020204" charset="-122"/>
                <a:cs typeface="微软雅黑" panose="020B0503020204020204" charset="-122"/>
              </a:rPr>
              <a:t>却 </a:t>
            </a:r>
            <a:r>
              <a:rPr sz="1500" spc="5" dirty="0">
                <a:latin typeface="微软雅黑" panose="020B0503020204020204" charset="-122"/>
                <a:cs typeface="微软雅黑" panose="020B0503020204020204" charset="-122"/>
              </a:rPr>
              <a:t>空气流场仿真案</a:t>
            </a:r>
            <a:r>
              <a:rPr sz="1500" spc="-20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r>
              <a:rPr sz="1500" spc="5" dirty="0">
                <a:latin typeface="微软雅黑" panose="020B0503020204020204" charset="-122"/>
                <a:cs typeface="微软雅黑" panose="020B0503020204020204" charset="-122"/>
              </a:rPr>
              <a:t>。 </a:t>
            </a:r>
            <a:r>
              <a:rPr sz="1500" spc="10" dirty="0">
                <a:latin typeface="微软雅黑" panose="020B0503020204020204" charset="-122"/>
                <a:cs typeface="微软雅黑" panose="020B0503020204020204" charset="-122"/>
              </a:rPr>
              <a:t>两个冷却空气进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口</a:t>
            </a:r>
            <a:r>
              <a:rPr sz="1500" spc="10" dirty="0">
                <a:latin typeface="微软雅黑" panose="020B0503020204020204" charset="-122"/>
                <a:cs typeface="微软雅黑" panose="020B0503020204020204" charset="-122"/>
              </a:rPr>
              <a:t>的 流速作为输入变</a:t>
            </a:r>
            <a:r>
              <a:rPr sz="1500" spc="-1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1500" spc="1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98093" y="144525"/>
            <a:ext cx="48901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非线性、静态、输出场数据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54050"/>
            <a:ext cx="46456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85" dirty="0">
                <a:latin typeface="Arial" panose="020B0704020202020204"/>
                <a:cs typeface="Arial" panose="020B0704020202020204"/>
              </a:rPr>
              <a:t>CFD</a:t>
            </a:r>
            <a:r>
              <a:rPr sz="3200" b="0" spc="85" dirty="0">
                <a:latin typeface="微软雅黑" panose="020B0503020204020204" charset="-122"/>
                <a:cs typeface="微软雅黑" panose="020B0503020204020204" charset="-122"/>
              </a:rPr>
              <a:t>与降阶模型计算</a:t>
            </a:r>
            <a:r>
              <a:rPr sz="3200" b="0" spc="110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比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36064" y="1594103"/>
            <a:ext cx="7263384" cy="4587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00798" y="4693361"/>
            <a:ext cx="580390" cy="335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微软雅黑" panose="020B0503020204020204" charset="-122"/>
                <a:cs typeface="微软雅黑" panose="020B0503020204020204" charset="-122"/>
              </a:rPr>
              <a:t>最大偏差</a:t>
            </a:r>
            <a:r>
              <a:rPr sz="1000" b="1" dirty="0">
                <a:latin typeface="Arial" panose="020B0704020202020204"/>
                <a:cs typeface="Arial" panose="020B0704020202020204"/>
              </a:rPr>
              <a:t>:</a:t>
            </a:r>
            <a:endParaRPr sz="10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b="1" dirty="0">
                <a:latin typeface="Arial" panose="020B0704020202020204"/>
                <a:cs typeface="Arial" panose="020B0704020202020204"/>
              </a:rPr>
              <a:t>1.2%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6765" y="2622930"/>
            <a:ext cx="41338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latin typeface="Arial" panose="020B0704020202020204"/>
                <a:cs typeface="Arial" panose="020B0704020202020204"/>
              </a:rPr>
              <a:t>F</a:t>
            </a:r>
            <a:r>
              <a:rPr sz="1000" b="1" spc="5" dirty="0">
                <a:latin typeface="Arial" panose="020B0704020202020204"/>
                <a:cs typeface="Arial" panose="020B0704020202020204"/>
              </a:rPr>
              <a:t>l</a:t>
            </a:r>
            <a:r>
              <a:rPr sz="1000" b="1" spc="10" dirty="0">
                <a:latin typeface="Arial" panose="020B0704020202020204"/>
                <a:cs typeface="Arial" panose="020B0704020202020204"/>
              </a:rPr>
              <a:t>u</a:t>
            </a:r>
            <a:r>
              <a:rPr sz="1000" b="1" spc="-10" dirty="0">
                <a:latin typeface="Arial" panose="020B0704020202020204"/>
                <a:cs typeface="Arial" panose="020B0704020202020204"/>
              </a:rPr>
              <a:t>e</a:t>
            </a:r>
            <a:r>
              <a:rPr sz="1000" b="1" spc="10" dirty="0">
                <a:latin typeface="Arial" panose="020B0704020202020204"/>
                <a:cs typeface="Arial" panose="020B0704020202020204"/>
              </a:rPr>
              <a:t>n</a:t>
            </a:r>
            <a:r>
              <a:rPr sz="1000" b="1" dirty="0">
                <a:latin typeface="Arial" panose="020B0704020202020204"/>
                <a:cs typeface="Arial" panose="020B0704020202020204"/>
              </a:rPr>
              <a:t>t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028" y="3964304"/>
            <a:ext cx="169608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0" dirty="0">
                <a:latin typeface="Arial" panose="020B0704020202020204"/>
                <a:cs typeface="Arial" panose="020B0704020202020204"/>
              </a:rPr>
              <a:t>16</a:t>
            </a:r>
            <a:r>
              <a:rPr sz="1100" b="1" spc="25" dirty="0">
                <a:latin typeface="微软雅黑" panose="020B0503020204020204" charset="-122"/>
                <a:cs typeface="微软雅黑" panose="020B0503020204020204" charset="-122"/>
              </a:rPr>
              <a:t>个核的工作站，计算</a:t>
            </a:r>
            <a:r>
              <a:rPr sz="1100" b="1" spc="10" dirty="0">
                <a:latin typeface="Arial" panose="020B0704020202020204"/>
                <a:cs typeface="Arial" panose="020B0704020202020204"/>
              </a:rPr>
              <a:t>2</a:t>
            </a:r>
            <a:r>
              <a:rPr sz="1100" b="1" spc="25" dirty="0">
                <a:latin typeface="微软雅黑" panose="020B0503020204020204" charset="-122"/>
                <a:cs typeface="微软雅黑" panose="020B0503020204020204" charset="-122"/>
              </a:rPr>
              <a:t>小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8014" y="2622930"/>
            <a:ext cx="5378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5" dirty="0">
                <a:latin typeface="微软雅黑" panose="020B0503020204020204" charset="-122"/>
                <a:cs typeface="微软雅黑" panose="020B0503020204020204" charset="-122"/>
              </a:rPr>
              <a:t>降阶模型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7629" y="862329"/>
            <a:ext cx="5918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当生成降阶模型后，我们在工作范围内随机选取一个工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况，分别采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Fluent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和降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阶</a:t>
            </a:r>
            <a:r>
              <a:rPr sz="1800" spc="-3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型进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计算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对比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果如</a:t>
            </a:r>
            <a:r>
              <a:rPr sz="1800" spc="-10" dirty="0">
                <a:latin typeface="微软雅黑" panose="020B0503020204020204" charset="-122"/>
                <a:cs typeface="微软雅黑" panose="020B0503020204020204" charset="-122"/>
              </a:rPr>
              <a:t>下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0781" y="3964304"/>
            <a:ext cx="139446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25" dirty="0">
                <a:latin typeface="微软雅黑" panose="020B0503020204020204" charset="-122"/>
                <a:cs typeface="微软雅黑" panose="020B0503020204020204" charset="-122"/>
              </a:rPr>
              <a:t>笔记本电脑计算</a:t>
            </a:r>
            <a:r>
              <a:rPr sz="1100" b="1" spc="10" dirty="0">
                <a:latin typeface="Arial" panose="020B0704020202020204"/>
                <a:cs typeface="Arial" panose="020B0704020202020204"/>
              </a:rPr>
              <a:t>3</a:t>
            </a:r>
            <a:r>
              <a:rPr sz="1100" b="1" spc="25" dirty="0">
                <a:latin typeface="微软雅黑" panose="020B0503020204020204" charset="-122"/>
                <a:cs typeface="微软雅黑" panose="020B0503020204020204" charset="-122"/>
              </a:rPr>
              <a:t>秒钟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2503" y="595254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49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82886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dirty="0">
                <a:latin typeface="Arial" panose="020B0704020202020204"/>
                <a:cs typeface="Arial" panose="020B0704020202020204"/>
              </a:rPr>
              <a:t>Rich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3D Visualization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with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Mesh based</a:t>
            </a:r>
            <a:r>
              <a:rPr sz="3200" b="0" spc="-114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viewer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00367" y="739133"/>
            <a:ext cx="7148830" cy="4670425"/>
            <a:chOff x="4500367" y="739133"/>
            <a:chExt cx="7148830" cy="467042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00367" y="739133"/>
              <a:ext cx="7148330" cy="46703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3231" y="761999"/>
              <a:ext cx="7050023" cy="4572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18532" y="757173"/>
              <a:ext cx="7059930" cy="4581525"/>
            </a:xfrm>
            <a:custGeom>
              <a:avLst/>
              <a:gdLst/>
              <a:ahLst/>
              <a:cxnLst/>
              <a:rect l="l" t="t" r="r" b="b"/>
              <a:pathLst>
                <a:path w="7059930" h="4581525">
                  <a:moveTo>
                    <a:pt x="0" y="4581525"/>
                  </a:moveTo>
                  <a:lnTo>
                    <a:pt x="7059549" y="4581525"/>
                  </a:lnTo>
                  <a:lnTo>
                    <a:pt x="7059549" y="0"/>
                  </a:lnTo>
                  <a:lnTo>
                    <a:pt x="0" y="0"/>
                  </a:lnTo>
                  <a:lnTo>
                    <a:pt x="0" y="4581525"/>
                  </a:lnTo>
                  <a:close/>
                </a:path>
              </a:pathLst>
            </a:custGeom>
            <a:ln w="9525">
              <a:solidFill>
                <a:srgbClr val="FFB7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96672" y="873074"/>
            <a:ext cx="3907154" cy="36347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174625" indent="-228600">
              <a:lnSpc>
                <a:spcPts val="2380"/>
              </a:lnSpc>
              <a:spcBef>
                <a:spcPts val="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Arial" panose="020B0704020202020204"/>
                <a:cs typeface="Arial" panose="020B0704020202020204"/>
              </a:rPr>
              <a:t>New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3D </a:t>
            </a:r>
            <a:r>
              <a:rPr sz="2200" dirty="0">
                <a:latin typeface="Arial" panose="020B0704020202020204"/>
                <a:cs typeface="Arial" panose="020B0704020202020204"/>
              </a:rPr>
              <a:t>ROM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viewer 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(version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2.1) </a:t>
            </a:r>
            <a:r>
              <a:rPr sz="2200" spc="-15" dirty="0">
                <a:latin typeface="Arial" panose="020B0704020202020204"/>
                <a:cs typeface="Arial" panose="020B0704020202020204"/>
              </a:rPr>
              <a:t>will </a:t>
            </a:r>
            <a:r>
              <a:rPr sz="2200" dirty="0">
                <a:latin typeface="Arial" panose="020B0704020202020204"/>
                <a:cs typeface="Arial" panose="020B0704020202020204"/>
              </a:rPr>
              <a:t>replace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the 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older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3D </a:t>
            </a:r>
            <a:r>
              <a:rPr sz="2200" dirty="0">
                <a:latin typeface="Arial" panose="020B0704020202020204"/>
                <a:cs typeface="Arial" panose="020B0704020202020204"/>
              </a:rPr>
              <a:t>ROM</a:t>
            </a:r>
            <a:r>
              <a:rPr sz="220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viewer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marR="221615" indent="-228600" algn="just">
              <a:lnSpc>
                <a:spcPct val="90000"/>
              </a:lnSpc>
              <a:spcBef>
                <a:spcPts val="970"/>
              </a:spcBef>
              <a:buChar char="•"/>
              <a:tabLst>
                <a:tab pos="241300" algn="l"/>
              </a:tabLst>
            </a:pPr>
            <a:r>
              <a:rPr sz="2200" dirty="0">
                <a:latin typeface="Arial" panose="020B0704020202020204"/>
                <a:cs typeface="Arial" panose="020B0704020202020204"/>
              </a:rPr>
              <a:t>New 3D ROM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viewer </a:t>
            </a:r>
            <a:r>
              <a:rPr sz="2200" dirty="0">
                <a:latin typeface="Arial" panose="020B0704020202020204"/>
                <a:cs typeface="Arial" panose="020B0704020202020204"/>
              </a:rPr>
              <a:t>has a 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newer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interface </a:t>
            </a:r>
            <a:r>
              <a:rPr sz="2200" dirty="0">
                <a:latin typeface="Arial" panose="020B0704020202020204"/>
                <a:cs typeface="Arial" panose="020B0704020202020204"/>
              </a:rPr>
              <a:t>and</a:t>
            </a:r>
            <a:r>
              <a:rPr sz="220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several  bug fixes and</a:t>
            </a:r>
            <a:r>
              <a:rPr sz="2200" spc="-114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enhancement 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features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marR="5080" indent="-228600">
              <a:lnSpc>
                <a:spcPct val="90000"/>
              </a:lnSpc>
              <a:spcBef>
                <a:spcPts val="9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Arial" panose="020B0704020202020204"/>
                <a:cs typeface="Arial" panose="020B0704020202020204"/>
              </a:rPr>
              <a:t>Version </a:t>
            </a:r>
            <a:r>
              <a:rPr sz="2200" dirty="0">
                <a:latin typeface="Arial" panose="020B0704020202020204"/>
                <a:cs typeface="Arial" panose="020B0704020202020204"/>
              </a:rPr>
              <a:t>of 3D ROM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viewer 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can be </a:t>
            </a:r>
            <a:r>
              <a:rPr sz="2200" dirty="0">
                <a:latin typeface="Arial" panose="020B0704020202020204"/>
                <a:cs typeface="Arial" panose="020B0704020202020204"/>
              </a:rPr>
              <a:t>selected </a:t>
            </a:r>
            <a:r>
              <a:rPr sz="2200" spc="10" dirty="0">
                <a:latin typeface="Arial" panose="020B0704020202020204"/>
                <a:cs typeface="Arial" panose="020B0704020202020204"/>
              </a:rPr>
              <a:t>from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options  </a:t>
            </a:r>
            <a:r>
              <a:rPr sz="2200" dirty="0">
                <a:latin typeface="Arial" panose="020B0704020202020204"/>
                <a:cs typeface="Arial" panose="020B0704020202020204"/>
              </a:rPr>
              <a:t>(0: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No </a:t>
            </a:r>
            <a:r>
              <a:rPr sz="2200" spc="-25" dirty="0">
                <a:latin typeface="Arial" panose="020B0704020202020204"/>
                <a:cs typeface="Arial" panose="020B0704020202020204"/>
              </a:rPr>
              <a:t>viewer, </a:t>
            </a:r>
            <a:r>
              <a:rPr sz="2200" dirty="0">
                <a:latin typeface="Arial" panose="020B0704020202020204"/>
                <a:cs typeface="Arial" panose="020B0704020202020204"/>
              </a:rPr>
              <a:t>1: </a:t>
            </a:r>
            <a:r>
              <a:rPr sz="2200" spc="-20" dirty="0">
                <a:latin typeface="Arial" panose="020B0704020202020204"/>
                <a:cs typeface="Arial" panose="020B0704020202020204"/>
              </a:rPr>
              <a:t>Version </a:t>
            </a:r>
            <a:r>
              <a:rPr sz="2200" dirty="0">
                <a:latin typeface="Arial" panose="020B0704020202020204"/>
                <a:cs typeface="Arial" panose="020B0704020202020204"/>
              </a:rPr>
              <a:t>1, 2:  </a:t>
            </a:r>
            <a:r>
              <a:rPr sz="2200" spc="-20" dirty="0">
                <a:latin typeface="Arial" panose="020B0704020202020204"/>
                <a:cs typeface="Arial" panose="020B0704020202020204"/>
              </a:rPr>
              <a:t>Version</a:t>
            </a:r>
            <a:r>
              <a:rPr sz="22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2)</a:t>
            </a:r>
            <a:endParaRPr sz="2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8408" y="4044696"/>
            <a:ext cx="4786630" cy="1954530"/>
            <a:chOff x="978408" y="4044696"/>
            <a:chExt cx="4786630" cy="19545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408" y="4044696"/>
              <a:ext cx="4786122" cy="19545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84" y="4081272"/>
              <a:ext cx="4660392" cy="1828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0221" y="4076509"/>
              <a:ext cx="4670425" cy="1838325"/>
            </a:xfrm>
            <a:custGeom>
              <a:avLst/>
              <a:gdLst/>
              <a:ahLst/>
              <a:cxnLst/>
              <a:rect l="l" t="t" r="r" b="b"/>
              <a:pathLst>
                <a:path w="4670425" h="1838325">
                  <a:moveTo>
                    <a:pt x="0" y="1838325"/>
                  </a:moveTo>
                  <a:lnTo>
                    <a:pt x="4669917" y="1838325"/>
                  </a:lnTo>
                  <a:lnTo>
                    <a:pt x="4669917" y="0"/>
                  </a:lnTo>
                  <a:lnTo>
                    <a:pt x="0" y="0"/>
                  </a:lnTo>
                  <a:lnTo>
                    <a:pt x="0" y="18383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291" y="203962"/>
            <a:ext cx="30740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视频</a:t>
            </a:r>
            <a:r>
              <a:rPr sz="2800" b="0" dirty="0">
                <a:latin typeface="Arial" panose="020B0704020202020204"/>
                <a:cs typeface="Arial" panose="020B0704020202020204"/>
              </a:rPr>
              <a:t>:</a:t>
            </a:r>
            <a:r>
              <a:rPr sz="2800" b="0" spc="-90" dirty="0">
                <a:latin typeface="Arial" panose="020B0704020202020204"/>
                <a:cs typeface="Arial" panose="020B0704020202020204"/>
              </a:rPr>
              <a:t> 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数字孪生价值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95272" y="975360"/>
            <a:ext cx="8311896" cy="46786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61061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动态降阶：非线性动态输出点数据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844" y="962976"/>
            <a:ext cx="2610485" cy="8737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 panose="020B0704020202020204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主流道：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5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主入口：恒速、恒温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3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第二入口：可调速、调温度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844" y="2103868"/>
            <a:ext cx="1845310" cy="13862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65"/>
              </a:spcBef>
              <a:buFont typeface="Arial" panose="020B07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分管：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5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5" dirty="0">
                <a:latin typeface="Arial" panose="020B0704020202020204"/>
                <a:cs typeface="Arial" panose="020B0704020202020204"/>
              </a:rPr>
              <a:t>160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万网格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3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水蒸气和刚材料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40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理想的气体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3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i="1" spc="-10" dirty="0">
                <a:latin typeface="Arial" panose="020B0704020202020204"/>
                <a:cs typeface="Arial" panose="020B0704020202020204"/>
              </a:rPr>
              <a:t>k-e</a:t>
            </a:r>
            <a:r>
              <a:rPr sz="1400" i="1" spc="-60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模型壁面传热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844" y="3846703"/>
            <a:ext cx="41719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 panose="020B0704020202020204"/>
              <a:buChar char="•"/>
              <a:tabLst>
                <a:tab pos="240665" algn="l"/>
                <a:tab pos="24130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每次流体计算在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16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核机器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需要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大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约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57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小时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844" y="4490494"/>
            <a:ext cx="3790315" cy="8350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10"/>
              </a:spcBef>
              <a:buFont typeface="Arial" panose="020B0704020202020204"/>
              <a:buChar char="•"/>
              <a:tabLst>
                <a:tab pos="240665" algn="l"/>
                <a:tab pos="24130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目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600" dirty="0">
                <a:latin typeface="Arial" panose="020B0704020202020204"/>
                <a:cs typeface="Arial" panose="020B0704020202020204"/>
              </a:rPr>
              <a:t>: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对两个输入量进行动态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降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475615" lvl="1" indent="-232410">
              <a:lnSpc>
                <a:spcPct val="100000"/>
              </a:lnSpc>
              <a:spcBef>
                <a:spcPts val="34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10" dirty="0">
                <a:latin typeface="Arial" panose="020B0704020202020204"/>
                <a:cs typeface="Arial" panose="020B0704020202020204"/>
              </a:rPr>
              <a:t>T_solid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=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mean temperature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in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solid</a:t>
            </a:r>
            <a:r>
              <a:rPr sz="1400" spc="80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outlet</a:t>
            </a:r>
            <a:endParaRPr sz="1400">
              <a:latin typeface="Arial" panose="020B0704020202020204"/>
              <a:cs typeface="Arial" panose="020B0704020202020204"/>
            </a:endParaRPr>
          </a:p>
          <a:p>
            <a:pPr marL="475615" lvl="1" indent="-232410">
              <a:lnSpc>
                <a:spcPct val="100000"/>
              </a:lnSpc>
              <a:spcBef>
                <a:spcPts val="335"/>
              </a:spcBef>
              <a:buFont typeface="Calibri" panose="020F0502020204030204"/>
              <a:buChar char="‐"/>
              <a:tabLst>
                <a:tab pos="475615" algn="l"/>
                <a:tab pos="476250" algn="l"/>
              </a:tabLst>
            </a:pPr>
            <a:r>
              <a:rPr sz="1400" spc="-5" dirty="0">
                <a:latin typeface="Arial" panose="020B0704020202020204"/>
                <a:cs typeface="Arial" panose="020B0704020202020204"/>
              </a:rPr>
              <a:t>T_fluid =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mean temperature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in fluid</a:t>
            </a:r>
            <a:r>
              <a:rPr sz="1400" spc="35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outlet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28370" y="1604854"/>
            <a:ext cx="3879215" cy="2816860"/>
            <a:chOff x="7028370" y="1604854"/>
            <a:chExt cx="3879215" cy="28168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28370" y="1604854"/>
              <a:ext cx="3879088" cy="2684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75420" y="3994404"/>
              <a:ext cx="218440" cy="426720"/>
            </a:xfrm>
            <a:custGeom>
              <a:avLst/>
              <a:gdLst/>
              <a:ahLst/>
              <a:cxnLst/>
              <a:rect l="l" t="t" r="r" b="b"/>
              <a:pathLst>
                <a:path w="218440" h="426720">
                  <a:moveTo>
                    <a:pt x="104594" y="145359"/>
                  </a:moveTo>
                  <a:lnTo>
                    <a:pt x="52308" y="168432"/>
                  </a:lnTo>
                  <a:lnTo>
                    <a:pt x="166115" y="426720"/>
                  </a:lnTo>
                  <a:lnTo>
                    <a:pt x="218439" y="403733"/>
                  </a:lnTo>
                  <a:lnTo>
                    <a:pt x="104594" y="145359"/>
                  </a:lnTo>
                  <a:close/>
                </a:path>
                <a:path w="218440" h="426720">
                  <a:moveTo>
                    <a:pt x="9271" y="0"/>
                  </a:moveTo>
                  <a:lnTo>
                    <a:pt x="0" y="191516"/>
                  </a:lnTo>
                  <a:lnTo>
                    <a:pt x="52308" y="168432"/>
                  </a:lnTo>
                  <a:lnTo>
                    <a:pt x="40767" y="142240"/>
                  </a:lnTo>
                  <a:lnTo>
                    <a:pt x="93090" y="119253"/>
                  </a:lnTo>
                  <a:lnTo>
                    <a:pt x="153167" y="119253"/>
                  </a:lnTo>
                  <a:lnTo>
                    <a:pt x="9271" y="0"/>
                  </a:lnTo>
                  <a:close/>
                </a:path>
                <a:path w="218440" h="426720">
                  <a:moveTo>
                    <a:pt x="93090" y="119253"/>
                  </a:moveTo>
                  <a:lnTo>
                    <a:pt x="40767" y="142240"/>
                  </a:lnTo>
                  <a:lnTo>
                    <a:pt x="52308" y="168432"/>
                  </a:lnTo>
                  <a:lnTo>
                    <a:pt x="104594" y="145359"/>
                  </a:lnTo>
                  <a:lnTo>
                    <a:pt x="93090" y="119253"/>
                  </a:lnTo>
                  <a:close/>
                </a:path>
                <a:path w="218440" h="426720">
                  <a:moveTo>
                    <a:pt x="153167" y="119253"/>
                  </a:moveTo>
                  <a:lnTo>
                    <a:pt x="93090" y="119253"/>
                  </a:lnTo>
                  <a:lnTo>
                    <a:pt x="104594" y="145359"/>
                  </a:lnTo>
                  <a:lnTo>
                    <a:pt x="156845" y="122301"/>
                  </a:lnTo>
                  <a:lnTo>
                    <a:pt x="153167" y="11925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58043" y="2834386"/>
              <a:ext cx="435609" cy="185420"/>
            </a:xfrm>
            <a:custGeom>
              <a:avLst/>
              <a:gdLst/>
              <a:ahLst/>
              <a:cxnLst/>
              <a:rect l="l" t="t" r="r" b="b"/>
              <a:pathLst>
                <a:path w="435609" h="185419">
                  <a:moveTo>
                    <a:pt x="141224" y="20192"/>
                  </a:moveTo>
                  <a:lnTo>
                    <a:pt x="0" y="149860"/>
                  </a:lnTo>
                  <a:lnTo>
                    <a:pt x="188467" y="185038"/>
                  </a:lnTo>
                  <a:lnTo>
                    <a:pt x="174964" y="137922"/>
                  </a:lnTo>
                  <a:lnTo>
                    <a:pt x="145160" y="137922"/>
                  </a:lnTo>
                  <a:lnTo>
                    <a:pt x="129539" y="83058"/>
                  </a:lnTo>
                  <a:lnTo>
                    <a:pt x="156988" y="75198"/>
                  </a:lnTo>
                  <a:lnTo>
                    <a:pt x="141224" y="20192"/>
                  </a:lnTo>
                  <a:close/>
                </a:path>
                <a:path w="435609" h="185419">
                  <a:moveTo>
                    <a:pt x="156988" y="75198"/>
                  </a:moveTo>
                  <a:lnTo>
                    <a:pt x="129539" y="83058"/>
                  </a:lnTo>
                  <a:lnTo>
                    <a:pt x="145160" y="137922"/>
                  </a:lnTo>
                  <a:lnTo>
                    <a:pt x="172705" y="130038"/>
                  </a:lnTo>
                  <a:lnTo>
                    <a:pt x="156988" y="75198"/>
                  </a:lnTo>
                  <a:close/>
                </a:path>
                <a:path w="435609" h="185419">
                  <a:moveTo>
                    <a:pt x="172705" y="130038"/>
                  </a:moveTo>
                  <a:lnTo>
                    <a:pt x="145160" y="137922"/>
                  </a:lnTo>
                  <a:lnTo>
                    <a:pt x="174964" y="137922"/>
                  </a:lnTo>
                  <a:lnTo>
                    <a:pt x="172705" y="130038"/>
                  </a:lnTo>
                  <a:close/>
                </a:path>
                <a:path w="435609" h="185419">
                  <a:moveTo>
                    <a:pt x="419607" y="0"/>
                  </a:moveTo>
                  <a:lnTo>
                    <a:pt x="156988" y="75198"/>
                  </a:lnTo>
                  <a:lnTo>
                    <a:pt x="172705" y="130038"/>
                  </a:lnTo>
                  <a:lnTo>
                    <a:pt x="435355" y="54863"/>
                  </a:lnTo>
                  <a:lnTo>
                    <a:pt x="4196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234298" y="4515739"/>
            <a:ext cx="14554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分管走热水可变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20045" y="2386964"/>
            <a:ext cx="186626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主流道：恒温、恒速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752" y="139141"/>
            <a:ext cx="692530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选取四种激励场景分别用于学习或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验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证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0641" y="1697482"/>
            <a:ext cx="5651500" cy="1713864"/>
            <a:chOff x="310641" y="1697482"/>
            <a:chExt cx="5651500" cy="171386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6991" y="1706880"/>
              <a:ext cx="5638800" cy="16977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6991" y="1703832"/>
              <a:ext cx="5638800" cy="1701164"/>
            </a:xfrm>
            <a:custGeom>
              <a:avLst/>
              <a:gdLst/>
              <a:ahLst/>
              <a:cxnLst/>
              <a:rect l="l" t="t" r="r" b="b"/>
              <a:pathLst>
                <a:path w="5638800" h="1701164">
                  <a:moveTo>
                    <a:pt x="0" y="1700784"/>
                  </a:moveTo>
                  <a:lnTo>
                    <a:pt x="5638800" y="1700784"/>
                  </a:lnTo>
                  <a:lnTo>
                    <a:pt x="5638800" y="0"/>
                  </a:lnTo>
                  <a:lnTo>
                    <a:pt x="0" y="0"/>
                  </a:lnTo>
                  <a:lnTo>
                    <a:pt x="0" y="170078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22834" y="4148073"/>
            <a:ext cx="5639435" cy="1713864"/>
            <a:chOff x="322834" y="4148073"/>
            <a:chExt cx="5639435" cy="171386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4157471"/>
              <a:ext cx="5626608" cy="16977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9184" y="4154423"/>
              <a:ext cx="5626735" cy="1701164"/>
            </a:xfrm>
            <a:custGeom>
              <a:avLst/>
              <a:gdLst/>
              <a:ahLst/>
              <a:cxnLst/>
              <a:rect l="l" t="t" r="r" b="b"/>
              <a:pathLst>
                <a:path w="5626735" h="1701164">
                  <a:moveTo>
                    <a:pt x="0" y="1700784"/>
                  </a:moveTo>
                  <a:lnTo>
                    <a:pt x="5626608" y="1700784"/>
                  </a:lnTo>
                  <a:lnTo>
                    <a:pt x="5626608" y="0"/>
                  </a:lnTo>
                  <a:lnTo>
                    <a:pt x="0" y="0"/>
                  </a:lnTo>
                  <a:lnTo>
                    <a:pt x="0" y="170078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404617" y="1086993"/>
            <a:ext cx="17291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Arial" panose="020B0704020202020204"/>
                <a:cs typeface="Arial" panose="020B0704020202020204"/>
              </a:rPr>
              <a:t>Scenario</a:t>
            </a:r>
            <a:r>
              <a:rPr sz="28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2800" dirty="0">
                <a:latin typeface="Arial" panose="020B0704020202020204"/>
                <a:cs typeface="Arial" panose="020B0704020202020204"/>
              </a:rPr>
              <a:t>1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4617" y="3540074"/>
            <a:ext cx="172973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Arial" panose="020B0704020202020204"/>
                <a:cs typeface="Arial" panose="020B0704020202020204"/>
              </a:rPr>
              <a:t>Scenario</a:t>
            </a:r>
            <a:r>
              <a:rPr sz="28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2800" spc="5" dirty="0">
                <a:latin typeface="Arial" panose="020B0704020202020204"/>
                <a:cs typeface="Arial" panose="020B0704020202020204"/>
              </a:rPr>
              <a:t>2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42050" y="1685289"/>
            <a:ext cx="5645150" cy="1717039"/>
            <a:chOff x="6242050" y="1685289"/>
            <a:chExt cx="5645150" cy="171703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697735"/>
              <a:ext cx="5638800" cy="16977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48400" y="1691639"/>
              <a:ext cx="5617845" cy="1704339"/>
            </a:xfrm>
            <a:custGeom>
              <a:avLst/>
              <a:gdLst/>
              <a:ahLst/>
              <a:cxnLst/>
              <a:rect l="l" t="t" r="r" b="b"/>
              <a:pathLst>
                <a:path w="5617845" h="1704339">
                  <a:moveTo>
                    <a:pt x="0" y="1703831"/>
                  </a:moveTo>
                  <a:lnTo>
                    <a:pt x="5617463" y="1703831"/>
                  </a:lnTo>
                  <a:lnTo>
                    <a:pt x="5617463" y="0"/>
                  </a:lnTo>
                  <a:lnTo>
                    <a:pt x="0" y="0"/>
                  </a:lnTo>
                  <a:lnTo>
                    <a:pt x="0" y="1703831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235953" y="4145026"/>
            <a:ext cx="5645150" cy="1710689"/>
            <a:chOff x="6235953" y="4145026"/>
            <a:chExt cx="5645150" cy="1710689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399" y="4151376"/>
              <a:ext cx="5632704" cy="16977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42303" y="4151376"/>
              <a:ext cx="5623560" cy="1697989"/>
            </a:xfrm>
            <a:custGeom>
              <a:avLst/>
              <a:gdLst/>
              <a:ahLst/>
              <a:cxnLst/>
              <a:rect l="l" t="t" r="r" b="b"/>
              <a:pathLst>
                <a:path w="5623559" h="1697989">
                  <a:moveTo>
                    <a:pt x="0" y="1697736"/>
                  </a:moveTo>
                  <a:lnTo>
                    <a:pt x="5623559" y="1697736"/>
                  </a:lnTo>
                  <a:lnTo>
                    <a:pt x="5623559" y="0"/>
                  </a:lnTo>
                  <a:lnTo>
                    <a:pt x="0" y="0"/>
                  </a:lnTo>
                  <a:lnTo>
                    <a:pt x="0" y="169773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118093" y="1067180"/>
            <a:ext cx="17316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Arial" panose="020B0704020202020204"/>
                <a:cs typeface="Arial" panose="020B0704020202020204"/>
              </a:rPr>
              <a:t>Scenario</a:t>
            </a:r>
            <a:r>
              <a:rPr sz="280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2800" dirty="0">
                <a:latin typeface="Arial" panose="020B0704020202020204"/>
                <a:cs typeface="Arial" panose="020B0704020202020204"/>
              </a:rPr>
              <a:t>3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18093" y="3540074"/>
            <a:ext cx="17310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latin typeface="Arial" panose="020B0704020202020204"/>
                <a:cs typeface="Arial" panose="020B0704020202020204"/>
              </a:rPr>
              <a:t>Scenario</a:t>
            </a:r>
            <a:r>
              <a:rPr sz="2800" spc="-100" dirty="0">
                <a:latin typeface="Arial" panose="020B0704020202020204"/>
                <a:cs typeface="Arial" panose="020B0704020202020204"/>
              </a:rPr>
              <a:t> </a:t>
            </a:r>
            <a:r>
              <a:rPr sz="2800" spc="5" dirty="0">
                <a:latin typeface="Arial" panose="020B0704020202020204"/>
                <a:cs typeface="Arial" panose="020B0704020202020204"/>
              </a:rPr>
              <a:t>4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1312" y="954214"/>
            <a:ext cx="4529328" cy="22296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356419"/>
            <a:ext cx="4575048" cy="22509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98470" y="2142490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1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8671" y="981646"/>
            <a:ext cx="4529328" cy="22296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78239" y="2327275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2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3898" y="4747717"/>
            <a:ext cx="10598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</a:t>
            </a:r>
            <a:r>
              <a:rPr sz="1800" spc="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c</a:t>
            </a: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enar</a:t>
            </a:r>
            <a:r>
              <a:rPr sz="1800" spc="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o3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8671" y="3358038"/>
            <a:ext cx="4757928" cy="234162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847" y="81152"/>
            <a:ext cx="102476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降阶方案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1:</a:t>
            </a:r>
            <a:r>
              <a:rPr sz="3200" b="0" spc="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场景</a:t>
            </a:r>
            <a:r>
              <a:rPr sz="3200" b="0" spc="-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1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用于学习</a:t>
            </a:r>
            <a:r>
              <a:rPr sz="3200" b="0" spc="-5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，验证场景</a:t>
            </a:r>
            <a:r>
              <a:rPr sz="3200" b="0" spc="-2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2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3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4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用于验证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8290" y="4747717"/>
            <a:ext cx="1117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1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4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4359" y="1092755"/>
            <a:ext cx="3995928" cy="19655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959" y="894064"/>
            <a:ext cx="4672584" cy="22749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5366" y="2326640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1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6476" y="2368422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2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6584" y="3218116"/>
            <a:ext cx="4443984" cy="2186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536" y="3299793"/>
            <a:ext cx="4376928" cy="21522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55366" y="4890338"/>
            <a:ext cx="1117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1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3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1353" y="4950714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Scenario</a:t>
            </a:r>
            <a:r>
              <a:rPr sz="1800" spc="-100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" panose="020B0704020202020204"/>
                <a:cs typeface="Arial" panose="020B0704020202020204"/>
              </a:rPr>
              <a:t>4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55116" y="113741"/>
            <a:ext cx="96170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降阶方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案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2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场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景</a:t>
            </a:r>
            <a:r>
              <a:rPr sz="3200" b="0" spc="-2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1 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2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用于学习，场景</a:t>
            </a:r>
            <a:r>
              <a:rPr sz="3200" b="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3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4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用于验证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4016" y="5678423"/>
            <a:ext cx="7111365" cy="399415"/>
          </a:xfrm>
          <a:prstGeom prst="rect">
            <a:avLst/>
          </a:prstGeom>
          <a:ln w="12700">
            <a:solidFill>
              <a:srgbClr val="BB851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  <a:tabLst>
                <a:tab pos="2836545" algn="l"/>
              </a:tabLst>
            </a:pPr>
            <a:r>
              <a:rPr sz="2000" spc="-10" dirty="0">
                <a:latin typeface="Arial" panose="020B0704020202020204"/>
                <a:cs typeface="Arial" panose="020B0704020202020204"/>
              </a:rPr>
              <a:t>Rom building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=</a:t>
            </a:r>
            <a:r>
              <a:rPr sz="2000" spc="10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307</a:t>
            </a:r>
            <a:r>
              <a:rPr sz="200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s	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Rom evaluation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&lt;100 </a:t>
            </a:r>
            <a:r>
              <a:rPr sz="2000" spc="10" dirty="0">
                <a:latin typeface="Arial" panose="020B0704020202020204"/>
                <a:cs typeface="Arial" panose="020B0704020202020204"/>
              </a:rPr>
              <a:t>ms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per</a:t>
            </a:r>
            <a:r>
              <a:rPr sz="2000" spc="9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case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4890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非线性、动态、输出场数据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8652" y="1752600"/>
            <a:ext cx="10954385" cy="4114800"/>
            <a:chOff x="698652" y="1752600"/>
            <a:chExt cx="10954385" cy="41148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8652" y="1792986"/>
              <a:ext cx="5509260" cy="40462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1752600"/>
              <a:ext cx="5486400" cy="4114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0408" y="2161031"/>
              <a:ext cx="2292096" cy="13776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0408" y="3959351"/>
              <a:ext cx="2292096" cy="137769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89175" y="1204722"/>
            <a:ext cx="7270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 panose="020B0704020202020204"/>
                <a:cs typeface="Arial" panose="020B0704020202020204"/>
              </a:rPr>
              <a:t>F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l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u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nt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1898" y="1201674"/>
            <a:ext cx="1544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动态降阶模型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561" y="38176"/>
            <a:ext cx="92297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Enhancements to </a:t>
            </a:r>
            <a:r>
              <a:rPr sz="3200" b="0" dirty="0">
                <a:latin typeface="Arial" panose="020B0704020202020204"/>
                <a:cs typeface="Arial" panose="020B0704020202020204"/>
              </a:rPr>
              <a:t>Static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and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Dynamic ROM</a:t>
            </a:r>
            <a:r>
              <a:rPr sz="3200" b="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dirty="0">
                <a:latin typeface="Arial" panose="020B0704020202020204"/>
                <a:cs typeface="Arial" panose="020B0704020202020204"/>
              </a:rPr>
              <a:t>Builder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644" y="718884"/>
            <a:ext cx="5672455" cy="49250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00" b="1" dirty="0">
                <a:latin typeface="Arial" panose="020B0704020202020204"/>
                <a:cs typeface="Arial" panose="020B0704020202020204"/>
              </a:rPr>
              <a:t>Static</a:t>
            </a:r>
            <a:r>
              <a:rPr sz="2200" b="1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2200" b="1" dirty="0">
                <a:latin typeface="Arial" panose="020B0704020202020204"/>
                <a:cs typeface="Arial" panose="020B0704020202020204"/>
              </a:rPr>
              <a:t>ROMs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ts val="2375"/>
              </a:lnSpc>
              <a:spcBef>
                <a:spcPts val="4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latin typeface="Arial" panose="020B0704020202020204"/>
                <a:cs typeface="Arial" panose="020B0704020202020204"/>
              </a:rPr>
              <a:t>3D </a:t>
            </a:r>
            <a:r>
              <a:rPr sz="2200" spc="-25" dirty="0">
                <a:latin typeface="Arial" panose="020B0704020202020204"/>
                <a:cs typeface="Arial" panose="020B0704020202020204"/>
              </a:rPr>
              <a:t>Viz </a:t>
            </a:r>
            <a:r>
              <a:rPr sz="2200" dirty="0">
                <a:latin typeface="Arial" panose="020B0704020202020204"/>
                <a:cs typeface="Arial" panose="020B0704020202020204"/>
              </a:rPr>
              <a:t>of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the </a:t>
            </a:r>
            <a:r>
              <a:rPr sz="2200" dirty="0">
                <a:latin typeface="Arial" panose="020B0704020202020204"/>
                <a:cs typeface="Arial" panose="020B0704020202020204"/>
              </a:rPr>
              <a:t>original snapshots </a:t>
            </a:r>
            <a:r>
              <a:rPr sz="2200" spc="10" dirty="0">
                <a:latin typeface="Arial" panose="020B0704020202020204"/>
                <a:cs typeface="Arial" panose="020B0704020202020204"/>
              </a:rPr>
              <a:t>after</a:t>
            </a:r>
            <a:r>
              <a:rPr sz="2200" spc="-165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import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>
              <a:lnSpc>
                <a:spcPts val="2375"/>
              </a:lnSpc>
            </a:pPr>
            <a:r>
              <a:rPr sz="2200" spc="-5" dirty="0">
                <a:latin typeface="Arial" panose="020B0704020202020204"/>
                <a:cs typeface="Arial" panose="020B0704020202020204"/>
              </a:rPr>
              <a:t>in</a:t>
            </a:r>
            <a:r>
              <a:rPr sz="220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10" dirty="0">
                <a:latin typeface="Arial" panose="020B0704020202020204"/>
                <a:cs typeface="Arial" panose="020B0704020202020204"/>
              </a:rPr>
              <a:t>TB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ts val="2375"/>
              </a:lnSpc>
              <a:spcBef>
                <a:spcPts val="45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latin typeface="Arial" panose="020B0704020202020204"/>
                <a:cs typeface="Arial" panose="020B0704020202020204"/>
              </a:rPr>
              <a:t>3D </a:t>
            </a:r>
            <a:r>
              <a:rPr sz="2200" spc="-25" dirty="0">
                <a:latin typeface="Arial" panose="020B0704020202020204"/>
                <a:cs typeface="Arial" panose="020B0704020202020204"/>
              </a:rPr>
              <a:t>Viz </a:t>
            </a:r>
            <a:r>
              <a:rPr sz="2200" dirty="0">
                <a:latin typeface="Arial" panose="020B0704020202020204"/>
                <a:cs typeface="Arial" panose="020B0704020202020204"/>
              </a:rPr>
              <a:t>comparisons of results </a:t>
            </a:r>
            <a:r>
              <a:rPr sz="2200" spc="10" dirty="0">
                <a:latin typeface="Arial" panose="020B0704020202020204"/>
                <a:cs typeface="Arial" panose="020B0704020202020204"/>
              </a:rPr>
              <a:t>from </a:t>
            </a:r>
            <a:r>
              <a:rPr sz="2200" dirty="0">
                <a:latin typeface="Arial" panose="020B0704020202020204"/>
                <a:cs typeface="Arial" panose="020B0704020202020204"/>
              </a:rPr>
              <a:t>ROM</a:t>
            </a:r>
            <a:r>
              <a:rPr sz="2200" spc="-140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>
              <a:lnSpc>
                <a:spcPts val="2375"/>
              </a:lnSpc>
            </a:pPr>
            <a:r>
              <a:rPr sz="2200" dirty="0">
                <a:latin typeface="Arial" panose="020B0704020202020204"/>
                <a:cs typeface="Arial" panose="020B0704020202020204"/>
              </a:rPr>
              <a:t>original snapshots or ROM </a:t>
            </a:r>
            <a:r>
              <a:rPr sz="2200" spc="-10" dirty="0">
                <a:latin typeface="Arial" panose="020B0704020202020204"/>
                <a:cs typeface="Arial" panose="020B0704020202020204"/>
              </a:rPr>
              <a:t>vs</a:t>
            </a:r>
            <a:r>
              <a:rPr sz="2200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ROM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 panose="020B0704020202020204"/>
                <a:cs typeface="Arial" panose="020B0704020202020204"/>
              </a:rPr>
              <a:t>Ability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to 3D </a:t>
            </a:r>
            <a:r>
              <a:rPr sz="2200" spc="-25" dirty="0">
                <a:latin typeface="Arial" panose="020B0704020202020204"/>
                <a:cs typeface="Arial" panose="020B0704020202020204"/>
              </a:rPr>
              <a:t>Viz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structural</a:t>
            </a:r>
            <a:r>
              <a:rPr sz="2200" spc="-75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deformation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704020202020204"/>
              <a:buChar char="•"/>
            </a:pPr>
            <a:endParaRPr sz="31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latin typeface="Arial" panose="020B0704020202020204"/>
                <a:cs typeface="Arial" panose="020B0704020202020204"/>
              </a:rPr>
              <a:t>Dynamic</a:t>
            </a:r>
            <a:r>
              <a:rPr sz="2200" b="1" spc="20" dirty="0">
                <a:latin typeface="Arial" panose="020B0704020202020204"/>
                <a:cs typeface="Arial" panose="020B0704020202020204"/>
              </a:rPr>
              <a:t> </a:t>
            </a:r>
            <a:r>
              <a:rPr sz="2200" b="1" dirty="0">
                <a:latin typeface="Arial" panose="020B0704020202020204"/>
                <a:cs typeface="Arial" panose="020B0704020202020204"/>
              </a:rPr>
              <a:t>ROMs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ts val="2375"/>
              </a:lnSpc>
              <a:spcBef>
                <a:spcPts val="4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 panose="020B0704020202020204"/>
                <a:cs typeface="Arial" panose="020B0704020202020204"/>
              </a:rPr>
              <a:t>Dynamic </a:t>
            </a:r>
            <a:r>
              <a:rPr sz="2200" dirty="0">
                <a:latin typeface="Arial" panose="020B0704020202020204"/>
                <a:cs typeface="Arial" panose="020B0704020202020204"/>
              </a:rPr>
              <a:t>ROM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Builder </a:t>
            </a:r>
            <a:r>
              <a:rPr sz="2200" dirty="0">
                <a:latin typeface="Arial" panose="020B0704020202020204"/>
                <a:cs typeface="Arial" panose="020B0704020202020204"/>
              </a:rPr>
              <a:t>can read</a:t>
            </a:r>
            <a:r>
              <a:rPr sz="22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snapshots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>
              <a:lnSpc>
                <a:spcPts val="2375"/>
              </a:lnSpc>
            </a:pPr>
            <a:r>
              <a:rPr sz="2200" spc="-5" dirty="0">
                <a:latin typeface="Arial" panose="020B0704020202020204"/>
                <a:cs typeface="Arial" panose="020B0704020202020204"/>
              </a:rPr>
              <a:t>binary </a:t>
            </a:r>
            <a:r>
              <a:rPr sz="2200" dirty="0">
                <a:latin typeface="Arial" panose="020B0704020202020204"/>
                <a:cs typeface="Arial" panose="020B0704020202020204"/>
              </a:rPr>
              <a:t>files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as</a:t>
            </a:r>
            <a:r>
              <a:rPr sz="2200" spc="-60" dirty="0">
                <a:latin typeface="Arial" panose="020B0704020202020204"/>
                <a:cs typeface="Arial" panose="020B0704020202020204"/>
              </a:rPr>
              <a:t> </a:t>
            </a:r>
            <a:r>
              <a:rPr sz="2200" dirty="0">
                <a:latin typeface="Arial" panose="020B0704020202020204"/>
                <a:cs typeface="Arial" panose="020B0704020202020204"/>
              </a:rPr>
              <a:t>outputs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ts val="2375"/>
              </a:lnSpc>
              <a:spcBef>
                <a:spcPts val="4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Arial" panose="020B0704020202020204"/>
                <a:cs typeface="Arial" panose="020B0704020202020204"/>
              </a:rPr>
              <a:t>Improved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initialization </a:t>
            </a:r>
            <a:r>
              <a:rPr sz="2200" spc="10" dirty="0">
                <a:latin typeface="Arial" panose="020B0704020202020204"/>
                <a:cs typeface="Arial" panose="020B0704020202020204"/>
              </a:rPr>
              <a:t>for </a:t>
            </a:r>
            <a:r>
              <a:rPr sz="2200" dirty="0">
                <a:latin typeface="Arial" panose="020B0704020202020204"/>
                <a:cs typeface="Arial" panose="020B0704020202020204"/>
              </a:rPr>
              <a:t>different</a:t>
            </a:r>
            <a:r>
              <a:rPr sz="2200" spc="-100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initial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>
              <a:lnSpc>
                <a:spcPts val="2375"/>
              </a:lnSpc>
            </a:pPr>
            <a:r>
              <a:rPr sz="2200" spc="-10" dirty="0">
                <a:latin typeface="Arial" panose="020B0704020202020204"/>
                <a:cs typeface="Arial" panose="020B0704020202020204"/>
              </a:rPr>
              <a:t>values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 indent="-228600">
              <a:lnSpc>
                <a:spcPts val="2375"/>
              </a:lnSpc>
              <a:spcBef>
                <a:spcPts val="45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 panose="020B0704020202020204"/>
                <a:cs typeface="Arial" panose="020B0704020202020204"/>
              </a:rPr>
              <a:t>Ability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to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handle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more </a:t>
            </a:r>
            <a:r>
              <a:rPr sz="2200" spc="-5" dirty="0">
                <a:latin typeface="Arial" panose="020B0704020202020204"/>
                <a:cs typeface="Arial" panose="020B0704020202020204"/>
              </a:rPr>
              <a:t>nonlinearities in</a:t>
            </a:r>
            <a:r>
              <a:rPr sz="220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2200" spc="5" dirty="0">
                <a:latin typeface="Arial" panose="020B0704020202020204"/>
                <a:cs typeface="Arial" panose="020B0704020202020204"/>
              </a:rPr>
              <a:t>the</a:t>
            </a:r>
            <a:endParaRPr sz="2200">
              <a:latin typeface="Arial" panose="020B0704020202020204"/>
              <a:cs typeface="Arial" panose="020B0704020202020204"/>
            </a:endParaRPr>
          </a:p>
          <a:p>
            <a:pPr marL="241300">
              <a:lnSpc>
                <a:spcPts val="2375"/>
              </a:lnSpc>
            </a:pPr>
            <a:r>
              <a:rPr sz="2200" spc="-10" dirty="0">
                <a:latin typeface="Arial" panose="020B0704020202020204"/>
                <a:cs typeface="Arial" panose="020B0704020202020204"/>
              </a:rPr>
              <a:t>ROMs</a:t>
            </a:r>
            <a:endParaRPr sz="2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99643" y="3419475"/>
            <a:ext cx="4636770" cy="2701290"/>
            <a:chOff x="6799643" y="3419475"/>
            <a:chExt cx="4636770" cy="27012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09232" y="3429000"/>
              <a:ext cx="4617720" cy="26822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04406" y="3424237"/>
              <a:ext cx="4627245" cy="2691765"/>
            </a:xfrm>
            <a:custGeom>
              <a:avLst/>
              <a:gdLst/>
              <a:ahLst/>
              <a:cxnLst/>
              <a:rect l="l" t="t" r="r" b="b"/>
              <a:pathLst>
                <a:path w="4627245" h="2691765">
                  <a:moveTo>
                    <a:pt x="0" y="2691765"/>
                  </a:moveTo>
                  <a:lnTo>
                    <a:pt x="4627245" y="2691765"/>
                  </a:lnTo>
                  <a:lnTo>
                    <a:pt x="4627245" y="0"/>
                  </a:lnTo>
                  <a:lnTo>
                    <a:pt x="0" y="0"/>
                  </a:lnTo>
                  <a:lnTo>
                    <a:pt x="0" y="269176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799643" y="737171"/>
            <a:ext cx="4636770" cy="2588895"/>
            <a:chOff x="6799643" y="737171"/>
            <a:chExt cx="4636770" cy="2588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232" y="746759"/>
              <a:ext cx="4617720" cy="25694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04406" y="741933"/>
              <a:ext cx="4627245" cy="2579370"/>
            </a:xfrm>
            <a:custGeom>
              <a:avLst/>
              <a:gdLst/>
              <a:ahLst/>
              <a:cxnLst/>
              <a:rect l="l" t="t" r="r" b="b"/>
              <a:pathLst>
                <a:path w="4627245" h="2579370">
                  <a:moveTo>
                    <a:pt x="0" y="2578989"/>
                  </a:moveTo>
                  <a:lnTo>
                    <a:pt x="4627245" y="2578989"/>
                  </a:lnTo>
                  <a:lnTo>
                    <a:pt x="4627245" y="0"/>
                  </a:lnTo>
                  <a:lnTo>
                    <a:pt x="0" y="0"/>
                  </a:lnTo>
                  <a:lnTo>
                    <a:pt x="0" y="257898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02095"/>
            <a:ext cx="765048" cy="75590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73609"/>
            <a:ext cx="79851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5" dirty="0">
                <a:latin typeface="Arial" panose="020B0704020202020204"/>
                <a:cs typeface="Arial" panose="020B0704020202020204"/>
              </a:rPr>
              <a:t>Twin</a:t>
            </a:r>
            <a:r>
              <a:rPr sz="3200" b="0" spc="1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Builder</a:t>
            </a:r>
            <a:r>
              <a:rPr sz="3200" b="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ROM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技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术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:</a:t>
            </a:r>
            <a:r>
              <a:rPr sz="3200" b="0" spc="4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三维仿真与系统仿真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600" y="829817"/>
            <a:ext cx="10079355" cy="4966970"/>
            <a:chOff x="609600" y="829817"/>
            <a:chExt cx="10079355" cy="4966970"/>
          </a:xfrm>
        </p:grpSpPr>
        <p:sp>
          <p:nvSpPr>
            <p:cNvPr id="4" name="object 4"/>
            <p:cNvSpPr/>
            <p:nvPr/>
          </p:nvSpPr>
          <p:spPr>
            <a:xfrm>
              <a:off x="7188707" y="4076700"/>
              <a:ext cx="3453765" cy="1701164"/>
            </a:xfrm>
            <a:custGeom>
              <a:avLst/>
              <a:gdLst/>
              <a:ahLst/>
              <a:cxnLst/>
              <a:rect l="l" t="t" r="r" b="b"/>
              <a:pathLst>
                <a:path w="3453765" h="1701164">
                  <a:moveTo>
                    <a:pt x="0" y="283463"/>
                  </a:moveTo>
                  <a:lnTo>
                    <a:pt x="3709" y="237475"/>
                  </a:lnTo>
                  <a:lnTo>
                    <a:pt x="14447" y="193852"/>
                  </a:lnTo>
                  <a:lnTo>
                    <a:pt x="31632" y="153179"/>
                  </a:lnTo>
                  <a:lnTo>
                    <a:pt x="54681" y="116037"/>
                  </a:lnTo>
                  <a:lnTo>
                    <a:pt x="83010" y="83010"/>
                  </a:lnTo>
                  <a:lnTo>
                    <a:pt x="116037" y="54681"/>
                  </a:lnTo>
                  <a:lnTo>
                    <a:pt x="153179" y="31632"/>
                  </a:lnTo>
                  <a:lnTo>
                    <a:pt x="193852" y="14447"/>
                  </a:lnTo>
                  <a:lnTo>
                    <a:pt x="237475" y="3709"/>
                  </a:lnTo>
                  <a:lnTo>
                    <a:pt x="283464" y="0"/>
                  </a:lnTo>
                  <a:lnTo>
                    <a:pt x="3169920" y="0"/>
                  </a:lnTo>
                  <a:lnTo>
                    <a:pt x="3215908" y="3709"/>
                  </a:lnTo>
                  <a:lnTo>
                    <a:pt x="3259531" y="14447"/>
                  </a:lnTo>
                  <a:lnTo>
                    <a:pt x="3300204" y="31632"/>
                  </a:lnTo>
                  <a:lnTo>
                    <a:pt x="3337346" y="54681"/>
                  </a:lnTo>
                  <a:lnTo>
                    <a:pt x="3370373" y="83010"/>
                  </a:lnTo>
                  <a:lnTo>
                    <a:pt x="3398702" y="116037"/>
                  </a:lnTo>
                  <a:lnTo>
                    <a:pt x="3421751" y="153179"/>
                  </a:lnTo>
                  <a:lnTo>
                    <a:pt x="3438936" y="193852"/>
                  </a:lnTo>
                  <a:lnTo>
                    <a:pt x="3449674" y="237475"/>
                  </a:lnTo>
                  <a:lnTo>
                    <a:pt x="3453384" y="283463"/>
                  </a:lnTo>
                  <a:lnTo>
                    <a:pt x="3453384" y="1417320"/>
                  </a:lnTo>
                  <a:lnTo>
                    <a:pt x="3449674" y="1463299"/>
                  </a:lnTo>
                  <a:lnTo>
                    <a:pt x="3438936" y="1506916"/>
                  </a:lnTo>
                  <a:lnTo>
                    <a:pt x="3421751" y="1547588"/>
                  </a:lnTo>
                  <a:lnTo>
                    <a:pt x="3398702" y="1584730"/>
                  </a:lnTo>
                  <a:lnTo>
                    <a:pt x="3370373" y="1617759"/>
                  </a:lnTo>
                  <a:lnTo>
                    <a:pt x="3337346" y="1646091"/>
                  </a:lnTo>
                  <a:lnTo>
                    <a:pt x="3300204" y="1669144"/>
                  </a:lnTo>
                  <a:lnTo>
                    <a:pt x="3259531" y="1686332"/>
                  </a:lnTo>
                  <a:lnTo>
                    <a:pt x="3215908" y="1697073"/>
                  </a:lnTo>
                  <a:lnTo>
                    <a:pt x="3169920" y="1700784"/>
                  </a:lnTo>
                  <a:lnTo>
                    <a:pt x="283464" y="1700784"/>
                  </a:lnTo>
                  <a:lnTo>
                    <a:pt x="237475" y="1697073"/>
                  </a:lnTo>
                  <a:lnTo>
                    <a:pt x="193852" y="1686332"/>
                  </a:lnTo>
                  <a:lnTo>
                    <a:pt x="153179" y="1669144"/>
                  </a:lnTo>
                  <a:lnTo>
                    <a:pt x="116037" y="1646091"/>
                  </a:lnTo>
                  <a:lnTo>
                    <a:pt x="83010" y="1617759"/>
                  </a:lnTo>
                  <a:lnTo>
                    <a:pt x="54681" y="1584730"/>
                  </a:lnTo>
                  <a:lnTo>
                    <a:pt x="31632" y="1547588"/>
                  </a:lnTo>
                  <a:lnTo>
                    <a:pt x="14447" y="1506916"/>
                  </a:lnTo>
                  <a:lnTo>
                    <a:pt x="3709" y="1463299"/>
                  </a:lnTo>
                  <a:lnTo>
                    <a:pt x="0" y="1417320"/>
                  </a:lnTo>
                  <a:lnTo>
                    <a:pt x="0" y="283463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9600" y="5160264"/>
              <a:ext cx="1697736" cy="521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3627" y="894587"/>
              <a:ext cx="5499100" cy="3615054"/>
            </a:xfrm>
            <a:custGeom>
              <a:avLst/>
              <a:gdLst/>
              <a:ahLst/>
              <a:cxnLst/>
              <a:rect l="l" t="t" r="r" b="b"/>
              <a:pathLst>
                <a:path w="5499100" h="3615054">
                  <a:moveTo>
                    <a:pt x="0" y="602488"/>
                  </a:moveTo>
                  <a:lnTo>
                    <a:pt x="1812" y="555404"/>
                  </a:lnTo>
                  <a:lnTo>
                    <a:pt x="7161" y="509312"/>
                  </a:lnTo>
                  <a:lnTo>
                    <a:pt x="15912" y="464344"/>
                  </a:lnTo>
                  <a:lnTo>
                    <a:pt x="27931" y="420635"/>
                  </a:lnTo>
                  <a:lnTo>
                    <a:pt x="43084" y="378320"/>
                  </a:lnTo>
                  <a:lnTo>
                    <a:pt x="61238" y="337531"/>
                  </a:lnTo>
                  <a:lnTo>
                    <a:pt x="82258" y="298402"/>
                  </a:lnTo>
                  <a:lnTo>
                    <a:pt x="106010" y="261069"/>
                  </a:lnTo>
                  <a:lnTo>
                    <a:pt x="132361" y="225664"/>
                  </a:lnTo>
                  <a:lnTo>
                    <a:pt x="161176" y="192322"/>
                  </a:lnTo>
                  <a:lnTo>
                    <a:pt x="192322" y="161176"/>
                  </a:lnTo>
                  <a:lnTo>
                    <a:pt x="225664" y="132361"/>
                  </a:lnTo>
                  <a:lnTo>
                    <a:pt x="261069" y="106010"/>
                  </a:lnTo>
                  <a:lnTo>
                    <a:pt x="298402" y="82258"/>
                  </a:lnTo>
                  <a:lnTo>
                    <a:pt x="337531" y="61238"/>
                  </a:lnTo>
                  <a:lnTo>
                    <a:pt x="378320" y="43084"/>
                  </a:lnTo>
                  <a:lnTo>
                    <a:pt x="420635" y="27931"/>
                  </a:lnTo>
                  <a:lnTo>
                    <a:pt x="464344" y="15912"/>
                  </a:lnTo>
                  <a:lnTo>
                    <a:pt x="509312" y="7161"/>
                  </a:lnTo>
                  <a:lnTo>
                    <a:pt x="555404" y="1812"/>
                  </a:lnTo>
                  <a:lnTo>
                    <a:pt x="602488" y="0"/>
                  </a:lnTo>
                  <a:lnTo>
                    <a:pt x="4896104" y="0"/>
                  </a:lnTo>
                  <a:lnTo>
                    <a:pt x="4943187" y="1812"/>
                  </a:lnTo>
                  <a:lnTo>
                    <a:pt x="4989279" y="7161"/>
                  </a:lnTo>
                  <a:lnTo>
                    <a:pt x="5034247" y="15912"/>
                  </a:lnTo>
                  <a:lnTo>
                    <a:pt x="5077956" y="27931"/>
                  </a:lnTo>
                  <a:lnTo>
                    <a:pt x="5120271" y="43084"/>
                  </a:lnTo>
                  <a:lnTo>
                    <a:pt x="5161060" y="61238"/>
                  </a:lnTo>
                  <a:lnTo>
                    <a:pt x="5200189" y="82258"/>
                  </a:lnTo>
                  <a:lnTo>
                    <a:pt x="5237522" y="106010"/>
                  </a:lnTo>
                  <a:lnTo>
                    <a:pt x="5272927" y="132361"/>
                  </a:lnTo>
                  <a:lnTo>
                    <a:pt x="5306269" y="161176"/>
                  </a:lnTo>
                  <a:lnTo>
                    <a:pt x="5337415" y="192322"/>
                  </a:lnTo>
                  <a:lnTo>
                    <a:pt x="5366230" y="225664"/>
                  </a:lnTo>
                  <a:lnTo>
                    <a:pt x="5392581" y="261069"/>
                  </a:lnTo>
                  <a:lnTo>
                    <a:pt x="5416333" y="298402"/>
                  </a:lnTo>
                  <a:lnTo>
                    <a:pt x="5437353" y="337531"/>
                  </a:lnTo>
                  <a:lnTo>
                    <a:pt x="5455507" y="378320"/>
                  </a:lnTo>
                  <a:lnTo>
                    <a:pt x="5470660" y="420635"/>
                  </a:lnTo>
                  <a:lnTo>
                    <a:pt x="5482679" y="464344"/>
                  </a:lnTo>
                  <a:lnTo>
                    <a:pt x="5491430" y="509312"/>
                  </a:lnTo>
                  <a:lnTo>
                    <a:pt x="5496779" y="555404"/>
                  </a:lnTo>
                  <a:lnTo>
                    <a:pt x="5498592" y="602488"/>
                  </a:lnTo>
                  <a:lnTo>
                    <a:pt x="5498592" y="3012440"/>
                  </a:lnTo>
                  <a:lnTo>
                    <a:pt x="5496779" y="3059523"/>
                  </a:lnTo>
                  <a:lnTo>
                    <a:pt x="5491430" y="3105615"/>
                  </a:lnTo>
                  <a:lnTo>
                    <a:pt x="5482679" y="3150583"/>
                  </a:lnTo>
                  <a:lnTo>
                    <a:pt x="5470660" y="3194292"/>
                  </a:lnTo>
                  <a:lnTo>
                    <a:pt x="5455507" y="3236607"/>
                  </a:lnTo>
                  <a:lnTo>
                    <a:pt x="5437353" y="3277396"/>
                  </a:lnTo>
                  <a:lnTo>
                    <a:pt x="5416333" y="3316525"/>
                  </a:lnTo>
                  <a:lnTo>
                    <a:pt x="5392581" y="3353858"/>
                  </a:lnTo>
                  <a:lnTo>
                    <a:pt x="5366230" y="3389263"/>
                  </a:lnTo>
                  <a:lnTo>
                    <a:pt x="5337415" y="3422605"/>
                  </a:lnTo>
                  <a:lnTo>
                    <a:pt x="5306269" y="3453751"/>
                  </a:lnTo>
                  <a:lnTo>
                    <a:pt x="5272927" y="3482566"/>
                  </a:lnTo>
                  <a:lnTo>
                    <a:pt x="5237522" y="3508917"/>
                  </a:lnTo>
                  <a:lnTo>
                    <a:pt x="5200189" y="3532669"/>
                  </a:lnTo>
                  <a:lnTo>
                    <a:pt x="5161060" y="3553689"/>
                  </a:lnTo>
                  <a:lnTo>
                    <a:pt x="5120271" y="3571843"/>
                  </a:lnTo>
                  <a:lnTo>
                    <a:pt x="5077956" y="3586996"/>
                  </a:lnTo>
                  <a:lnTo>
                    <a:pt x="5034247" y="3599015"/>
                  </a:lnTo>
                  <a:lnTo>
                    <a:pt x="4989279" y="3607766"/>
                  </a:lnTo>
                  <a:lnTo>
                    <a:pt x="4943187" y="3613115"/>
                  </a:lnTo>
                  <a:lnTo>
                    <a:pt x="4896104" y="3614928"/>
                  </a:lnTo>
                  <a:lnTo>
                    <a:pt x="602488" y="3614928"/>
                  </a:lnTo>
                  <a:lnTo>
                    <a:pt x="555404" y="3613115"/>
                  </a:lnTo>
                  <a:lnTo>
                    <a:pt x="509312" y="3607766"/>
                  </a:lnTo>
                  <a:lnTo>
                    <a:pt x="464344" y="3599015"/>
                  </a:lnTo>
                  <a:lnTo>
                    <a:pt x="420635" y="3586996"/>
                  </a:lnTo>
                  <a:lnTo>
                    <a:pt x="378320" y="3571843"/>
                  </a:lnTo>
                  <a:lnTo>
                    <a:pt x="337531" y="3553689"/>
                  </a:lnTo>
                  <a:lnTo>
                    <a:pt x="298402" y="3532669"/>
                  </a:lnTo>
                  <a:lnTo>
                    <a:pt x="261069" y="3508917"/>
                  </a:lnTo>
                  <a:lnTo>
                    <a:pt x="225664" y="3482566"/>
                  </a:lnTo>
                  <a:lnTo>
                    <a:pt x="192322" y="3453751"/>
                  </a:lnTo>
                  <a:lnTo>
                    <a:pt x="161176" y="3422605"/>
                  </a:lnTo>
                  <a:lnTo>
                    <a:pt x="132361" y="3389263"/>
                  </a:lnTo>
                  <a:lnTo>
                    <a:pt x="106010" y="3353858"/>
                  </a:lnTo>
                  <a:lnTo>
                    <a:pt x="82258" y="3316525"/>
                  </a:lnTo>
                  <a:lnTo>
                    <a:pt x="61238" y="3277396"/>
                  </a:lnTo>
                  <a:lnTo>
                    <a:pt x="43084" y="3236607"/>
                  </a:lnTo>
                  <a:lnTo>
                    <a:pt x="27931" y="3194292"/>
                  </a:lnTo>
                  <a:lnTo>
                    <a:pt x="15912" y="3150583"/>
                  </a:lnTo>
                  <a:lnTo>
                    <a:pt x="7161" y="3105615"/>
                  </a:lnTo>
                  <a:lnTo>
                    <a:pt x="1812" y="3059523"/>
                  </a:lnTo>
                  <a:lnTo>
                    <a:pt x="0" y="3012440"/>
                  </a:lnTo>
                  <a:lnTo>
                    <a:pt x="0" y="60248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0140" y="2025395"/>
              <a:ext cx="3136900" cy="2338070"/>
            </a:xfrm>
            <a:custGeom>
              <a:avLst/>
              <a:gdLst/>
              <a:ahLst/>
              <a:cxnLst/>
              <a:rect l="l" t="t" r="r" b="b"/>
              <a:pathLst>
                <a:path w="3136900" h="2338070">
                  <a:moveTo>
                    <a:pt x="0" y="389636"/>
                  </a:moveTo>
                  <a:lnTo>
                    <a:pt x="3036" y="340771"/>
                  </a:lnTo>
                  <a:lnTo>
                    <a:pt x="11902" y="293714"/>
                  </a:lnTo>
                  <a:lnTo>
                    <a:pt x="26233" y="248832"/>
                  </a:lnTo>
                  <a:lnTo>
                    <a:pt x="45662" y="206489"/>
                  </a:lnTo>
                  <a:lnTo>
                    <a:pt x="69823" y="167051"/>
                  </a:lnTo>
                  <a:lnTo>
                    <a:pt x="98353" y="130884"/>
                  </a:lnTo>
                  <a:lnTo>
                    <a:pt x="130884" y="98353"/>
                  </a:lnTo>
                  <a:lnTo>
                    <a:pt x="167051" y="69823"/>
                  </a:lnTo>
                  <a:lnTo>
                    <a:pt x="206489" y="45662"/>
                  </a:lnTo>
                  <a:lnTo>
                    <a:pt x="248832" y="26233"/>
                  </a:lnTo>
                  <a:lnTo>
                    <a:pt x="293714" y="11902"/>
                  </a:lnTo>
                  <a:lnTo>
                    <a:pt x="340771" y="3036"/>
                  </a:lnTo>
                  <a:lnTo>
                    <a:pt x="389635" y="0"/>
                  </a:lnTo>
                  <a:lnTo>
                    <a:pt x="2746756" y="0"/>
                  </a:lnTo>
                  <a:lnTo>
                    <a:pt x="2795620" y="3036"/>
                  </a:lnTo>
                  <a:lnTo>
                    <a:pt x="2842677" y="11902"/>
                  </a:lnTo>
                  <a:lnTo>
                    <a:pt x="2887559" y="26233"/>
                  </a:lnTo>
                  <a:lnTo>
                    <a:pt x="2929902" y="45662"/>
                  </a:lnTo>
                  <a:lnTo>
                    <a:pt x="2969340" y="69823"/>
                  </a:lnTo>
                  <a:lnTo>
                    <a:pt x="3005507" y="98353"/>
                  </a:lnTo>
                  <a:lnTo>
                    <a:pt x="3038038" y="130884"/>
                  </a:lnTo>
                  <a:lnTo>
                    <a:pt x="3066568" y="167051"/>
                  </a:lnTo>
                  <a:lnTo>
                    <a:pt x="3090729" y="206489"/>
                  </a:lnTo>
                  <a:lnTo>
                    <a:pt x="3110158" y="248832"/>
                  </a:lnTo>
                  <a:lnTo>
                    <a:pt x="3124489" y="293714"/>
                  </a:lnTo>
                  <a:lnTo>
                    <a:pt x="3133355" y="340771"/>
                  </a:lnTo>
                  <a:lnTo>
                    <a:pt x="3136392" y="389636"/>
                  </a:lnTo>
                  <a:lnTo>
                    <a:pt x="3136392" y="1948179"/>
                  </a:lnTo>
                  <a:lnTo>
                    <a:pt x="3133355" y="1997044"/>
                  </a:lnTo>
                  <a:lnTo>
                    <a:pt x="3124489" y="2044101"/>
                  </a:lnTo>
                  <a:lnTo>
                    <a:pt x="3110158" y="2088983"/>
                  </a:lnTo>
                  <a:lnTo>
                    <a:pt x="3090729" y="2131326"/>
                  </a:lnTo>
                  <a:lnTo>
                    <a:pt x="3066568" y="2170764"/>
                  </a:lnTo>
                  <a:lnTo>
                    <a:pt x="3038038" y="2206931"/>
                  </a:lnTo>
                  <a:lnTo>
                    <a:pt x="3005507" y="2239462"/>
                  </a:lnTo>
                  <a:lnTo>
                    <a:pt x="2969340" y="2267992"/>
                  </a:lnTo>
                  <a:lnTo>
                    <a:pt x="2929902" y="2292153"/>
                  </a:lnTo>
                  <a:lnTo>
                    <a:pt x="2887559" y="2311582"/>
                  </a:lnTo>
                  <a:lnTo>
                    <a:pt x="2842677" y="2325913"/>
                  </a:lnTo>
                  <a:lnTo>
                    <a:pt x="2795620" y="2334779"/>
                  </a:lnTo>
                  <a:lnTo>
                    <a:pt x="2746756" y="2337816"/>
                  </a:lnTo>
                  <a:lnTo>
                    <a:pt x="389635" y="2337816"/>
                  </a:lnTo>
                  <a:lnTo>
                    <a:pt x="340771" y="2334779"/>
                  </a:lnTo>
                  <a:lnTo>
                    <a:pt x="293714" y="2325913"/>
                  </a:lnTo>
                  <a:lnTo>
                    <a:pt x="248832" y="2311582"/>
                  </a:lnTo>
                  <a:lnTo>
                    <a:pt x="206489" y="2292153"/>
                  </a:lnTo>
                  <a:lnTo>
                    <a:pt x="167051" y="2267992"/>
                  </a:lnTo>
                  <a:lnTo>
                    <a:pt x="130884" y="2239462"/>
                  </a:lnTo>
                  <a:lnTo>
                    <a:pt x="98353" y="2206931"/>
                  </a:lnTo>
                  <a:lnTo>
                    <a:pt x="69823" y="2170764"/>
                  </a:lnTo>
                  <a:lnTo>
                    <a:pt x="45662" y="2131326"/>
                  </a:lnTo>
                  <a:lnTo>
                    <a:pt x="26233" y="2088983"/>
                  </a:lnTo>
                  <a:lnTo>
                    <a:pt x="11902" y="2044101"/>
                  </a:lnTo>
                  <a:lnTo>
                    <a:pt x="3036" y="1997044"/>
                  </a:lnTo>
                  <a:lnTo>
                    <a:pt x="0" y="1948179"/>
                  </a:lnTo>
                  <a:lnTo>
                    <a:pt x="0" y="389636"/>
                  </a:lnTo>
                  <a:close/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671" y="2538497"/>
              <a:ext cx="2691233" cy="16621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61516" y="4349877"/>
              <a:ext cx="458470" cy="822960"/>
            </a:xfrm>
            <a:custGeom>
              <a:avLst/>
              <a:gdLst/>
              <a:ahLst/>
              <a:cxnLst/>
              <a:rect l="l" t="t" r="r" b="b"/>
              <a:pathLst>
                <a:path w="458469" h="822960">
                  <a:moveTo>
                    <a:pt x="3428" y="727075"/>
                  </a:moveTo>
                  <a:lnTo>
                    <a:pt x="0" y="822960"/>
                  </a:lnTo>
                  <a:lnTo>
                    <a:pt x="78740" y="768223"/>
                  </a:lnTo>
                  <a:lnTo>
                    <a:pt x="76648" y="767080"/>
                  </a:lnTo>
                  <a:lnTo>
                    <a:pt x="46736" y="767080"/>
                  </a:lnTo>
                  <a:lnTo>
                    <a:pt x="21717" y="753364"/>
                  </a:lnTo>
                  <a:lnTo>
                    <a:pt x="28572" y="740812"/>
                  </a:lnTo>
                  <a:lnTo>
                    <a:pt x="3428" y="727075"/>
                  </a:lnTo>
                  <a:close/>
                </a:path>
                <a:path w="458469" h="822960">
                  <a:moveTo>
                    <a:pt x="28572" y="740812"/>
                  </a:moveTo>
                  <a:lnTo>
                    <a:pt x="21717" y="753364"/>
                  </a:lnTo>
                  <a:lnTo>
                    <a:pt x="46736" y="767080"/>
                  </a:lnTo>
                  <a:lnTo>
                    <a:pt x="53610" y="754493"/>
                  </a:lnTo>
                  <a:lnTo>
                    <a:pt x="28572" y="740812"/>
                  </a:lnTo>
                  <a:close/>
                </a:path>
                <a:path w="458469" h="822960">
                  <a:moveTo>
                    <a:pt x="53610" y="754493"/>
                  </a:moveTo>
                  <a:lnTo>
                    <a:pt x="46736" y="767080"/>
                  </a:lnTo>
                  <a:lnTo>
                    <a:pt x="76648" y="767080"/>
                  </a:lnTo>
                  <a:lnTo>
                    <a:pt x="53610" y="754493"/>
                  </a:lnTo>
                  <a:close/>
                </a:path>
                <a:path w="458469" h="822960">
                  <a:moveTo>
                    <a:pt x="433197" y="0"/>
                  </a:moveTo>
                  <a:lnTo>
                    <a:pt x="28572" y="740812"/>
                  </a:lnTo>
                  <a:lnTo>
                    <a:pt x="53610" y="754493"/>
                  </a:lnTo>
                  <a:lnTo>
                    <a:pt x="458216" y="13716"/>
                  </a:lnTo>
                  <a:lnTo>
                    <a:pt x="43319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33131" y="848867"/>
              <a:ext cx="3136900" cy="2856230"/>
            </a:xfrm>
            <a:custGeom>
              <a:avLst/>
              <a:gdLst/>
              <a:ahLst/>
              <a:cxnLst/>
              <a:rect l="l" t="t" r="r" b="b"/>
              <a:pathLst>
                <a:path w="3136900" h="2856229">
                  <a:moveTo>
                    <a:pt x="0" y="475996"/>
                  </a:moveTo>
                  <a:lnTo>
                    <a:pt x="2457" y="427327"/>
                  </a:lnTo>
                  <a:lnTo>
                    <a:pt x="9670" y="380064"/>
                  </a:lnTo>
                  <a:lnTo>
                    <a:pt x="21399" y="334447"/>
                  </a:lnTo>
                  <a:lnTo>
                    <a:pt x="37405" y="290714"/>
                  </a:lnTo>
                  <a:lnTo>
                    <a:pt x="57449" y="249105"/>
                  </a:lnTo>
                  <a:lnTo>
                    <a:pt x="81291" y="209860"/>
                  </a:lnTo>
                  <a:lnTo>
                    <a:pt x="108692" y="173216"/>
                  </a:lnTo>
                  <a:lnTo>
                    <a:pt x="139414" y="139414"/>
                  </a:lnTo>
                  <a:lnTo>
                    <a:pt x="173216" y="108692"/>
                  </a:lnTo>
                  <a:lnTo>
                    <a:pt x="209860" y="81291"/>
                  </a:lnTo>
                  <a:lnTo>
                    <a:pt x="249105" y="57449"/>
                  </a:lnTo>
                  <a:lnTo>
                    <a:pt x="290714" y="37405"/>
                  </a:lnTo>
                  <a:lnTo>
                    <a:pt x="334447" y="21399"/>
                  </a:lnTo>
                  <a:lnTo>
                    <a:pt x="380064" y="9670"/>
                  </a:lnTo>
                  <a:lnTo>
                    <a:pt x="427327" y="2457"/>
                  </a:lnTo>
                  <a:lnTo>
                    <a:pt x="475996" y="0"/>
                  </a:lnTo>
                  <a:lnTo>
                    <a:pt x="2660396" y="0"/>
                  </a:lnTo>
                  <a:lnTo>
                    <a:pt x="2709064" y="2457"/>
                  </a:lnTo>
                  <a:lnTo>
                    <a:pt x="2756327" y="9670"/>
                  </a:lnTo>
                  <a:lnTo>
                    <a:pt x="2801944" y="21399"/>
                  </a:lnTo>
                  <a:lnTo>
                    <a:pt x="2845677" y="37405"/>
                  </a:lnTo>
                  <a:lnTo>
                    <a:pt x="2887286" y="57449"/>
                  </a:lnTo>
                  <a:lnTo>
                    <a:pt x="2926531" y="81291"/>
                  </a:lnTo>
                  <a:lnTo>
                    <a:pt x="2963175" y="108692"/>
                  </a:lnTo>
                  <a:lnTo>
                    <a:pt x="2996977" y="139414"/>
                  </a:lnTo>
                  <a:lnTo>
                    <a:pt x="3027699" y="173216"/>
                  </a:lnTo>
                  <a:lnTo>
                    <a:pt x="3055100" y="209860"/>
                  </a:lnTo>
                  <a:lnTo>
                    <a:pt x="3078942" y="249105"/>
                  </a:lnTo>
                  <a:lnTo>
                    <a:pt x="3098986" y="290714"/>
                  </a:lnTo>
                  <a:lnTo>
                    <a:pt x="3114992" y="334447"/>
                  </a:lnTo>
                  <a:lnTo>
                    <a:pt x="3126721" y="380064"/>
                  </a:lnTo>
                  <a:lnTo>
                    <a:pt x="3133934" y="427327"/>
                  </a:lnTo>
                  <a:lnTo>
                    <a:pt x="3136392" y="475996"/>
                  </a:lnTo>
                  <a:lnTo>
                    <a:pt x="3136392" y="2379980"/>
                  </a:lnTo>
                  <a:lnTo>
                    <a:pt x="3133934" y="2428648"/>
                  </a:lnTo>
                  <a:lnTo>
                    <a:pt x="3126721" y="2475911"/>
                  </a:lnTo>
                  <a:lnTo>
                    <a:pt x="3114992" y="2521528"/>
                  </a:lnTo>
                  <a:lnTo>
                    <a:pt x="3098986" y="2565261"/>
                  </a:lnTo>
                  <a:lnTo>
                    <a:pt x="3078942" y="2606870"/>
                  </a:lnTo>
                  <a:lnTo>
                    <a:pt x="3055100" y="2646115"/>
                  </a:lnTo>
                  <a:lnTo>
                    <a:pt x="3027699" y="2682759"/>
                  </a:lnTo>
                  <a:lnTo>
                    <a:pt x="2996977" y="2716561"/>
                  </a:lnTo>
                  <a:lnTo>
                    <a:pt x="2963175" y="2747283"/>
                  </a:lnTo>
                  <a:lnTo>
                    <a:pt x="2926531" y="2774684"/>
                  </a:lnTo>
                  <a:lnTo>
                    <a:pt x="2887286" y="2798526"/>
                  </a:lnTo>
                  <a:lnTo>
                    <a:pt x="2845677" y="2818570"/>
                  </a:lnTo>
                  <a:lnTo>
                    <a:pt x="2801944" y="2834576"/>
                  </a:lnTo>
                  <a:lnTo>
                    <a:pt x="2756327" y="2846305"/>
                  </a:lnTo>
                  <a:lnTo>
                    <a:pt x="2709064" y="2853518"/>
                  </a:lnTo>
                  <a:lnTo>
                    <a:pt x="2660396" y="2855976"/>
                  </a:lnTo>
                  <a:lnTo>
                    <a:pt x="475996" y="2855976"/>
                  </a:lnTo>
                  <a:lnTo>
                    <a:pt x="427327" y="2853518"/>
                  </a:lnTo>
                  <a:lnTo>
                    <a:pt x="380064" y="2846305"/>
                  </a:lnTo>
                  <a:lnTo>
                    <a:pt x="334447" y="2834576"/>
                  </a:lnTo>
                  <a:lnTo>
                    <a:pt x="290714" y="2818570"/>
                  </a:lnTo>
                  <a:lnTo>
                    <a:pt x="249105" y="2798526"/>
                  </a:lnTo>
                  <a:lnTo>
                    <a:pt x="209860" y="2774684"/>
                  </a:lnTo>
                  <a:lnTo>
                    <a:pt x="173216" y="2747283"/>
                  </a:lnTo>
                  <a:lnTo>
                    <a:pt x="139414" y="2716561"/>
                  </a:lnTo>
                  <a:lnTo>
                    <a:pt x="108692" y="2682759"/>
                  </a:lnTo>
                  <a:lnTo>
                    <a:pt x="81291" y="2646115"/>
                  </a:lnTo>
                  <a:lnTo>
                    <a:pt x="57449" y="2606870"/>
                  </a:lnTo>
                  <a:lnTo>
                    <a:pt x="37405" y="2565261"/>
                  </a:lnTo>
                  <a:lnTo>
                    <a:pt x="21399" y="2521528"/>
                  </a:lnTo>
                  <a:lnTo>
                    <a:pt x="9670" y="2475911"/>
                  </a:lnTo>
                  <a:lnTo>
                    <a:pt x="2457" y="2428648"/>
                  </a:lnTo>
                  <a:lnTo>
                    <a:pt x="0" y="2379980"/>
                  </a:lnTo>
                  <a:lnTo>
                    <a:pt x="0" y="475996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91311" y="5204586"/>
            <a:ext cx="932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Arial" panose="020B0704020202020204"/>
                <a:cs typeface="Arial" panose="020B0704020202020204"/>
              </a:rPr>
              <a:t>Safety</a:t>
            </a:r>
            <a:r>
              <a:rPr sz="105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050" spc="-10" dirty="0">
                <a:latin typeface="Arial" panose="020B0704020202020204"/>
                <a:cs typeface="Arial" panose="020B0704020202020204"/>
              </a:rPr>
              <a:t>Analysis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5019" y="5177738"/>
            <a:ext cx="67310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Arial" panose="020B0704020202020204"/>
                <a:cs typeface="Arial" panose="020B0704020202020204"/>
              </a:rPr>
              <a:t>E</a:t>
            </a:r>
            <a:r>
              <a:rPr sz="1050" spc="30" dirty="0">
                <a:latin typeface="Arial" panose="020B0704020202020204"/>
                <a:cs typeface="Arial" panose="020B0704020202020204"/>
              </a:rPr>
              <a:t>m</a:t>
            </a:r>
            <a:r>
              <a:rPr sz="1050" spc="10" dirty="0">
                <a:latin typeface="Arial" panose="020B0704020202020204"/>
                <a:cs typeface="Arial" panose="020B0704020202020204"/>
              </a:rPr>
              <a:t>b</a:t>
            </a:r>
            <a:r>
              <a:rPr sz="1050" spc="-15" dirty="0">
                <a:latin typeface="Arial" panose="020B0704020202020204"/>
                <a:cs typeface="Arial" panose="020B0704020202020204"/>
              </a:rPr>
              <a:t>edde</a:t>
            </a:r>
            <a:r>
              <a:rPr sz="1050" dirty="0">
                <a:latin typeface="Arial" panose="020B0704020202020204"/>
                <a:cs typeface="Arial" panose="020B0704020202020204"/>
              </a:rPr>
              <a:t>d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45079" y="2974848"/>
            <a:ext cx="5203190" cy="2901950"/>
            <a:chOff x="2545079" y="2974848"/>
            <a:chExt cx="5203190" cy="290195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79" y="5401055"/>
              <a:ext cx="1222247" cy="4754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30039" y="2974848"/>
              <a:ext cx="3618229" cy="579120"/>
            </a:xfrm>
            <a:custGeom>
              <a:avLst/>
              <a:gdLst/>
              <a:ahLst/>
              <a:cxnLst/>
              <a:rect l="l" t="t" r="r" b="b"/>
              <a:pathLst>
                <a:path w="3618229" h="579120">
                  <a:moveTo>
                    <a:pt x="3328416" y="0"/>
                  </a:moveTo>
                  <a:lnTo>
                    <a:pt x="3328416" y="144779"/>
                  </a:lnTo>
                  <a:lnTo>
                    <a:pt x="289560" y="144779"/>
                  </a:lnTo>
                  <a:lnTo>
                    <a:pt x="289560" y="0"/>
                  </a:lnTo>
                  <a:lnTo>
                    <a:pt x="0" y="289560"/>
                  </a:lnTo>
                  <a:lnTo>
                    <a:pt x="289560" y="579119"/>
                  </a:lnTo>
                  <a:lnTo>
                    <a:pt x="289560" y="434339"/>
                  </a:lnTo>
                  <a:lnTo>
                    <a:pt x="3328416" y="434339"/>
                  </a:lnTo>
                  <a:lnTo>
                    <a:pt x="3328416" y="579119"/>
                  </a:lnTo>
                  <a:lnTo>
                    <a:pt x="3617976" y="289560"/>
                  </a:lnTo>
                  <a:lnTo>
                    <a:pt x="33284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657335" y="857453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三维仿真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53583" y="3147186"/>
            <a:ext cx="8001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Arial" panose="020B0704020202020204"/>
                <a:cs typeface="Arial" panose="020B0704020202020204"/>
              </a:rPr>
              <a:t>Cosimulation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89376" y="1487424"/>
            <a:ext cx="6441440" cy="4067175"/>
            <a:chOff x="3389376" y="1487424"/>
            <a:chExt cx="6441440" cy="406717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5461" y="4614022"/>
              <a:ext cx="915681" cy="8805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9376" y="1487424"/>
              <a:ext cx="899160" cy="695325"/>
            </a:xfrm>
            <a:custGeom>
              <a:avLst/>
              <a:gdLst/>
              <a:ahLst/>
              <a:cxnLst/>
              <a:rect l="l" t="t" r="r" b="b"/>
              <a:pathLst>
                <a:path w="899160" h="695325">
                  <a:moveTo>
                    <a:pt x="899160" y="0"/>
                  </a:moveTo>
                  <a:lnTo>
                    <a:pt x="420750" y="0"/>
                  </a:lnTo>
                  <a:lnTo>
                    <a:pt x="373527" y="3812"/>
                  </a:lnTo>
                  <a:lnTo>
                    <a:pt x="328724" y="14850"/>
                  </a:lnTo>
                  <a:lnTo>
                    <a:pt x="286944" y="32513"/>
                  </a:lnTo>
                  <a:lnTo>
                    <a:pt x="248786" y="56201"/>
                  </a:lnTo>
                  <a:lnTo>
                    <a:pt x="214852" y="85312"/>
                  </a:lnTo>
                  <a:lnTo>
                    <a:pt x="185741" y="119246"/>
                  </a:lnTo>
                  <a:lnTo>
                    <a:pt x="162053" y="157404"/>
                  </a:lnTo>
                  <a:lnTo>
                    <a:pt x="144390" y="199184"/>
                  </a:lnTo>
                  <a:lnTo>
                    <a:pt x="133352" y="243987"/>
                  </a:lnTo>
                  <a:lnTo>
                    <a:pt x="129539" y="291211"/>
                  </a:lnTo>
                  <a:lnTo>
                    <a:pt x="129539" y="470153"/>
                  </a:lnTo>
                  <a:lnTo>
                    <a:pt x="0" y="470153"/>
                  </a:lnTo>
                  <a:lnTo>
                    <a:pt x="231266" y="694943"/>
                  </a:lnTo>
                  <a:lnTo>
                    <a:pt x="462407" y="470153"/>
                  </a:lnTo>
                  <a:lnTo>
                    <a:pt x="332994" y="470153"/>
                  </a:lnTo>
                  <a:lnTo>
                    <a:pt x="332994" y="291211"/>
                  </a:lnTo>
                  <a:lnTo>
                    <a:pt x="339883" y="257032"/>
                  </a:lnTo>
                  <a:lnTo>
                    <a:pt x="358679" y="229139"/>
                  </a:lnTo>
                  <a:lnTo>
                    <a:pt x="386572" y="210343"/>
                  </a:lnTo>
                  <a:lnTo>
                    <a:pt x="420750" y="203453"/>
                  </a:lnTo>
                  <a:lnTo>
                    <a:pt x="899160" y="203453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896" y="4727447"/>
              <a:ext cx="756666" cy="826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9376" y="4200144"/>
              <a:ext cx="3782695" cy="935990"/>
            </a:xfrm>
            <a:custGeom>
              <a:avLst/>
              <a:gdLst/>
              <a:ahLst/>
              <a:cxnLst/>
              <a:rect l="l" t="t" r="r" b="b"/>
              <a:pathLst>
                <a:path w="3782695" h="935989">
                  <a:moveTo>
                    <a:pt x="233934" y="0"/>
                  </a:moveTo>
                  <a:lnTo>
                    <a:pt x="0" y="229234"/>
                  </a:lnTo>
                  <a:lnTo>
                    <a:pt x="111251" y="229234"/>
                  </a:lnTo>
                  <a:lnTo>
                    <a:pt x="111125" y="526287"/>
                  </a:lnTo>
                  <a:lnTo>
                    <a:pt x="113880" y="574048"/>
                  </a:lnTo>
                  <a:lnTo>
                    <a:pt x="121942" y="620188"/>
                  </a:lnTo>
                  <a:lnTo>
                    <a:pt x="135003" y="664399"/>
                  </a:lnTo>
                  <a:lnTo>
                    <a:pt x="152754" y="706376"/>
                  </a:lnTo>
                  <a:lnTo>
                    <a:pt x="174888" y="745812"/>
                  </a:lnTo>
                  <a:lnTo>
                    <a:pt x="201098" y="782399"/>
                  </a:lnTo>
                  <a:lnTo>
                    <a:pt x="231076" y="815832"/>
                  </a:lnTo>
                  <a:lnTo>
                    <a:pt x="264514" y="845802"/>
                  </a:lnTo>
                  <a:lnTo>
                    <a:pt x="301104" y="872003"/>
                  </a:lnTo>
                  <a:lnTo>
                    <a:pt x="340539" y="894128"/>
                  </a:lnTo>
                  <a:lnTo>
                    <a:pt x="382511" y="911871"/>
                  </a:lnTo>
                  <a:lnTo>
                    <a:pt x="426712" y="924925"/>
                  </a:lnTo>
                  <a:lnTo>
                    <a:pt x="472835" y="932982"/>
                  </a:lnTo>
                  <a:lnTo>
                    <a:pt x="520573" y="935735"/>
                  </a:lnTo>
                  <a:lnTo>
                    <a:pt x="3782568" y="935735"/>
                  </a:lnTo>
                  <a:lnTo>
                    <a:pt x="3782568" y="690244"/>
                  </a:lnTo>
                  <a:lnTo>
                    <a:pt x="520573" y="690244"/>
                  </a:lnTo>
                  <a:lnTo>
                    <a:pt x="476996" y="684388"/>
                  </a:lnTo>
                  <a:lnTo>
                    <a:pt x="437853" y="667860"/>
                  </a:lnTo>
                  <a:lnTo>
                    <a:pt x="404701" y="642223"/>
                  </a:lnTo>
                  <a:lnTo>
                    <a:pt x="379095" y="609040"/>
                  </a:lnTo>
                  <a:lnTo>
                    <a:pt x="362590" y="569874"/>
                  </a:lnTo>
                  <a:lnTo>
                    <a:pt x="356743" y="526287"/>
                  </a:lnTo>
                  <a:lnTo>
                    <a:pt x="356743" y="229234"/>
                  </a:lnTo>
                  <a:lnTo>
                    <a:pt x="467868" y="229234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32101" y="2142566"/>
            <a:ext cx="84264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0847" y="4034230"/>
            <a:ext cx="2064385" cy="612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745"/>
              </a:spcBef>
            </a:pPr>
            <a:r>
              <a:rPr sz="1500" dirty="0">
                <a:latin typeface="Arial" panose="020B0704020202020204"/>
                <a:cs typeface="Arial" panose="020B0704020202020204"/>
              </a:rPr>
              <a:t>DesignXplorer</a:t>
            </a:r>
            <a:endParaRPr sz="15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1424305" algn="l"/>
              </a:tabLst>
            </a:pPr>
            <a:r>
              <a:rPr sz="2025" spc="-22" baseline="2000" dirty="0">
                <a:latin typeface="Arial" panose="020B0704020202020204"/>
                <a:cs typeface="Arial" panose="020B0704020202020204"/>
              </a:rPr>
              <a:t>DX</a:t>
            </a:r>
            <a:r>
              <a:rPr sz="2025" spc="30" baseline="2000" dirty="0">
                <a:latin typeface="Arial" panose="020B0704020202020204"/>
                <a:cs typeface="Arial" panose="020B0704020202020204"/>
              </a:rPr>
              <a:t> </a:t>
            </a:r>
            <a:r>
              <a:rPr sz="2025" spc="-15" baseline="2000" dirty="0">
                <a:latin typeface="Arial" panose="020B0704020202020204"/>
                <a:cs typeface="Arial" panose="020B0704020202020204"/>
              </a:rPr>
              <a:t>Rom	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3D</a:t>
            </a:r>
            <a:r>
              <a:rPr sz="1350" spc="-6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Rom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78913" y="1281671"/>
            <a:ext cx="7695565" cy="3874135"/>
            <a:chOff x="2478913" y="1281671"/>
            <a:chExt cx="7695565" cy="3874135"/>
          </a:xfrm>
        </p:grpSpPr>
        <p:sp>
          <p:nvSpPr>
            <p:cNvPr id="26" name="object 26"/>
            <p:cNvSpPr/>
            <p:nvPr/>
          </p:nvSpPr>
          <p:spPr>
            <a:xfrm>
              <a:off x="2478913" y="4368673"/>
              <a:ext cx="377190" cy="786765"/>
            </a:xfrm>
            <a:custGeom>
              <a:avLst/>
              <a:gdLst/>
              <a:ahLst/>
              <a:cxnLst/>
              <a:rect l="l" t="t" r="r" b="b"/>
              <a:pathLst>
                <a:path w="377189" h="786764">
                  <a:moveTo>
                    <a:pt x="325070" y="714824"/>
                  </a:moveTo>
                  <a:lnTo>
                    <a:pt x="299085" y="726820"/>
                  </a:lnTo>
                  <a:lnTo>
                    <a:pt x="374014" y="786638"/>
                  </a:lnTo>
                  <a:lnTo>
                    <a:pt x="375808" y="727837"/>
                  </a:lnTo>
                  <a:lnTo>
                    <a:pt x="331088" y="727837"/>
                  </a:lnTo>
                  <a:lnTo>
                    <a:pt x="325070" y="714824"/>
                  </a:lnTo>
                  <a:close/>
                </a:path>
                <a:path w="377189" h="786764">
                  <a:moveTo>
                    <a:pt x="351017" y="702845"/>
                  </a:moveTo>
                  <a:lnTo>
                    <a:pt x="325070" y="714824"/>
                  </a:lnTo>
                  <a:lnTo>
                    <a:pt x="331088" y="727837"/>
                  </a:lnTo>
                  <a:lnTo>
                    <a:pt x="356997" y="715771"/>
                  </a:lnTo>
                  <a:lnTo>
                    <a:pt x="351017" y="702845"/>
                  </a:lnTo>
                  <a:close/>
                </a:path>
                <a:path w="377189" h="786764">
                  <a:moveTo>
                    <a:pt x="376936" y="690879"/>
                  </a:moveTo>
                  <a:lnTo>
                    <a:pt x="351017" y="702845"/>
                  </a:lnTo>
                  <a:lnTo>
                    <a:pt x="356997" y="715771"/>
                  </a:lnTo>
                  <a:lnTo>
                    <a:pt x="331088" y="727837"/>
                  </a:lnTo>
                  <a:lnTo>
                    <a:pt x="375808" y="727837"/>
                  </a:lnTo>
                  <a:lnTo>
                    <a:pt x="376936" y="690879"/>
                  </a:lnTo>
                  <a:close/>
                </a:path>
                <a:path w="377189" h="786764">
                  <a:moveTo>
                    <a:pt x="25907" y="0"/>
                  </a:moveTo>
                  <a:lnTo>
                    <a:pt x="0" y="11937"/>
                  </a:lnTo>
                  <a:lnTo>
                    <a:pt x="325070" y="714824"/>
                  </a:lnTo>
                  <a:lnTo>
                    <a:pt x="351017" y="702845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589007" y="3435095"/>
              <a:ext cx="585470" cy="932815"/>
            </a:xfrm>
            <a:custGeom>
              <a:avLst/>
              <a:gdLst/>
              <a:ahLst/>
              <a:cxnLst/>
              <a:rect l="l" t="t" r="r" b="b"/>
              <a:pathLst>
                <a:path w="585470" h="932814">
                  <a:moveTo>
                    <a:pt x="438912" y="0"/>
                  </a:moveTo>
                  <a:lnTo>
                    <a:pt x="146303" y="0"/>
                  </a:lnTo>
                  <a:lnTo>
                    <a:pt x="146303" y="640079"/>
                  </a:lnTo>
                  <a:lnTo>
                    <a:pt x="0" y="640079"/>
                  </a:lnTo>
                  <a:lnTo>
                    <a:pt x="292608" y="932687"/>
                  </a:lnTo>
                  <a:lnTo>
                    <a:pt x="585216" y="640079"/>
                  </a:lnTo>
                  <a:lnTo>
                    <a:pt x="438912" y="640079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8307" y="1281671"/>
              <a:ext cx="738459" cy="7993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4255" y="1307592"/>
              <a:ext cx="633984" cy="6949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27905" y="1301242"/>
              <a:ext cx="647065" cy="708025"/>
            </a:xfrm>
            <a:custGeom>
              <a:avLst/>
              <a:gdLst/>
              <a:ahLst/>
              <a:cxnLst/>
              <a:rect l="l" t="t" r="r" b="b"/>
              <a:pathLst>
                <a:path w="647064" h="708025">
                  <a:moveTo>
                    <a:pt x="323469" y="0"/>
                  </a:moveTo>
                  <a:lnTo>
                    <a:pt x="388747" y="7238"/>
                  </a:lnTo>
                  <a:lnTo>
                    <a:pt x="449580" y="27940"/>
                  </a:lnTo>
                  <a:lnTo>
                    <a:pt x="504698" y="60833"/>
                  </a:lnTo>
                  <a:lnTo>
                    <a:pt x="552450" y="104140"/>
                  </a:lnTo>
                  <a:lnTo>
                    <a:pt x="591439" y="156083"/>
                  </a:lnTo>
                  <a:lnTo>
                    <a:pt x="621538" y="216408"/>
                  </a:lnTo>
                  <a:lnTo>
                    <a:pt x="640461" y="282575"/>
                  </a:lnTo>
                  <a:lnTo>
                    <a:pt x="646938" y="353949"/>
                  </a:lnTo>
                  <a:lnTo>
                    <a:pt x="645287" y="390271"/>
                  </a:lnTo>
                  <a:lnTo>
                    <a:pt x="632333" y="459359"/>
                  </a:lnTo>
                  <a:lnTo>
                    <a:pt x="608203" y="522732"/>
                  </a:lnTo>
                  <a:lnTo>
                    <a:pt x="552450" y="604266"/>
                  </a:lnTo>
                  <a:lnTo>
                    <a:pt x="504698" y="647192"/>
                  </a:lnTo>
                  <a:lnTo>
                    <a:pt x="449580" y="680085"/>
                  </a:lnTo>
                  <a:lnTo>
                    <a:pt x="388747" y="700786"/>
                  </a:lnTo>
                  <a:lnTo>
                    <a:pt x="323469" y="708025"/>
                  </a:lnTo>
                  <a:lnTo>
                    <a:pt x="290195" y="705993"/>
                  </a:lnTo>
                  <a:lnTo>
                    <a:pt x="227330" y="692277"/>
                  </a:lnTo>
                  <a:lnTo>
                    <a:pt x="169037" y="665099"/>
                  </a:lnTo>
                  <a:lnTo>
                    <a:pt x="117602" y="626999"/>
                  </a:lnTo>
                  <a:lnTo>
                    <a:pt x="55372" y="551942"/>
                  </a:lnTo>
                  <a:lnTo>
                    <a:pt x="25400" y="491617"/>
                  </a:lnTo>
                  <a:lnTo>
                    <a:pt x="6477" y="425450"/>
                  </a:lnTo>
                  <a:lnTo>
                    <a:pt x="0" y="353949"/>
                  </a:lnTo>
                  <a:lnTo>
                    <a:pt x="1651" y="317754"/>
                  </a:lnTo>
                  <a:lnTo>
                    <a:pt x="14478" y="248666"/>
                  </a:lnTo>
                  <a:lnTo>
                    <a:pt x="38735" y="185293"/>
                  </a:lnTo>
                  <a:lnTo>
                    <a:pt x="94361" y="104140"/>
                  </a:lnTo>
                  <a:lnTo>
                    <a:pt x="142240" y="60833"/>
                  </a:lnTo>
                  <a:lnTo>
                    <a:pt x="197358" y="27940"/>
                  </a:lnTo>
                  <a:lnTo>
                    <a:pt x="258191" y="7238"/>
                  </a:lnTo>
                  <a:lnTo>
                    <a:pt x="323469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711952" y="1319784"/>
              <a:ext cx="1835150" cy="637540"/>
            </a:xfrm>
            <a:custGeom>
              <a:avLst/>
              <a:gdLst/>
              <a:ahLst/>
              <a:cxnLst/>
              <a:rect l="l" t="t" r="r" b="b"/>
              <a:pathLst>
                <a:path w="1835150" h="637539">
                  <a:moveTo>
                    <a:pt x="318515" y="0"/>
                  </a:moveTo>
                  <a:lnTo>
                    <a:pt x="0" y="318515"/>
                  </a:lnTo>
                  <a:lnTo>
                    <a:pt x="318515" y="637031"/>
                  </a:lnTo>
                  <a:lnTo>
                    <a:pt x="318515" y="477774"/>
                  </a:lnTo>
                  <a:lnTo>
                    <a:pt x="1834896" y="477774"/>
                  </a:lnTo>
                  <a:lnTo>
                    <a:pt x="1834896" y="159257"/>
                  </a:lnTo>
                  <a:lnTo>
                    <a:pt x="318515" y="159257"/>
                  </a:lnTo>
                  <a:lnTo>
                    <a:pt x="31851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353047" y="1503045"/>
            <a:ext cx="5861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Arial" panose="020B0704020202020204"/>
                <a:cs typeface="Arial" panose="020B0704020202020204"/>
              </a:rPr>
              <a:t>Unsteady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19615" y="3726307"/>
            <a:ext cx="4368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Arial" panose="020B0704020202020204"/>
                <a:cs typeface="Arial" panose="020B0704020202020204"/>
              </a:rPr>
              <a:t>S</a:t>
            </a:r>
            <a:r>
              <a:rPr sz="1050" spc="-10" dirty="0">
                <a:latin typeface="Arial" panose="020B0704020202020204"/>
                <a:cs typeface="Arial" panose="020B0704020202020204"/>
              </a:rPr>
              <a:t>t</a:t>
            </a:r>
            <a:r>
              <a:rPr sz="1050" spc="-15" dirty="0">
                <a:latin typeface="Arial" panose="020B0704020202020204"/>
                <a:cs typeface="Arial" panose="020B0704020202020204"/>
              </a:rPr>
              <a:t>ead</a:t>
            </a:r>
            <a:r>
              <a:rPr sz="1050" dirty="0">
                <a:latin typeface="Arial" panose="020B0704020202020204"/>
                <a:cs typeface="Arial" panose="020B0704020202020204"/>
              </a:rPr>
              <a:t>y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30040" y="2090927"/>
            <a:ext cx="958215" cy="826769"/>
            <a:chOff x="4130040" y="2090927"/>
            <a:chExt cx="958215" cy="826769"/>
          </a:xfrm>
        </p:grpSpPr>
        <p:sp>
          <p:nvSpPr>
            <p:cNvPr id="35" name="object 35"/>
            <p:cNvSpPr/>
            <p:nvPr/>
          </p:nvSpPr>
          <p:spPr>
            <a:xfrm>
              <a:off x="4130040" y="2185415"/>
              <a:ext cx="396240" cy="640080"/>
            </a:xfrm>
            <a:custGeom>
              <a:avLst/>
              <a:gdLst/>
              <a:ahLst/>
              <a:cxnLst/>
              <a:rect l="l" t="t" r="r" b="b"/>
              <a:pathLst>
                <a:path w="396239" h="640080">
                  <a:moveTo>
                    <a:pt x="198120" y="0"/>
                  </a:moveTo>
                  <a:lnTo>
                    <a:pt x="0" y="320039"/>
                  </a:lnTo>
                  <a:lnTo>
                    <a:pt x="198120" y="640080"/>
                  </a:lnTo>
                  <a:lnTo>
                    <a:pt x="198120" y="480060"/>
                  </a:lnTo>
                  <a:lnTo>
                    <a:pt x="396239" y="480060"/>
                  </a:lnTo>
                  <a:lnTo>
                    <a:pt x="396239" y="160020"/>
                  </a:lnTo>
                  <a:lnTo>
                    <a:pt x="198120" y="160020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2064" y="2090927"/>
              <a:ext cx="765810" cy="8267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1688" y="2130551"/>
              <a:ext cx="633984" cy="69494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355338" y="2124201"/>
              <a:ext cx="647065" cy="708025"/>
            </a:xfrm>
            <a:custGeom>
              <a:avLst/>
              <a:gdLst/>
              <a:ahLst/>
              <a:cxnLst/>
              <a:rect l="l" t="t" r="r" b="b"/>
              <a:pathLst>
                <a:path w="647064" h="708025">
                  <a:moveTo>
                    <a:pt x="323469" y="0"/>
                  </a:moveTo>
                  <a:lnTo>
                    <a:pt x="388747" y="7238"/>
                  </a:lnTo>
                  <a:lnTo>
                    <a:pt x="449579" y="27939"/>
                  </a:lnTo>
                  <a:lnTo>
                    <a:pt x="504698" y="60833"/>
                  </a:lnTo>
                  <a:lnTo>
                    <a:pt x="552450" y="104139"/>
                  </a:lnTo>
                  <a:lnTo>
                    <a:pt x="591438" y="156083"/>
                  </a:lnTo>
                  <a:lnTo>
                    <a:pt x="621538" y="216408"/>
                  </a:lnTo>
                  <a:lnTo>
                    <a:pt x="640461" y="282575"/>
                  </a:lnTo>
                  <a:lnTo>
                    <a:pt x="646938" y="354075"/>
                  </a:lnTo>
                  <a:lnTo>
                    <a:pt x="645287" y="390271"/>
                  </a:lnTo>
                  <a:lnTo>
                    <a:pt x="632333" y="459359"/>
                  </a:lnTo>
                  <a:lnTo>
                    <a:pt x="608202" y="522732"/>
                  </a:lnTo>
                  <a:lnTo>
                    <a:pt x="552450" y="604265"/>
                  </a:lnTo>
                  <a:lnTo>
                    <a:pt x="504698" y="647192"/>
                  </a:lnTo>
                  <a:lnTo>
                    <a:pt x="449579" y="680085"/>
                  </a:lnTo>
                  <a:lnTo>
                    <a:pt x="388747" y="700786"/>
                  </a:lnTo>
                  <a:lnTo>
                    <a:pt x="323469" y="708025"/>
                  </a:lnTo>
                  <a:lnTo>
                    <a:pt x="290195" y="705993"/>
                  </a:lnTo>
                  <a:lnTo>
                    <a:pt x="227329" y="692276"/>
                  </a:lnTo>
                  <a:lnTo>
                    <a:pt x="169037" y="665099"/>
                  </a:lnTo>
                  <a:lnTo>
                    <a:pt x="117601" y="626999"/>
                  </a:lnTo>
                  <a:lnTo>
                    <a:pt x="55372" y="551942"/>
                  </a:lnTo>
                  <a:lnTo>
                    <a:pt x="25400" y="491617"/>
                  </a:lnTo>
                  <a:lnTo>
                    <a:pt x="6476" y="425450"/>
                  </a:lnTo>
                  <a:lnTo>
                    <a:pt x="0" y="354075"/>
                  </a:lnTo>
                  <a:lnTo>
                    <a:pt x="1650" y="317753"/>
                  </a:lnTo>
                  <a:lnTo>
                    <a:pt x="14477" y="248665"/>
                  </a:lnTo>
                  <a:lnTo>
                    <a:pt x="38735" y="185293"/>
                  </a:lnTo>
                  <a:lnTo>
                    <a:pt x="94361" y="104139"/>
                  </a:lnTo>
                  <a:lnTo>
                    <a:pt x="142239" y="60833"/>
                  </a:lnTo>
                  <a:lnTo>
                    <a:pt x="197358" y="27939"/>
                  </a:lnTo>
                  <a:lnTo>
                    <a:pt x="258190" y="7238"/>
                  </a:lnTo>
                  <a:lnTo>
                    <a:pt x="323469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8030336" y="5474919"/>
            <a:ext cx="11474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" panose="020B0704020202020204"/>
                <a:cs typeface="Arial" panose="020B0704020202020204"/>
              </a:rPr>
              <a:t>Design</a:t>
            </a:r>
            <a:r>
              <a:rPr sz="1050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1050" spc="-5" dirty="0">
                <a:latin typeface="Arial" panose="020B0704020202020204"/>
                <a:cs typeface="Arial" panose="020B0704020202020204"/>
              </a:rPr>
              <a:t>Exploration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89250" y="778696"/>
            <a:ext cx="2795905" cy="73215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00" spc="-15" dirty="0">
                <a:latin typeface="Arial" panose="020B0704020202020204"/>
                <a:cs typeface="Arial" panose="020B0704020202020204"/>
              </a:rPr>
              <a:t>Twin</a:t>
            </a:r>
            <a:r>
              <a:rPr sz="1800" spc="25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Builder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R="5080" algn="r">
              <a:lnSpc>
                <a:spcPct val="100000"/>
              </a:lnSpc>
              <a:spcBef>
                <a:spcPts val="765"/>
              </a:spcBef>
            </a:pPr>
            <a:r>
              <a:rPr sz="1350" spc="-10" dirty="0">
                <a:latin typeface="Arial" panose="020B0704020202020204"/>
                <a:cs typeface="Arial" panose="020B0704020202020204"/>
              </a:rPr>
              <a:t>Dynamic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65267" y="1485138"/>
            <a:ext cx="551815" cy="437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Arial" panose="020B0704020202020204"/>
                <a:cs typeface="Arial" panose="020B0704020202020204"/>
              </a:rPr>
              <a:t>ROM</a:t>
            </a:r>
            <a:endParaRPr sz="13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B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u</a:t>
            </a:r>
            <a:r>
              <a:rPr sz="1350" dirty="0">
                <a:latin typeface="Arial" panose="020B0704020202020204"/>
                <a:cs typeface="Arial" panose="020B0704020202020204"/>
              </a:rPr>
              <a:t>i</a:t>
            </a:r>
            <a:r>
              <a:rPr sz="1350" spc="-40" dirty="0">
                <a:latin typeface="Arial" panose="020B0704020202020204"/>
                <a:cs typeface="Arial" panose="020B0704020202020204"/>
              </a:rPr>
              <a:t>l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d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e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r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79619" y="2105659"/>
            <a:ext cx="552450" cy="64198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6200" marR="53340" indent="-15240">
              <a:lnSpc>
                <a:spcPts val="1610"/>
              </a:lnSpc>
              <a:spcBef>
                <a:spcPts val="155"/>
              </a:spcBef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S</a:t>
            </a:r>
            <a:r>
              <a:rPr sz="1350" dirty="0">
                <a:latin typeface="Arial" panose="020B0704020202020204"/>
                <a:cs typeface="Arial" panose="020B0704020202020204"/>
              </a:rPr>
              <a:t>t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a</a:t>
            </a:r>
            <a:r>
              <a:rPr sz="1350" dirty="0">
                <a:latin typeface="Arial" panose="020B0704020202020204"/>
                <a:cs typeface="Arial" panose="020B0704020202020204"/>
              </a:rPr>
              <a:t>t</a:t>
            </a:r>
            <a:r>
              <a:rPr sz="1350" spc="5" dirty="0">
                <a:latin typeface="Arial" panose="020B0704020202020204"/>
                <a:cs typeface="Arial" panose="020B0704020202020204"/>
              </a:rPr>
              <a:t>i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c  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ROM</a:t>
            </a:r>
            <a:endParaRPr sz="13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580"/>
              </a:lnSpc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B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u</a:t>
            </a:r>
            <a:r>
              <a:rPr sz="1350" spc="5" dirty="0">
                <a:latin typeface="Arial" panose="020B0704020202020204"/>
                <a:cs typeface="Arial" panose="020B0704020202020204"/>
              </a:rPr>
              <a:t>i</a:t>
            </a:r>
            <a:r>
              <a:rPr sz="1350" spc="-40" dirty="0">
                <a:latin typeface="Arial" panose="020B0704020202020204"/>
                <a:cs typeface="Arial" panose="020B0704020202020204"/>
              </a:rPr>
              <a:t>l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de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r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093464" y="1246632"/>
            <a:ext cx="6349365" cy="3032760"/>
            <a:chOff x="4093464" y="1246632"/>
            <a:chExt cx="6349365" cy="303276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2816" y="2295144"/>
              <a:ext cx="2164079" cy="12374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1440" y="1246632"/>
              <a:ext cx="2731007" cy="12100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093464" y="2167127"/>
              <a:ext cx="3453765" cy="2112645"/>
            </a:xfrm>
            <a:custGeom>
              <a:avLst/>
              <a:gdLst/>
              <a:ahLst/>
              <a:cxnLst/>
              <a:rect l="l" t="t" r="r" b="b"/>
              <a:pathLst>
                <a:path w="3453765" h="2112645">
                  <a:moveTo>
                    <a:pt x="524256" y="1632204"/>
                  </a:moveTo>
                  <a:lnTo>
                    <a:pt x="262128" y="1632204"/>
                  </a:lnTo>
                  <a:lnTo>
                    <a:pt x="262128" y="1472184"/>
                  </a:lnTo>
                  <a:lnTo>
                    <a:pt x="0" y="1792224"/>
                  </a:lnTo>
                  <a:lnTo>
                    <a:pt x="262128" y="2112264"/>
                  </a:lnTo>
                  <a:lnTo>
                    <a:pt x="262128" y="1952244"/>
                  </a:lnTo>
                  <a:lnTo>
                    <a:pt x="524256" y="1952244"/>
                  </a:lnTo>
                  <a:lnTo>
                    <a:pt x="524256" y="1632204"/>
                  </a:lnTo>
                  <a:close/>
                </a:path>
                <a:path w="3453765" h="2112645">
                  <a:moveTo>
                    <a:pt x="3453384" y="159258"/>
                  </a:moveTo>
                  <a:lnTo>
                    <a:pt x="1937004" y="159258"/>
                  </a:lnTo>
                  <a:lnTo>
                    <a:pt x="1937004" y="0"/>
                  </a:lnTo>
                  <a:lnTo>
                    <a:pt x="1618488" y="318516"/>
                  </a:lnTo>
                  <a:lnTo>
                    <a:pt x="1937004" y="637032"/>
                  </a:lnTo>
                  <a:lnTo>
                    <a:pt x="1937004" y="477774"/>
                  </a:lnTo>
                  <a:lnTo>
                    <a:pt x="3453384" y="477774"/>
                  </a:lnTo>
                  <a:lnTo>
                    <a:pt x="3453384" y="15925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476491" y="2342134"/>
            <a:ext cx="4368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Arial" panose="020B0704020202020204"/>
                <a:cs typeface="Arial" panose="020B0704020202020204"/>
              </a:rPr>
              <a:t>S</a:t>
            </a:r>
            <a:r>
              <a:rPr sz="1050" spc="-10" dirty="0">
                <a:latin typeface="Arial" panose="020B0704020202020204"/>
                <a:cs typeface="Arial" panose="020B0704020202020204"/>
              </a:rPr>
              <a:t>t</a:t>
            </a:r>
            <a:r>
              <a:rPr sz="1050" spc="-15" dirty="0">
                <a:latin typeface="Arial" panose="020B0704020202020204"/>
                <a:cs typeface="Arial" panose="020B0704020202020204"/>
              </a:rPr>
              <a:t>ead</a:t>
            </a:r>
            <a:r>
              <a:rPr sz="1050" dirty="0">
                <a:latin typeface="Arial" panose="020B0704020202020204"/>
                <a:cs typeface="Arial" panose="020B0704020202020204"/>
              </a:rPr>
              <a:t>y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98264" y="3602735"/>
            <a:ext cx="714375" cy="802640"/>
            <a:chOff x="4398264" y="3602735"/>
            <a:chExt cx="714375" cy="802640"/>
          </a:xfrm>
        </p:grpSpPr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8264" y="3602735"/>
              <a:ext cx="713993" cy="8023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7888" y="3642359"/>
              <a:ext cx="582167" cy="6705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431538" y="3636009"/>
              <a:ext cx="594995" cy="683895"/>
            </a:xfrm>
            <a:custGeom>
              <a:avLst/>
              <a:gdLst/>
              <a:ahLst/>
              <a:cxnLst/>
              <a:rect l="l" t="t" r="r" b="b"/>
              <a:pathLst>
                <a:path w="594995" h="683895">
                  <a:moveTo>
                    <a:pt x="297688" y="0"/>
                  </a:moveTo>
                  <a:lnTo>
                    <a:pt x="357886" y="6857"/>
                  </a:lnTo>
                  <a:lnTo>
                    <a:pt x="413512" y="27177"/>
                  </a:lnTo>
                  <a:lnTo>
                    <a:pt x="464312" y="58419"/>
                  </a:lnTo>
                  <a:lnTo>
                    <a:pt x="508126" y="100710"/>
                  </a:lnTo>
                  <a:lnTo>
                    <a:pt x="544322" y="151002"/>
                  </a:lnTo>
                  <a:lnTo>
                    <a:pt x="571500" y="208914"/>
                  </a:lnTo>
                  <a:lnTo>
                    <a:pt x="588899" y="273176"/>
                  </a:lnTo>
                  <a:lnTo>
                    <a:pt x="594867" y="341756"/>
                  </a:lnTo>
                  <a:lnTo>
                    <a:pt x="593344" y="376427"/>
                  </a:lnTo>
                  <a:lnTo>
                    <a:pt x="581660" y="442975"/>
                  </a:lnTo>
                  <a:lnTo>
                    <a:pt x="559435" y="504316"/>
                  </a:lnTo>
                  <a:lnTo>
                    <a:pt x="508126" y="583057"/>
                  </a:lnTo>
                  <a:lnTo>
                    <a:pt x="464312" y="624966"/>
                  </a:lnTo>
                  <a:lnTo>
                    <a:pt x="413512" y="656589"/>
                  </a:lnTo>
                  <a:lnTo>
                    <a:pt x="357886" y="676528"/>
                  </a:lnTo>
                  <a:lnTo>
                    <a:pt x="297688" y="683387"/>
                  </a:lnTo>
                  <a:lnTo>
                    <a:pt x="267208" y="681863"/>
                  </a:lnTo>
                  <a:lnTo>
                    <a:pt x="209041" y="668019"/>
                  </a:lnTo>
                  <a:lnTo>
                    <a:pt x="155321" y="641984"/>
                  </a:lnTo>
                  <a:lnTo>
                    <a:pt x="107950" y="605154"/>
                  </a:lnTo>
                  <a:lnTo>
                    <a:pt x="50546" y="532764"/>
                  </a:lnTo>
                  <a:lnTo>
                    <a:pt x="23367" y="474471"/>
                  </a:lnTo>
                  <a:lnTo>
                    <a:pt x="6096" y="410337"/>
                  </a:lnTo>
                  <a:lnTo>
                    <a:pt x="0" y="341756"/>
                  </a:lnTo>
                  <a:lnTo>
                    <a:pt x="1650" y="306958"/>
                  </a:lnTo>
                  <a:lnTo>
                    <a:pt x="13335" y="240410"/>
                  </a:lnTo>
                  <a:lnTo>
                    <a:pt x="35940" y="179450"/>
                  </a:lnTo>
                  <a:lnTo>
                    <a:pt x="86740" y="100710"/>
                  </a:lnTo>
                  <a:lnTo>
                    <a:pt x="131063" y="58419"/>
                  </a:lnTo>
                  <a:lnTo>
                    <a:pt x="181356" y="27177"/>
                  </a:lnTo>
                  <a:lnTo>
                    <a:pt x="237489" y="6857"/>
                  </a:lnTo>
                  <a:lnTo>
                    <a:pt x="297688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131689" y="3800094"/>
            <a:ext cx="423545" cy="4349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76200">
              <a:lnSpc>
                <a:spcPts val="1610"/>
              </a:lnSpc>
              <a:spcBef>
                <a:spcPts val="155"/>
              </a:spcBef>
            </a:pPr>
            <a:r>
              <a:rPr sz="1350" dirty="0">
                <a:latin typeface="Arial" panose="020B0704020202020204"/>
                <a:cs typeface="Arial" panose="020B0704020202020204"/>
              </a:rPr>
              <a:t>LTI  </a:t>
            </a:r>
            <a:r>
              <a:rPr sz="1350" spc="-20" dirty="0">
                <a:latin typeface="Arial" panose="020B0704020202020204"/>
                <a:cs typeface="Arial" panose="020B0704020202020204"/>
              </a:rPr>
              <a:t>R</a:t>
            </a:r>
            <a:r>
              <a:rPr sz="1350" dirty="0">
                <a:latin typeface="Arial" panose="020B0704020202020204"/>
                <a:cs typeface="Arial" panose="020B0704020202020204"/>
              </a:rPr>
              <a:t>O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M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155" y="807275"/>
            <a:ext cx="2942590" cy="2098040"/>
            <a:chOff x="97155" y="807275"/>
            <a:chExt cx="2942590" cy="20980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6680" y="816863"/>
              <a:ext cx="2923032" cy="20787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917" y="812037"/>
              <a:ext cx="2933065" cy="2088514"/>
            </a:xfrm>
            <a:custGeom>
              <a:avLst/>
              <a:gdLst/>
              <a:ahLst/>
              <a:cxnLst/>
              <a:rect l="l" t="t" r="r" b="b"/>
              <a:pathLst>
                <a:path w="2933065" h="2088514">
                  <a:moveTo>
                    <a:pt x="0" y="2088261"/>
                  </a:moveTo>
                  <a:lnTo>
                    <a:pt x="2932557" y="2088261"/>
                  </a:lnTo>
                  <a:lnTo>
                    <a:pt x="2932557" y="0"/>
                  </a:lnTo>
                  <a:lnTo>
                    <a:pt x="0" y="0"/>
                  </a:lnTo>
                  <a:lnTo>
                    <a:pt x="0" y="20882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3099498" y="807275"/>
            <a:ext cx="2945130" cy="2098040"/>
            <a:chOff x="3099498" y="807275"/>
            <a:chExt cx="2945130" cy="20980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59" y="816863"/>
              <a:ext cx="2926080" cy="20787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4260" y="812037"/>
              <a:ext cx="2935605" cy="2088514"/>
            </a:xfrm>
            <a:custGeom>
              <a:avLst/>
              <a:gdLst/>
              <a:ahLst/>
              <a:cxnLst/>
              <a:rect l="l" t="t" r="r" b="b"/>
              <a:pathLst>
                <a:path w="2935604" h="2088514">
                  <a:moveTo>
                    <a:pt x="0" y="2088261"/>
                  </a:moveTo>
                  <a:lnTo>
                    <a:pt x="2935605" y="2088261"/>
                  </a:lnTo>
                  <a:lnTo>
                    <a:pt x="2935605" y="0"/>
                  </a:lnTo>
                  <a:lnTo>
                    <a:pt x="0" y="0"/>
                  </a:lnTo>
                  <a:lnTo>
                    <a:pt x="0" y="20882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33793" y="2907601"/>
            <a:ext cx="2146300" cy="378460"/>
            <a:chOff x="633793" y="2907601"/>
            <a:chExt cx="2146300" cy="378460"/>
          </a:xfrm>
        </p:grpSpPr>
        <p:sp>
          <p:nvSpPr>
            <p:cNvPr id="9" name="object 9"/>
            <p:cNvSpPr/>
            <p:nvPr/>
          </p:nvSpPr>
          <p:spPr>
            <a:xfrm>
              <a:off x="638555" y="2912364"/>
              <a:ext cx="2136775" cy="368935"/>
            </a:xfrm>
            <a:custGeom>
              <a:avLst/>
              <a:gdLst/>
              <a:ahLst/>
              <a:cxnLst/>
              <a:rect l="l" t="t" r="r" b="b"/>
              <a:pathLst>
                <a:path w="2136775" h="368935">
                  <a:moveTo>
                    <a:pt x="21366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36648" y="368808"/>
                  </a:lnTo>
                  <a:lnTo>
                    <a:pt x="2136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38555" y="2912364"/>
              <a:ext cx="2136775" cy="368935"/>
            </a:xfrm>
            <a:custGeom>
              <a:avLst/>
              <a:gdLst/>
              <a:ahLst/>
              <a:cxnLst/>
              <a:rect l="l" t="t" r="r" b="b"/>
              <a:pathLst>
                <a:path w="2136775" h="368935">
                  <a:moveTo>
                    <a:pt x="0" y="368808"/>
                  </a:moveTo>
                  <a:lnTo>
                    <a:pt x="2136648" y="368808"/>
                  </a:lnTo>
                  <a:lnTo>
                    <a:pt x="2136648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43318" y="2938348"/>
            <a:ext cx="21272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48hours@20</a:t>
            </a:r>
            <a:r>
              <a:rPr sz="1800" spc="-9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cores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7553" y="2895409"/>
            <a:ext cx="1387475" cy="381635"/>
            <a:chOff x="4047553" y="2895409"/>
            <a:chExt cx="1387475" cy="381635"/>
          </a:xfrm>
        </p:grpSpPr>
        <p:sp>
          <p:nvSpPr>
            <p:cNvPr id="13" name="object 13"/>
            <p:cNvSpPr/>
            <p:nvPr/>
          </p:nvSpPr>
          <p:spPr>
            <a:xfrm>
              <a:off x="4052315" y="2900172"/>
              <a:ext cx="1377950" cy="372110"/>
            </a:xfrm>
            <a:custGeom>
              <a:avLst/>
              <a:gdLst/>
              <a:ahLst/>
              <a:cxnLst/>
              <a:rect l="l" t="t" r="r" b="b"/>
              <a:pathLst>
                <a:path w="1377950" h="372110">
                  <a:moveTo>
                    <a:pt x="1377696" y="0"/>
                  </a:moveTo>
                  <a:lnTo>
                    <a:pt x="0" y="0"/>
                  </a:lnTo>
                  <a:lnTo>
                    <a:pt x="0" y="371855"/>
                  </a:lnTo>
                  <a:lnTo>
                    <a:pt x="1377696" y="371855"/>
                  </a:lnTo>
                  <a:lnTo>
                    <a:pt x="1377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52315" y="2900172"/>
              <a:ext cx="1377950" cy="372110"/>
            </a:xfrm>
            <a:custGeom>
              <a:avLst/>
              <a:gdLst/>
              <a:ahLst/>
              <a:cxnLst/>
              <a:rect l="l" t="t" r="r" b="b"/>
              <a:pathLst>
                <a:path w="1377950" h="372110">
                  <a:moveTo>
                    <a:pt x="0" y="371855"/>
                  </a:moveTo>
                  <a:lnTo>
                    <a:pt x="1377696" y="371855"/>
                  </a:lnTo>
                  <a:lnTo>
                    <a:pt x="1377696" y="0"/>
                  </a:lnTo>
                  <a:lnTo>
                    <a:pt x="0" y="0"/>
                  </a:lnTo>
                  <a:lnTo>
                    <a:pt x="0" y="3718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129532" y="2928365"/>
            <a:ext cx="121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In </a:t>
            </a:r>
            <a:r>
              <a:rPr sz="1800" spc="-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a</a:t>
            </a:r>
            <a:r>
              <a:rPr sz="1800" spc="-9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second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6511" y="132080"/>
            <a:ext cx="6884034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非线性动态</a:t>
            </a:r>
            <a:r>
              <a:rPr sz="3200" b="0" spc="-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ROM</a:t>
            </a:r>
            <a:r>
              <a:rPr sz="3200" b="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在环控系统里的应用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67" y="6146088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57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33475" y="941450"/>
            <a:ext cx="10961370" cy="5432425"/>
            <a:chOff x="1133475" y="941450"/>
            <a:chExt cx="10961370" cy="543242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334" y="1045046"/>
              <a:ext cx="5821712" cy="50296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52134" y="946213"/>
              <a:ext cx="5937885" cy="5133340"/>
            </a:xfrm>
            <a:custGeom>
              <a:avLst/>
              <a:gdLst/>
              <a:ahLst/>
              <a:cxnLst/>
              <a:rect l="l" t="t" r="r" b="b"/>
              <a:pathLst>
                <a:path w="5937884" h="5133340">
                  <a:moveTo>
                    <a:pt x="0" y="5133213"/>
                  </a:moveTo>
                  <a:lnTo>
                    <a:pt x="5937885" y="5133213"/>
                  </a:lnTo>
                  <a:lnTo>
                    <a:pt x="5937885" y="0"/>
                  </a:lnTo>
                  <a:lnTo>
                    <a:pt x="0" y="0"/>
                  </a:lnTo>
                  <a:lnTo>
                    <a:pt x="0" y="51332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45378" y="2457068"/>
              <a:ext cx="4659630" cy="1786889"/>
            </a:xfrm>
            <a:custGeom>
              <a:avLst/>
              <a:gdLst/>
              <a:ahLst/>
              <a:cxnLst/>
              <a:rect l="l" t="t" r="r" b="b"/>
              <a:pathLst>
                <a:path w="4659630" h="1786889">
                  <a:moveTo>
                    <a:pt x="4583839" y="1763066"/>
                  </a:moveTo>
                  <a:lnTo>
                    <a:pt x="4574794" y="1786889"/>
                  </a:lnTo>
                  <a:lnTo>
                    <a:pt x="4659630" y="1778253"/>
                  </a:lnTo>
                  <a:lnTo>
                    <a:pt x="4649784" y="1767585"/>
                  </a:lnTo>
                  <a:lnTo>
                    <a:pt x="4595749" y="1767585"/>
                  </a:lnTo>
                  <a:lnTo>
                    <a:pt x="4583839" y="1763066"/>
                  </a:lnTo>
                  <a:close/>
                </a:path>
                <a:path w="4659630" h="1786889">
                  <a:moveTo>
                    <a:pt x="4592856" y="1739317"/>
                  </a:moveTo>
                  <a:lnTo>
                    <a:pt x="4583839" y="1763066"/>
                  </a:lnTo>
                  <a:lnTo>
                    <a:pt x="4595749" y="1767585"/>
                  </a:lnTo>
                  <a:lnTo>
                    <a:pt x="4604766" y="1743836"/>
                  </a:lnTo>
                  <a:lnTo>
                    <a:pt x="4592856" y="1739317"/>
                  </a:lnTo>
                  <a:close/>
                </a:path>
                <a:path w="4659630" h="1786889">
                  <a:moveTo>
                    <a:pt x="4601845" y="1715642"/>
                  </a:moveTo>
                  <a:lnTo>
                    <a:pt x="4592856" y="1739317"/>
                  </a:lnTo>
                  <a:lnTo>
                    <a:pt x="4604766" y="1743836"/>
                  </a:lnTo>
                  <a:lnTo>
                    <a:pt x="4595749" y="1767585"/>
                  </a:lnTo>
                  <a:lnTo>
                    <a:pt x="4649784" y="1767585"/>
                  </a:lnTo>
                  <a:lnTo>
                    <a:pt x="4601845" y="1715642"/>
                  </a:lnTo>
                  <a:close/>
                </a:path>
                <a:path w="4659630" h="1786889">
                  <a:moveTo>
                    <a:pt x="8890" y="0"/>
                  </a:moveTo>
                  <a:lnTo>
                    <a:pt x="0" y="23621"/>
                  </a:lnTo>
                  <a:lnTo>
                    <a:pt x="4583839" y="1763066"/>
                  </a:lnTo>
                  <a:lnTo>
                    <a:pt x="4592856" y="1739317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3294887"/>
              <a:ext cx="3694176" cy="30693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38237" y="3290125"/>
              <a:ext cx="3703954" cy="3079115"/>
            </a:xfrm>
            <a:custGeom>
              <a:avLst/>
              <a:gdLst/>
              <a:ahLst/>
              <a:cxnLst/>
              <a:rect l="l" t="t" r="r" b="b"/>
              <a:pathLst>
                <a:path w="3703954" h="3079115">
                  <a:moveTo>
                    <a:pt x="0" y="3078861"/>
                  </a:moveTo>
                  <a:lnTo>
                    <a:pt x="3703701" y="3078861"/>
                  </a:lnTo>
                  <a:lnTo>
                    <a:pt x="3703701" y="0"/>
                  </a:lnTo>
                  <a:lnTo>
                    <a:pt x="0" y="0"/>
                  </a:lnTo>
                  <a:lnTo>
                    <a:pt x="0" y="307886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615183" y="2191511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7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15183" y="2191511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5" h="485139">
                  <a:moveTo>
                    <a:pt x="0" y="121158"/>
                  </a:moveTo>
                  <a:lnTo>
                    <a:pt x="736092" y="121158"/>
                  </a:lnTo>
                  <a:lnTo>
                    <a:pt x="736092" y="0"/>
                  </a:lnTo>
                  <a:lnTo>
                    <a:pt x="978407" y="242315"/>
                  </a:lnTo>
                  <a:lnTo>
                    <a:pt x="736092" y="484632"/>
                  </a:lnTo>
                  <a:lnTo>
                    <a:pt x="736092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807" y="242773"/>
            <a:ext cx="2878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工程机械液压系统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3568" y="886967"/>
            <a:ext cx="9470390" cy="5032375"/>
            <a:chOff x="353568" y="886967"/>
            <a:chExt cx="9470390" cy="5032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8" y="3517391"/>
              <a:ext cx="5867400" cy="2401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8816" y="2100071"/>
              <a:ext cx="1161287" cy="838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744" y="886967"/>
              <a:ext cx="999744" cy="768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816" y="2100071"/>
              <a:ext cx="1005840" cy="838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6215" y="1892807"/>
              <a:ext cx="1475232" cy="10454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19656" y="2479547"/>
              <a:ext cx="900430" cy="76200"/>
            </a:xfrm>
            <a:custGeom>
              <a:avLst/>
              <a:gdLst/>
              <a:ahLst/>
              <a:cxnLst/>
              <a:rect l="l" t="t" r="r" b="b"/>
              <a:pathLst>
                <a:path w="900430" h="76200">
                  <a:moveTo>
                    <a:pt x="823849" y="0"/>
                  </a:moveTo>
                  <a:lnTo>
                    <a:pt x="823849" y="76200"/>
                  </a:lnTo>
                  <a:lnTo>
                    <a:pt x="874649" y="50800"/>
                  </a:lnTo>
                  <a:lnTo>
                    <a:pt x="836549" y="50800"/>
                  </a:lnTo>
                  <a:lnTo>
                    <a:pt x="836549" y="25400"/>
                  </a:lnTo>
                  <a:lnTo>
                    <a:pt x="874649" y="25400"/>
                  </a:lnTo>
                  <a:lnTo>
                    <a:pt x="823849" y="0"/>
                  </a:lnTo>
                  <a:close/>
                </a:path>
                <a:path w="900430" h="76200">
                  <a:moveTo>
                    <a:pt x="8238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23849" y="50800"/>
                  </a:lnTo>
                  <a:lnTo>
                    <a:pt x="823849" y="25400"/>
                  </a:lnTo>
                  <a:close/>
                </a:path>
                <a:path w="900430" h="76200">
                  <a:moveTo>
                    <a:pt x="874649" y="25400"/>
                  </a:moveTo>
                  <a:lnTo>
                    <a:pt x="836549" y="25400"/>
                  </a:lnTo>
                  <a:lnTo>
                    <a:pt x="836549" y="50800"/>
                  </a:lnTo>
                  <a:lnTo>
                    <a:pt x="874649" y="50800"/>
                  </a:lnTo>
                  <a:lnTo>
                    <a:pt x="900049" y="38100"/>
                  </a:lnTo>
                  <a:lnTo>
                    <a:pt x="874649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306" y="2662824"/>
              <a:ext cx="498142" cy="127172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4488" y="2436875"/>
              <a:ext cx="900430" cy="76200"/>
            </a:xfrm>
            <a:custGeom>
              <a:avLst/>
              <a:gdLst/>
              <a:ahLst/>
              <a:cxnLst/>
              <a:rect l="l" t="t" r="r" b="b"/>
              <a:pathLst>
                <a:path w="900429" h="76200">
                  <a:moveTo>
                    <a:pt x="823849" y="0"/>
                  </a:moveTo>
                  <a:lnTo>
                    <a:pt x="823849" y="76200"/>
                  </a:lnTo>
                  <a:lnTo>
                    <a:pt x="874649" y="50800"/>
                  </a:lnTo>
                  <a:lnTo>
                    <a:pt x="836549" y="50800"/>
                  </a:lnTo>
                  <a:lnTo>
                    <a:pt x="836549" y="25400"/>
                  </a:lnTo>
                  <a:lnTo>
                    <a:pt x="874649" y="25400"/>
                  </a:lnTo>
                  <a:lnTo>
                    <a:pt x="823849" y="0"/>
                  </a:lnTo>
                  <a:close/>
                </a:path>
                <a:path w="900429" h="76200">
                  <a:moveTo>
                    <a:pt x="82384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23849" y="50800"/>
                  </a:lnTo>
                  <a:lnTo>
                    <a:pt x="823849" y="25400"/>
                  </a:lnTo>
                  <a:close/>
                </a:path>
                <a:path w="900429" h="76200">
                  <a:moveTo>
                    <a:pt x="874649" y="25400"/>
                  </a:moveTo>
                  <a:lnTo>
                    <a:pt x="836549" y="25400"/>
                  </a:lnTo>
                  <a:lnTo>
                    <a:pt x="836549" y="50800"/>
                  </a:lnTo>
                  <a:lnTo>
                    <a:pt x="874649" y="50800"/>
                  </a:lnTo>
                  <a:lnTo>
                    <a:pt x="900049" y="38100"/>
                  </a:lnTo>
                  <a:lnTo>
                    <a:pt x="874649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4488" y="1108836"/>
              <a:ext cx="1621663" cy="78651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7653" y="1258315"/>
              <a:ext cx="1616710" cy="842644"/>
            </a:xfrm>
            <a:custGeom>
              <a:avLst/>
              <a:gdLst/>
              <a:ahLst/>
              <a:cxnLst/>
              <a:rect l="l" t="t" r="r" b="b"/>
              <a:pathLst>
                <a:path w="1616710" h="842644">
                  <a:moveTo>
                    <a:pt x="0" y="762254"/>
                  </a:moveTo>
                  <a:lnTo>
                    <a:pt x="29083" y="842263"/>
                  </a:lnTo>
                  <a:lnTo>
                    <a:pt x="69294" y="780796"/>
                  </a:lnTo>
                  <a:lnTo>
                    <a:pt x="49021" y="780796"/>
                  </a:lnTo>
                  <a:lnTo>
                    <a:pt x="23875" y="777748"/>
                  </a:lnTo>
                  <a:lnTo>
                    <a:pt x="25406" y="765195"/>
                  </a:lnTo>
                  <a:lnTo>
                    <a:pt x="0" y="762254"/>
                  </a:lnTo>
                  <a:close/>
                </a:path>
                <a:path w="1616710" h="842644">
                  <a:moveTo>
                    <a:pt x="25406" y="765195"/>
                  </a:moveTo>
                  <a:lnTo>
                    <a:pt x="23875" y="777748"/>
                  </a:lnTo>
                  <a:lnTo>
                    <a:pt x="49021" y="780796"/>
                  </a:lnTo>
                  <a:lnTo>
                    <a:pt x="50566" y="768223"/>
                  </a:lnTo>
                  <a:lnTo>
                    <a:pt x="50418" y="768223"/>
                  </a:lnTo>
                  <a:lnTo>
                    <a:pt x="50444" y="768094"/>
                  </a:lnTo>
                  <a:lnTo>
                    <a:pt x="25406" y="765195"/>
                  </a:lnTo>
                  <a:close/>
                </a:path>
                <a:path w="1616710" h="842644">
                  <a:moveTo>
                    <a:pt x="50579" y="768109"/>
                  </a:moveTo>
                  <a:lnTo>
                    <a:pt x="49021" y="780796"/>
                  </a:lnTo>
                  <a:lnTo>
                    <a:pt x="69294" y="780796"/>
                  </a:lnTo>
                  <a:lnTo>
                    <a:pt x="75691" y="771017"/>
                  </a:lnTo>
                  <a:lnTo>
                    <a:pt x="50579" y="768109"/>
                  </a:lnTo>
                  <a:close/>
                </a:path>
                <a:path w="1616710" h="842644">
                  <a:moveTo>
                    <a:pt x="50455" y="768095"/>
                  </a:moveTo>
                  <a:lnTo>
                    <a:pt x="50418" y="768223"/>
                  </a:lnTo>
                  <a:lnTo>
                    <a:pt x="50566" y="768223"/>
                  </a:lnTo>
                  <a:lnTo>
                    <a:pt x="50455" y="768095"/>
                  </a:lnTo>
                  <a:close/>
                </a:path>
                <a:path w="1616710" h="842644">
                  <a:moveTo>
                    <a:pt x="50800" y="766318"/>
                  </a:moveTo>
                  <a:lnTo>
                    <a:pt x="50444" y="768094"/>
                  </a:lnTo>
                  <a:lnTo>
                    <a:pt x="50675" y="767335"/>
                  </a:lnTo>
                  <a:lnTo>
                    <a:pt x="50800" y="766318"/>
                  </a:lnTo>
                  <a:close/>
                </a:path>
                <a:path w="1616710" h="842644">
                  <a:moveTo>
                    <a:pt x="1616074" y="0"/>
                  </a:moveTo>
                  <a:lnTo>
                    <a:pt x="1541398" y="1270"/>
                  </a:lnTo>
                  <a:lnTo>
                    <a:pt x="1466849" y="4825"/>
                  </a:lnTo>
                  <a:lnTo>
                    <a:pt x="1392555" y="10668"/>
                  </a:lnTo>
                  <a:lnTo>
                    <a:pt x="1318641" y="18796"/>
                  </a:lnTo>
                  <a:lnTo>
                    <a:pt x="1245361" y="28956"/>
                  </a:lnTo>
                  <a:lnTo>
                    <a:pt x="1172845" y="41275"/>
                  </a:lnTo>
                  <a:lnTo>
                    <a:pt x="1101090" y="55499"/>
                  </a:lnTo>
                  <a:lnTo>
                    <a:pt x="1030478" y="71755"/>
                  </a:lnTo>
                  <a:lnTo>
                    <a:pt x="961009" y="89662"/>
                  </a:lnTo>
                  <a:lnTo>
                    <a:pt x="892810" y="109474"/>
                  </a:lnTo>
                  <a:lnTo>
                    <a:pt x="826008" y="130810"/>
                  </a:lnTo>
                  <a:lnTo>
                    <a:pt x="760984" y="153924"/>
                  </a:lnTo>
                  <a:lnTo>
                    <a:pt x="697484" y="178435"/>
                  </a:lnTo>
                  <a:lnTo>
                    <a:pt x="636016" y="204597"/>
                  </a:lnTo>
                  <a:lnTo>
                    <a:pt x="576453" y="231901"/>
                  </a:lnTo>
                  <a:lnTo>
                    <a:pt x="519176" y="260731"/>
                  </a:lnTo>
                  <a:lnTo>
                    <a:pt x="464184" y="290703"/>
                  </a:lnTo>
                  <a:lnTo>
                    <a:pt x="411734" y="321818"/>
                  </a:lnTo>
                  <a:lnTo>
                    <a:pt x="361696" y="354075"/>
                  </a:lnTo>
                  <a:lnTo>
                    <a:pt x="314578" y="387350"/>
                  </a:lnTo>
                  <a:lnTo>
                    <a:pt x="270128" y="421513"/>
                  </a:lnTo>
                  <a:lnTo>
                    <a:pt x="228981" y="456564"/>
                  </a:lnTo>
                  <a:lnTo>
                    <a:pt x="190753" y="492506"/>
                  </a:lnTo>
                  <a:lnTo>
                    <a:pt x="155956" y="529209"/>
                  </a:lnTo>
                  <a:lnTo>
                    <a:pt x="124713" y="566674"/>
                  </a:lnTo>
                  <a:lnTo>
                    <a:pt x="97028" y="604647"/>
                  </a:lnTo>
                  <a:lnTo>
                    <a:pt x="73025" y="643255"/>
                  </a:lnTo>
                  <a:lnTo>
                    <a:pt x="53085" y="682244"/>
                  </a:lnTo>
                  <a:lnTo>
                    <a:pt x="37337" y="721868"/>
                  </a:lnTo>
                  <a:lnTo>
                    <a:pt x="25781" y="762126"/>
                  </a:lnTo>
                  <a:lnTo>
                    <a:pt x="25406" y="765195"/>
                  </a:lnTo>
                  <a:lnTo>
                    <a:pt x="50444" y="768094"/>
                  </a:lnTo>
                  <a:lnTo>
                    <a:pt x="50800" y="766318"/>
                  </a:lnTo>
                  <a:lnTo>
                    <a:pt x="50968" y="766318"/>
                  </a:lnTo>
                  <a:lnTo>
                    <a:pt x="61228" y="730758"/>
                  </a:lnTo>
                  <a:lnTo>
                    <a:pt x="61594" y="729488"/>
                  </a:lnTo>
                  <a:lnTo>
                    <a:pt x="76453" y="692276"/>
                  </a:lnTo>
                  <a:lnTo>
                    <a:pt x="76591" y="692276"/>
                  </a:lnTo>
                  <a:lnTo>
                    <a:pt x="94985" y="656209"/>
                  </a:lnTo>
                  <a:lnTo>
                    <a:pt x="117889" y="619251"/>
                  </a:lnTo>
                  <a:lnTo>
                    <a:pt x="118363" y="618489"/>
                  </a:lnTo>
                  <a:lnTo>
                    <a:pt x="144479" y="582676"/>
                  </a:lnTo>
                  <a:lnTo>
                    <a:pt x="175259" y="545846"/>
                  </a:lnTo>
                  <a:lnTo>
                    <a:pt x="208560" y="510794"/>
                  </a:lnTo>
                  <a:lnTo>
                    <a:pt x="209041" y="510286"/>
                  </a:lnTo>
                  <a:lnTo>
                    <a:pt x="245721" y="475742"/>
                  </a:lnTo>
                  <a:lnTo>
                    <a:pt x="285937" y="441451"/>
                  </a:lnTo>
                  <a:lnTo>
                    <a:pt x="329819" y="407543"/>
                  </a:lnTo>
                  <a:lnTo>
                    <a:pt x="329977" y="407543"/>
                  </a:lnTo>
                  <a:lnTo>
                    <a:pt x="376173" y="374904"/>
                  </a:lnTo>
                  <a:lnTo>
                    <a:pt x="425196" y="343281"/>
                  </a:lnTo>
                  <a:lnTo>
                    <a:pt x="476584" y="312800"/>
                  </a:lnTo>
                  <a:lnTo>
                    <a:pt x="531114" y="283083"/>
                  </a:lnTo>
                  <a:lnTo>
                    <a:pt x="587502" y="254888"/>
                  </a:lnTo>
                  <a:lnTo>
                    <a:pt x="587374" y="254888"/>
                  </a:lnTo>
                  <a:lnTo>
                    <a:pt x="646429" y="227711"/>
                  </a:lnTo>
                  <a:lnTo>
                    <a:pt x="706963" y="202057"/>
                  </a:lnTo>
                  <a:lnTo>
                    <a:pt x="769672" y="177800"/>
                  </a:lnTo>
                  <a:lnTo>
                    <a:pt x="834390" y="154939"/>
                  </a:lnTo>
                  <a:lnTo>
                    <a:pt x="834009" y="154939"/>
                  </a:lnTo>
                  <a:lnTo>
                    <a:pt x="900429" y="133604"/>
                  </a:lnTo>
                  <a:lnTo>
                    <a:pt x="967866" y="114173"/>
                  </a:lnTo>
                  <a:lnTo>
                    <a:pt x="1036701" y="96393"/>
                  </a:lnTo>
                  <a:lnTo>
                    <a:pt x="1036320" y="96393"/>
                  </a:lnTo>
                  <a:lnTo>
                    <a:pt x="1106678" y="80263"/>
                  </a:lnTo>
                  <a:lnTo>
                    <a:pt x="1106934" y="80263"/>
                  </a:lnTo>
                  <a:lnTo>
                    <a:pt x="1177671" y="66167"/>
                  </a:lnTo>
                  <a:lnTo>
                    <a:pt x="1178033" y="66167"/>
                  </a:lnTo>
                  <a:lnTo>
                    <a:pt x="1249426" y="53975"/>
                  </a:lnTo>
                  <a:lnTo>
                    <a:pt x="1249956" y="53975"/>
                  </a:lnTo>
                  <a:lnTo>
                    <a:pt x="1321942" y="43942"/>
                  </a:lnTo>
                  <a:lnTo>
                    <a:pt x="1321561" y="43942"/>
                  </a:lnTo>
                  <a:lnTo>
                    <a:pt x="1395095" y="35941"/>
                  </a:lnTo>
                  <a:lnTo>
                    <a:pt x="1394714" y="35941"/>
                  </a:lnTo>
                  <a:lnTo>
                    <a:pt x="1468628" y="30099"/>
                  </a:lnTo>
                  <a:lnTo>
                    <a:pt x="1468247" y="30099"/>
                  </a:lnTo>
                  <a:lnTo>
                    <a:pt x="1542415" y="26670"/>
                  </a:lnTo>
                  <a:lnTo>
                    <a:pt x="1542034" y="26670"/>
                  </a:lnTo>
                  <a:lnTo>
                    <a:pt x="1616455" y="25400"/>
                  </a:lnTo>
                  <a:lnTo>
                    <a:pt x="1616074" y="0"/>
                  </a:lnTo>
                  <a:close/>
                </a:path>
                <a:path w="1616710" h="842644">
                  <a:moveTo>
                    <a:pt x="50968" y="766318"/>
                  </a:moveTo>
                  <a:lnTo>
                    <a:pt x="50800" y="766318"/>
                  </a:lnTo>
                  <a:lnTo>
                    <a:pt x="50675" y="767335"/>
                  </a:lnTo>
                  <a:lnTo>
                    <a:pt x="50968" y="766318"/>
                  </a:lnTo>
                  <a:close/>
                </a:path>
                <a:path w="1616710" h="842644">
                  <a:moveTo>
                    <a:pt x="61267" y="730622"/>
                  </a:moveTo>
                  <a:lnTo>
                    <a:pt x="61213" y="730758"/>
                  </a:lnTo>
                  <a:lnTo>
                    <a:pt x="61267" y="730622"/>
                  </a:lnTo>
                  <a:close/>
                </a:path>
                <a:path w="1616710" h="842644">
                  <a:moveTo>
                    <a:pt x="61716" y="729488"/>
                  </a:moveTo>
                  <a:lnTo>
                    <a:pt x="61267" y="730622"/>
                  </a:lnTo>
                  <a:lnTo>
                    <a:pt x="61716" y="729488"/>
                  </a:lnTo>
                  <a:close/>
                </a:path>
                <a:path w="1616710" h="842644">
                  <a:moveTo>
                    <a:pt x="76591" y="692276"/>
                  </a:moveTo>
                  <a:lnTo>
                    <a:pt x="76453" y="692276"/>
                  </a:lnTo>
                  <a:lnTo>
                    <a:pt x="76072" y="693293"/>
                  </a:lnTo>
                  <a:lnTo>
                    <a:pt x="76591" y="692276"/>
                  </a:lnTo>
                  <a:close/>
                </a:path>
                <a:path w="1616710" h="842644">
                  <a:moveTo>
                    <a:pt x="95503" y="655193"/>
                  </a:moveTo>
                  <a:lnTo>
                    <a:pt x="94868" y="656209"/>
                  </a:lnTo>
                  <a:lnTo>
                    <a:pt x="95503" y="655193"/>
                  </a:lnTo>
                  <a:close/>
                </a:path>
                <a:path w="1616710" h="842644">
                  <a:moveTo>
                    <a:pt x="118363" y="618489"/>
                  </a:moveTo>
                  <a:lnTo>
                    <a:pt x="117856" y="619251"/>
                  </a:lnTo>
                  <a:lnTo>
                    <a:pt x="118087" y="618934"/>
                  </a:lnTo>
                  <a:lnTo>
                    <a:pt x="118363" y="618489"/>
                  </a:lnTo>
                  <a:close/>
                </a:path>
                <a:path w="1616710" h="842644">
                  <a:moveTo>
                    <a:pt x="118087" y="618934"/>
                  </a:moveTo>
                  <a:lnTo>
                    <a:pt x="117856" y="619251"/>
                  </a:lnTo>
                  <a:lnTo>
                    <a:pt x="118087" y="618934"/>
                  </a:lnTo>
                  <a:close/>
                </a:path>
                <a:path w="1616710" h="842644">
                  <a:moveTo>
                    <a:pt x="118410" y="618489"/>
                  </a:moveTo>
                  <a:lnTo>
                    <a:pt x="118087" y="618934"/>
                  </a:lnTo>
                  <a:lnTo>
                    <a:pt x="118410" y="618489"/>
                  </a:lnTo>
                  <a:close/>
                </a:path>
                <a:path w="1616710" h="842644">
                  <a:moveTo>
                    <a:pt x="145010" y="581945"/>
                  </a:moveTo>
                  <a:lnTo>
                    <a:pt x="144399" y="582676"/>
                  </a:lnTo>
                  <a:lnTo>
                    <a:pt x="145010" y="581945"/>
                  </a:lnTo>
                  <a:close/>
                </a:path>
                <a:path w="1616710" h="842644">
                  <a:moveTo>
                    <a:pt x="175353" y="545846"/>
                  </a:moveTo>
                  <a:lnTo>
                    <a:pt x="174752" y="546481"/>
                  </a:lnTo>
                  <a:lnTo>
                    <a:pt x="175353" y="545846"/>
                  </a:lnTo>
                  <a:close/>
                </a:path>
                <a:path w="1616710" h="842644">
                  <a:moveTo>
                    <a:pt x="208783" y="510558"/>
                  </a:moveTo>
                  <a:lnTo>
                    <a:pt x="208534" y="510794"/>
                  </a:lnTo>
                  <a:lnTo>
                    <a:pt x="208783" y="510558"/>
                  </a:lnTo>
                  <a:close/>
                </a:path>
                <a:path w="1616710" h="842644">
                  <a:moveTo>
                    <a:pt x="209072" y="510286"/>
                  </a:moveTo>
                  <a:lnTo>
                    <a:pt x="208783" y="510558"/>
                  </a:lnTo>
                  <a:lnTo>
                    <a:pt x="209072" y="510286"/>
                  </a:lnTo>
                  <a:close/>
                </a:path>
                <a:path w="1616710" h="842644">
                  <a:moveTo>
                    <a:pt x="246125" y="475361"/>
                  </a:moveTo>
                  <a:lnTo>
                    <a:pt x="245618" y="475742"/>
                  </a:lnTo>
                  <a:lnTo>
                    <a:pt x="246125" y="475361"/>
                  </a:lnTo>
                  <a:close/>
                </a:path>
                <a:path w="1616710" h="842644">
                  <a:moveTo>
                    <a:pt x="286384" y="441071"/>
                  </a:moveTo>
                  <a:lnTo>
                    <a:pt x="285877" y="441451"/>
                  </a:lnTo>
                  <a:lnTo>
                    <a:pt x="286384" y="441071"/>
                  </a:lnTo>
                  <a:close/>
                </a:path>
                <a:path w="1616710" h="842644">
                  <a:moveTo>
                    <a:pt x="329977" y="407543"/>
                  </a:moveTo>
                  <a:lnTo>
                    <a:pt x="329819" y="407543"/>
                  </a:lnTo>
                  <a:lnTo>
                    <a:pt x="329438" y="407924"/>
                  </a:lnTo>
                  <a:lnTo>
                    <a:pt x="329977" y="407543"/>
                  </a:lnTo>
                  <a:close/>
                </a:path>
                <a:path w="1616710" h="842644">
                  <a:moveTo>
                    <a:pt x="376255" y="374904"/>
                  </a:moveTo>
                  <a:lnTo>
                    <a:pt x="375666" y="375285"/>
                  </a:lnTo>
                  <a:lnTo>
                    <a:pt x="376255" y="374904"/>
                  </a:lnTo>
                  <a:close/>
                </a:path>
                <a:path w="1616710" h="842644">
                  <a:moveTo>
                    <a:pt x="425242" y="343281"/>
                  </a:moveTo>
                  <a:lnTo>
                    <a:pt x="424815" y="343535"/>
                  </a:lnTo>
                  <a:lnTo>
                    <a:pt x="425242" y="343281"/>
                  </a:lnTo>
                  <a:close/>
                </a:path>
                <a:path w="1616710" h="842644">
                  <a:moveTo>
                    <a:pt x="477011" y="312547"/>
                  </a:moveTo>
                  <a:lnTo>
                    <a:pt x="476503" y="312800"/>
                  </a:lnTo>
                  <a:lnTo>
                    <a:pt x="477011" y="312547"/>
                  </a:lnTo>
                  <a:close/>
                </a:path>
                <a:path w="1616710" h="842644">
                  <a:moveTo>
                    <a:pt x="531239" y="283083"/>
                  </a:moveTo>
                  <a:lnTo>
                    <a:pt x="530733" y="283337"/>
                  </a:lnTo>
                  <a:lnTo>
                    <a:pt x="531239" y="283083"/>
                  </a:lnTo>
                  <a:close/>
                </a:path>
                <a:path w="1616710" h="842644">
                  <a:moveTo>
                    <a:pt x="587755" y="254762"/>
                  </a:moveTo>
                  <a:lnTo>
                    <a:pt x="587374" y="254888"/>
                  </a:lnTo>
                  <a:lnTo>
                    <a:pt x="587502" y="254888"/>
                  </a:lnTo>
                  <a:lnTo>
                    <a:pt x="587755" y="254762"/>
                  </a:lnTo>
                  <a:close/>
                </a:path>
                <a:path w="1616710" h="842644">
                  <a:moveTo>
                    <a:pt x="646475" y="227711"/>
                  </a:moveTo>
                  <a:lnTo>
                    <a:pt x="646176" y="227837"/>
                  </a:lnTo>
                  <a:lnTo>
                    <a:pt x="646475" y="227711"/>
                  </a:lnTo>
                  <a:close/>
                </a:path>
                <a:path w="1616710" h="842644">
                  <a:moveTo>
                    <a:pt x="707263" y="201930"/>
                  </a:moveTo>
                  <a:lnTo>
                    <a:pt x="706882" y="202057"/>
                  </a:lnTo>
                  <a:lnTo>
                    <a:pt x="707263" y="201930"/>
                  </a:lnTo>
                  <a:close/>
                </a:path>
                <a:path w="1616710" h="842644">
                  <a:moveTo>
                    <a:pt x="770001" y="177673"/>
                  </a:moveTo>
                  <a:lnTo>
                    <a:pt x="769620" y="177800"/>
                  </a:lnTo>
                  <a:lnTo>
                    <a:pt x="770001" y="177673"/>
                  </a:lnTo>
                  <a:close/>
                </a:path>
                <a:path w="1616710" h="842644">
                  <a:moveTo>
                    <a:pt x="900489" y="133604"/>
                  </a:moveTo>
                  <a:lnTo>
                    <a:pt x="900048" y="133731"/>
                  </a:lnTo>
                  <a:lnTo>
                    <a:pt x="900489" y="133604"/>
                  </a:lnTo>
                  <a:close/>
                </a:path>
                <a:path w="1616710" h="842644">
                  <a:moveTo>
                    <a:pt x="967976" y="114173"/>
                  </a:moveTo>
                  <a:lnTo>
                    <a:pt x="967485" y="114300"/>
                  </a:lnTo>
                  <a:lnTo>
                    <a:pt x="967976" y="114173"/>
                  </a:lnTo>
                  <a:close/>
                </a:path>
                <a:path w="1616710" h="842644">
                  <a:moveTo>
                    <a:pt x="1106934" y="80263"/>
                  </a:moveTo>
                  <a:lnTo>
                    <a:pt x="1106678" y="80263"/>
                  </a:lnTo>
                  <a:lnTo>
                    <a:pt x="1106297" y="80391"/>
                  </a:lnTo>
                  <a:lnTo>
                    <a:pt x="1106934" y="80263"/>
                  </a:lnTo>
                  <a:close/>
                </a:path>
                <a:path w="1616710" h="842644">
                  <a:moveTo>
                    <a:pt x="1178033" y="66167"/>
                  </a:moveTo>
                  <a:lnTo>
                    <a:pt x="1177671" y="66167"/>
                  </a:lnTo>
                  <a:lnTo>
                    <a:pt x="1177290" y="66294"/>
                  </a:lnTo>
                  <a:lnTo>
                    <a:pt x="1178033" y="66167"/>
                  </a:lnTo>
                  <a:close/>
                </a:path>
                <a:path w="1616710" h="842644">
                  <a:moveTo>
                    <a:pt x="1249956" y="53975"/>
                  </a:moveTo>
                  <a:lnTo>
                    <a:pt x="1249426" y="53975"/>
                  </a:lnTo>
                  <a:lnTo>
                    <a:pt x="1249045" y="54101"/>
                  </a:lnTo>
                  <a:lnTo>
                    <a:pt x="1249956" y="53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6826" y="1218945"/>
              <a:ext cx="448945" cy="279400"/>
            </a:xfrm>
            <a:custGeom>
              <a:avLst/>
              <a:gdLst/>
              <a:ahLst/>
              <a:cxnLst/>
              <a:rect l="l" t="t" r="r" b="b"/>
              <a:pathLst>
                <a:path w="448944" h="279400">
                  <a:moveTo>
                    <a:pt x="41727" y="233679"/>
                  </a:moveTo>
                  <a:lnTo>
                    <a:pt x="32511" y="233679"/>
                  </a:lnTo>
                  <a:lnTo>
                    <a:pt x="45211" y="261620"/>
                  </a:lnTo>
                  <a:lnTo>
                    <a:pt x="46609" y="265429"/>
                  </a:lnTo>
                  <a:lnTo>
                    <a:pt x="45846" y="266700"/>
                  </a:lnTo>
                  <a:lnTo>
                    <a:pt x="42798" y="267970"/>
                  </a:lnTo>
                  <a:lnTo>
                    <a:pt x="40766" y="269239"/>
                  </a:lnTo>
                  <a:lnTo>
                    <a:pt x="37718" y="270510"/>
                  </a:lnTo>
                  <a:lnTo>
                    <a:pt x="33400" y="271779"/>
                  </a:lnTo>
                  <a:lnTo>
                    <a:pt x="35306" y="274320"/>
                  </a:lnTo>
                  <a:lnTo>
                    <a:pt x="37084" y="276860"/>
                  </a:lnTo>
                  <a:lnTo>
                    <a:pt x="38734" y="279400"/>
                  </a:lnTo>
                  <a:lnTo>
                    <a:pt x="43560" y="278129"/>
                  </a:lnTo>
                  <a:lnTo>
                    <a:pt x="47116" y="276860"/>
                  </a:lnTo>
                  <a:lnTo>
                    <a:pt x="49403" y="275589"/>
                  </a:lnTo>
                  <a:lnTo>
                    <a:pt x="55879" y="271779"/>
                  </a:lnTo>
                  <a:lnTo>
                    <a:pt x="57403" y="266700"/>
                  </a:lnTo>
                  <a:lnTo>
                    <a:pt x="54101" y="260350"/>
                  </a:lnTo>
                  <a:lnTo>
                    <a:pt x="41727" y="233679"/>
                  </a:lnTo>
                  <a:close/>
                </a:path>
                <a:path w="448944" h="279400">
                  <a:moveTo>
                    <a:pt x="92957" y="215900"/>
                  </a:moveTo>
                  <a:lnTo>
                    <a:pt x="83057" y="215900"/>
                  </a:lnTo>
                  <a:lnTo>
                    <a:pt x="94996" y="241300"/>
                  </a:lnTo>
                  <a:lnTo>
                    <a:pt x="63118" y="255270"/>
                  </a:lnTo>
                  <a:lnTo>
                    <a:pt x="66675" y="262889"/>
                  </a:lnTo>
                  <a:lnTo>
                    <a:pt x="122656" y="237489"/>
                  </a:lnTo>
                  <a:lnTo>
                    <a:pt x="102997" y="237489"/>
                  </a:lnTo>
                  <a:lnTo>
                    <a:pt x="92957" y="215900"/>
                  </a:lnTo>
                  <a:close/>
                </a:path>
                <a:path w="448944" h="279400">
                  <a:moveTo>
                    <a:pt x="27297" y="201929"/>
                  </a:moveTo>
                  <a:lnTo>
                    <a:pt x="17525" y="201929"/>
                  </a:lnTo>
                  <a:lnTo>
                    <a:pt x="28575" y="226060"/>
                  </a:lnTo>
                  <a:lnTo>
                    <a:pt x="24384" y="228600"/>
                  </a:lnTo>
                  <a:lnTo>
                    <a:pt x="20192" y="232410"/>
                  </a:lnTo>
                  <a:lnTo>
                    <a:pt x="15620" y="236220"/>
                  </a:lnTo>
                  <a:lnTo>
                    <a:pt x="20828" y="245110"/>
                  </a:lnTo>
                  <a:lnTo>
                    <a:pt x="24384" y="241300"/>
                  </a:lnTo>
                  <a:lnTo>
                    <a:pt x="28320" y="237489"/>
                  </a:lnTo>
                  <a:lnTo>
                    <a:pt x="32511" y="233679"/>
                  </a:lnTo>
                  <a:lnTo>
                    <a:pt x="41727" y="233679"/>
                  </a:lnTo>
                  <a:lnTo>
                    <a:pt x="39369" y="228600"/>
                  </a:lnTo>
                  <a:lnTo>
                    <a:pt x="42417" y="226060"/>
                  </a:lnTo>
                  <a:lnTo>
                    <a:pt x="48894" y="219710"/>
                  </a:lnTo>
                  <a:lnTo>
                    <a:pt x="35559" y="219710"/>
                  </a:lnTo>
                  <a:lnTo>
                    <a:pt x="27297" y="201929"/>
                  </a:lnTo>
                  <a:close/>
                </a:path>
                <a:path w="448944" h="279400">
                  <a:moveTo>
                    <a:pt x="133096" y="223520"/>
                  </a:moveTo>
                  <a:lnTo>
                    <a:pt x="102997" y="237489"/>
                  </a:lnTo>
                  <a:lnTo>
                    <a:pt x="122656" y="237489"/>
                  </a:lnTo>
                  <a:lnTo>
                    <a:pt x="136652" y="231139"/>
                  </a:lnTo>
                  <a:lnTo>
                    <a:pt x="133096" y="223520"/>
                  </a:lnTo>
                  <a:close/>
                </a:path>
                <a:path w="448944" h="279400">
                  <a:moveTo>
                    <a:pt x="113029" y="193039"/>
                  </a:moveTo>
                  <a:lnTo>
                    <a:pt x="54736" y="219710"/>
                  </a:lnTo>
                  <a:lnTo>
                    <a:pt x="58038" y="227329"/>
                  </a:lnTo>
                  <a:lnTo>
                    <a:pt x="83057" y="215900"/>
                  </a:lnTo>
                  <a:lnTo>
                    <a:pt x="92957" y="215900"/>
                  </a:lnTo>
                  <a:lnTo>
                    <a:pt x="91185" y="212089"/>
                  </a:lnTo>
                  <a:lnTo>
                    <a:pt x="116331" y="200660"/>
                  </a:lnTo>
                  <a:lnTo>
                    <a:pt x="113029" y="193039"/>
                  </a:lnTo>
                  <a:close/>
                </a:path>
                <a:path w="448944" h="279400">
                  <a:moveTo>
                    <a:pt x="155701" y="163829"/>
                  </a:moveTo>
                  <a:lnTo>
                    <a:pt x="145922" y="163829"/>
                  </a:lnTo>
                  <a:lnTo>
                    <a:pt x="151256" y="175260"/>
                  </a:lnTo>
                  <a:lnTo>
                    <a:pt x="129412" y="185420"/>
                  </a:lnTo>
                  <a:lnTo>
                    <a:pt x="146811" y="222250"/>
                  </a:lnTo>
                  <a:lnTo>
                    <a:pt x="154431" y="218439"/>
                  </a:lnTo>
                  <a:lnTo>
                    <a:pt x="140334" y="187960"/>
                  </a:lnTo>
                  <a:lnTo>
                    <a:pt x="154431" y="181610"/>
                  </a:lnTo>
                  <a:lnTo>
                    <a:pt x="164198" y="181610"/>
                  </a:lnTo>
                  <a:lnTo>
                    <a:pt x="162433" y="177800"/>
                  </a:lnTo>
                  <a:lnTo>
                    <a:pt x="177291" y="171450"/>
                  </a:lnTo>
                  <a:lnTo>
                    <a:pt x="159258" y="171450"/>
                  </a:lnTo>
                  <a:lnTo>
                    <a:pt x="155701" y="163829"/>
                  </a:lnTo>
                  <a:close/>
                </a:path>
                <a:path w="448944" h="279400">
                  <a:moveTo>
                    <a:pt x="44450" y="212089"/>
                  </a:moveTo>
                  <a:lnTo>
                    <a:pt x="41656" y="214629"/>
                  </a:lnTo>
                  <a:lnTo>
                    <a:pt x="38734" y="217170"/>
                  </a:lnTo>
                  <a:lnTo>
                    <a:pt x="35559" y="219710"/>
                  </a:lnTo>
                  <a:lnTo>
                    <a:pt x="48894" y="219710"/>
                  </a:lnTo>
                  <a:lnTo>
                    <a:pt x="47625" y="218439"/>
                  </a:lnTo>
                  <a:lnTo>
                    <a:pt x="46100" y="215900"/>
                  </a:lnTo>
                  <a:lnTo>
                    <a:pt x="44450" y="212089"/>
                  </a:lnTo>
                  <a:close/>
                </a:path>
                <a:path w="448944" h="279400">
                  <a:moveTo>
                    <a:pt x="164198" y="181610"/>
                  </a:moveTo>
                  <a:lnTo>
                    <a:pt x="154431" y="181610"/>
                  </a:lnTo>
                  <a:lnTo>
                    <a:pt x="172084" y="219710"/>
                  </a:lnTo>
                  <a:lnTo>
                    <a:pt x="180085" y="215900"/>
                  </a:lnTo>
                  <a:lnTo>
                    <a:pt x="164198" y="181610"/>
                  </a:lnTo>
                  <a:close/>
                </a:path>
                <a:path w="448944" h="279400">
                  <a:moveTo>
                    <a:pt x="61086" y="184150"/>
                  </a:moveTo>
                  <a:lnTo>
                    <a:pt x="58156" y="191770"/>
                  </a:lnTo>
                  <a:lnTo>
                    <a:pt x="54879" y="199389"/>
                  </a:lnTo>
                  <a:lnTo>
                    <a:pt x="51246" y="207010"/>
                  </a:lnTo>
                  <a:lnTo>
                    <a:pt x="47243" y="213360"/>
                  </a:lnTo>
                  <a:lnTo>
                    <a:pt x="55753" y="217170"/>
                  </a:lnTo>
                  <a:lnTo>
                    <a:pt x="59183" y="210820"/>
                  </a:lnTo>
                  <a:lnTo>
                    <a:pt x="66093" y="195579"/>
                  </a:lnTo>
                  <a:lnTo>
                    <a:pt x="69595" y="187960"/>
                  </a:lnTo>
                  <a:lnTo>
                    <a:pt x="61086" y="184150"/>
                  </a:lnTo>
                  <a:close/>
                </a:path>
                <a:path w="448944" h="279400">
                  <a:moveTo>
                    <a:pt x="12826" y="171450"/>
                  </a:moveTo>
                  <a:lnTo>
                    <a:pt x="4825" y="175260"/>
                  </a:lnTo>
                  <a:lnTo>
                    <a:pt x="14096" y="194310"/>
                  </a:lnTo>
                  <a:lnTo>
                    <a:pt x="0" y="200660"/>
                  </a:lnTo>
                  <a:lnTo>
                    <a:pt x="3428" y="208279"/>
                  </a:lnTo>
                  <a:lnTo>
                    <a:pt x="17525" y="201929"/>
                  </a:lnTo>
                  <a:lnTo>
                    <a:pt x="27297" y="201929"/>
                  </a:lnTo>
                  <a:lnTo>
                    <a:pt x="25526" y="198120"/>
                  </a:lnTo>
                  <a:lnTo>
                    <a:pt x="35940" y="193039"/>
                  </a:lnTo>
                  <a:lnTo>
                    <a:pt x="34840" y="190500"/>
                  </a:lnTo>
                  <a:lnTo>
                    <a:pt x="22097" y="190500"/>
                  </a:lnTo>
                  <a:lnTo>
                    <a:pt x="12826" y="171450"/>
                  </a:lnTo>
                  <a:close/>
                </a:path>
                <a:path w="448944" h="279400">
                  <a:moveTo>
                    <a:pt x="181736" y="161289"/>
                  </a:moveTo>
                  <a:lnTo>
                    <a:pt x="159258" y="171450"/>
                  </a:lnTo>
                  <a:lnTo>
                    <a:pt x="177291" y="171450"/>
                  </a:lnTo>
                  <a:lnTo>
                    <a:pt x="184911" y="187960"/>
                  </a:lnTo>
                  <a:lnTo>
                    <a:pt x="186562" y="191770"/>
                  </a:lnTo>
                  <a:lnTo>
                    <a:pt x="185928" y="193039"/>
                  </a:lnTo>
                  <a:lnTo>
                    <a:pt x="180847" y="195579"/>
                  </a:lnTo>
                  <a:lnTo>
                    <a:pt x="178053" y="196850"/>
                  </a:lnTo>
                  <a:lnTo>
                    <a:pt x="174624" y="198120"/>
                  </a:lnTo>
                  <a:lnTo>
                    <a:pt x="176656" y="200660"/>
                  </a:lnTo>
                  <a:lnTo>
                    <a:pt x="178308" y="203200"/>
                  </a:lnTo>
                  <a:lnTo>
                    <a:pt x="179578" y="204470"/>
                  </a:lnTo>
                  <a:lnTo>
                    <a:pt x="186054" y="201929"/>
                  </a:lnTo>
                  <a:lnTo>
                    <a:pt x="188214" y="200660"/>
                  </a:lnTo>
                  <a:lnTo>
                    <a:pt x="194817" y="198120"/>
                  </a:lnTo>
                  <a:lnTo>
                    <a:pt x="196468" y="193039"/>
                  </a:lnTo>
                  <a:lnTo>
                    <a:pt x="181736" y="161289"/>
                  </a:lnTo>
                  <a:close/>
                </a:path>
                <a:path w="448944" h="279400">
                  <a:moveTo>
                    <a:pt x="192278" y="88900"/>
                  </a:moveTo>
                  <a:lnTo>
                    <a:pt x="184022" y="92710"/>
                  </a:lnTo>
                  <a:lnTo>
                    <a:pt x="222503" y="175260"/>
                  </a:lnTo>
                  <a:lnTo>
                    <a:pt x="224662" y="180339"/>
                  </a:lnTo>
                  <a:lnTo>
                    <a:pt x="223647" y="184150"/>
                  </a:lnTo>
                  <a:lnTo>
                    <a:pt x="219328" y="185420"/>
                  </a:lnTo>
                  <a:lnTo>
                    <a:pt x="216534" y="186689"/>
                  </a:lnTo>
                  <a:lnTo>
                    <a:pt x="212090" y="189229"/>
                  </a:lnTo>
                  <a:lnTo>
                    <a:pt x="206121" y="190500"/>
                  </a:lnTo>
                  <a:lnTo>
                    <a:pt x="208279" y="194310"/>
                  </a:lnTo>
                  <a:lnTo>
                    <a:pt x="211835" y="199389"/>
                  </a:lnTo>
                  <a:lnTo>
                    <a:pt x="218440" y="195579"/>
                  </a:lnTo>
                  <a:lnTo>
                    <a:pt x="223011" y="194310"/>
                  </a:lnTo>
                  <a:lnTo>
                    <a:pt x="233806" y="189229"/>
                  </a:lnTo>
                  <a:lnTo>
                    <a:pt x="235711" y="182879"/>
                  </a:lnTo>
                  <a:lnTo>
                    <a:pt x="231393" y="172720"/>
                  </a:lnTo>
                  <a:lnTo>
                    <a:pt x="192278" y="88900"/>
                  </a:lnTo>
                  <a:close/>
                </a:path>
                <a:path w="448944" h="279400">
                  <a:moveTo>
                    <a:pt x="54356" y="151129"/>
                  </a:moveTo>
                  <a:lnTo>
                    <a:pt x="49784" y="157479"/>
                  </a:lnTo>
                  <a:lnTo>
                    <a:pt x="54736" y="160020"/>
                  </a:lnTo>
                  <a:lnTo>
                    <a:pt x="59309" y="163829"/>
                  </a:lnTo>
                  <a:lnTo>
                    <a:pt x="63753" y="166370"/>
                  </a:lnTo>
                  <a:lnTo>
                    <a:pt x="34289" y="180339"/>
                  </a:lnTo>
                  <a:lnTo>
                    <a:pt x="42798" y="198120"/>
                  </a:lnTo>
                  <a:lnTo>
                    <a:pt x="50800" y="194310"/>
                  </a:lnTo>
                  <a:lnTo>
                    <a:pt x="45719" y="184150"/>
                  </a:lnTo>
                  <a:lnTo>
                    <a:pt x="86285" y="165100"/>
                  </a:lnTo>
                  <a:lnTo>
                    <a:pt x="66547" y="165100"/>
                  </a:lnTo>
                  <a:lnTo>
                    <a:pt x="70103" y="158750"/>
                  </a:lnTo>
                  <a:lnTo>
                    <a:pt x="65659" y="156210"/>
                  </a:lnTo>
                  <a:lnTo>
                    <a:pt x="60451" y="153670"/>
                  </a:lnTo>
                  <a:lnTo>
                    <a:pt x="54356" y="151129"/>
                  </a:lnTo>
                  <a:close/>
                </a:path>
                <a:path w="448944" h="279400">
                  <a:moveTo>
                    <a:pt x="82168" y="175260"/>
                  </a:moveTo>
                  <a:lnTo>
                    <a:pt x="79120" y="182879"/>
                  </a:lnTo>
                  <a:lnTo>
                    <a:pt x="87959" y="185420"/>
                  </a:lnTo>
                  <a:lnTo>
                    <a:pt x="96202" y="187960"/>
                  </a:lnTo>
                  <a:lnTo>
                    <a:pt x="103874" y="189229"/>
                  </a:lnTo>
                  <a:lnTo>
                    <a:pt x="110997" y="191770"/>
                  </a:lnTo>
                  <a:lnTo>
                    <a:pt x="113791" y="182879"/>
                  </a:lnTo>
                  <a:lnTo>
                    <a:pt x="106814" y="180339"/>
                  </a:lnTo>
                  <a:lnTo>
                    <a:pt x="99218" y="179070"/>
                  </a:lnTo>
                  <a:lnTo>
                    <a:pt x="91003" y="176529"/>
                  </a:lnTo>
                  <a:lnTo>
                    <a:pt x="82168" y="175260"/>
                  </a:lnTo>
                  <a:close/>
                </a:path>
                <a:path w="448944" h="279400">
                  <a:moveTo>
                    <a:pt x="32638" y="185420"/>
                  </a:moveTo>
                  <a:lnTo>
                    <a:pt x="22097" y="190500"/>
                  </a:lnTo>
                  <a:lnTo>
                    <a:pt x="34840" y="190500"/>
                  </a:lnTo>
                  <a:lnTo>
                    <a:pt x="32638" y="185420"/>
                  </a:lnTo>
                  <a:close/>
                </a:path>
                <a:path w="448944" h="279400">
                  <a:moveTo>
                    <a:pt x="294131" y="43179"/>
                  </a:moveTo>
                  <a:lnTo>
                    <a:pt x="275564" y="54610"/>
                  </a:lnTo>
                  <a:lnTo>
                    <a:pt x="256460" y="64770"/>
                  </a:lnTo>
                  <a:lnTo>
                    <a:pt x="236856" y="74929"/>
                  </a:lnTo>
                  <a:lnTo>
                    <a:pt x="216789" y="85089"/>
                  </a:lnTo>
                  <a:lnTo>
                    <a:pt x="234441" y="123189"/>
                  </a:lnTo>
                  <a:lnTo>
                    <a:pt x="240752" y="139700"/>
                  </a:lnTo>
                  <a:lnTo>
                    <a:pt x="244443" y="153670"/>
                  </a:lnTo>
                  <a:lnTo>
                    <a:pt x="245514" y="166370"/>
                  </a:lnTo>
                  <a:lnTo>
                    <a:pt x="243966" y="179070"/>
                  </a:lnTo>
                  <a:lnTo>
                    <a:pt x="247015" y="180339"/>
                  </a:lnTo>
                  <a:lnTo>
                    <a:pt x="249935" y="181610"/>
                  </a:lnTo>
                  <a:lnTo>
                    <a:pt x="252729" y="182879"/>
                  </a:lnTo>
                  <a:lnTo>
                    <a:pt x="254587" y="168910"/>
                  </a:lnTo>
                  <a:lnTo>
                    <a:pt x="253491" y="153670"/>
                  </a:lnTo>
                  <a:lnTo>
                    <a:pt x="249443" y="137160"/>
                  </a:lnTo>
                  <a:lnTo>
                    <a:pt x="242442" y="119379"/>
                  </a:lnTo>
                  <a:lnTo>
                    <a:pt x="239775" y="114300"/>
                  </a:lnTo>
                  <a:lnTo>
                    <a:pt x="247903" y="110489"/>
                  </a:lnTo>
                  <a:lnTo>
                    <a:pt x="260384" y="110489"/>
                  </a:lnTo>
                  <a:lnTo>
                    <a:pt x="256159" y="106679"/>
                  </a:lnTo>
                  <a:lnTo>
                    <a:pt x="236220" y="106679"/>
                  </a:lnTo>
                  <a:lnTo>
                    <a:pt x="228218" y="88900"/>
                  </a:lnTo>
                  <a:lnTo>
                    <a:pt x="247197" y="78739"/>
                  </a:lnTo>
                  <a:lnTo>
                    <a:pt x="265652" y="69850"/>
                  </a:lnTo>
                  <a:lnTo>
                    <a:pt x="283583" y="59689"/>
                  </a:lnTo>
                  <a:lnTo>
                    <a:pt x="300990" y="49529"/>
                  </a:lnTo>
                  <a:lnTo>
                    <a:pt x="294131" y="43179"/>
                  </a:lnTo>
                  <a:close/>
                </a:path>
                <a:path w="448944" h="279400">
                  <a:moveTo>
                    <a:pt x="145911" y="142239"/>
                  </a:moveTo>
                  <a:lnTo>
                    <a:pt x="136143" y="142239"/>
                  </a:lnTo>
                  <a:lnTo>
                    <a:pt x="142621" y="156210"/>
                  </a:lnTo>
                  <a:lnTo>
                    <a:pt x="113156" y="170179"/>
                  </a:lnTo>
                  <a:lnTo>
                    <a:pt x="116459" y="176529"/>
                  </a:lnTo>
                  <a:lnTo>
                    <a:pt x="145922" y="163829"/>
                  </a:lnTo>
                  <a:lnTo>
                    <a:pt x="155701" y="163829"/>
                  </a:lnTo>
                  <a:lnTo>
                    <a:pt x="153923" y="160020"/>
                  </a:lnTo>
                  <a:lnTo>
                    <a:pt x="170002" y="152400"/>
                  </a:lnTo>
                  <a:lnTo>
                    <a:pt x="150622" y="152400"/>
                  </a:lnTo>
                  <a:lnTo>
                    <a:pt x="145911" y="142239"/>
                  </a:lnTo>
                  <a:close/>
                </a:path>
                <a:path w="448944" h="279400">
                  <a:moveTo>
                    <a:pt x="260384" y="110489"/>
                  </a:moveTo>
                  <a:lnTo>
                    <a:pt x="247903" y="110489"/>
                  </a:lnTo>
                  <a:lnTo>
                    <a:pt x="256809" y="119379"/>
                  </a:lnTo>
                  <a:lnTo>
                    <a:pt x="266572" y="127000"/>
                  </a:lnTo>
                  <a:lnTo>
                    <a:pt x="277193" y="132079"/>
                  </a:lnTo>
                  <a:lnTo>
                    <a:pt x="288671" y="137160"/>
                  </a:lnTo>
                  <a:lnTo>
                    <a:pt x="283096" y="146050"/>
                  </a:lnTo>
                  <a:lnTo>
                    <a:pt x="268757" y="162560"/>
                  </a:lnTo>
                  <a:lnTo>
                    <a:pt x="259968" y="170179"/>
                  </a:lnTo>
                  <a:lnTo>
                    <a:pt x="263397" y="172720"/>
                  </a:lnTo>
                  <a:lnTo>
                    <a:pt x="266572" y="173989"/>
                  </a:lnTo>
                  <a:lnTo>
                    <a:pt x="269240" y="175260"/>
                  </a:lnTo>
                  <a:lnTo>
                    <a:pt x="278068" y="167639"/>
                  </a:lnTo>
                  <a:lnTo>
                    <a:pt x="285861" y="158750"/>
                  </a:lnTo>
                  <a:lnTo>
                    <a:pt x="292582" y="148589"/>
                  </a:lnTo>
                  <a:lnTo>
                    <a:pt x="298196" y="139700"/>
                  </a:lnTo>
                  <a:lnTo>
                    <a:pt x="343027" y="139700"/>
                  </a:lnTo>
                  <a:lnTo>
                    <a:pt x="343534" y="135889"/>
                  </a:lnTo>
                  <a:lnTo>
                    <a:pt x="344297" y="132079"/>
                  </a:lnTo>
                  <a:lnTo>
                    <a:pt x="312380" y="132079"/>
                  </a:lnTo>
                  <a:lnTo>
                    <a:pt x="302259" y="130810"/>
                  </a:lnTo>
                  <a:lnTo>
                    <a:pt x="302717" y="129539"/>
                  </a:lnTo>
                  <a:lnTo>
                    <a:pt x="292989" y="129539"/>
                  </a:lnTo>
                  <a:lnTo>
                    <a:pt x="283037" y="125729"/>
                  </a:lnTo>
                  <a:lnTo>
                    <a:pt x="273573" y="120650"/>
                  </a:lnTo>
                  <a:lnTo>
                    <a:pt x="264610" y="114300"/>
                  </a:lnTo>
                  <a:lnTo>
                    <a:pt x="260384" y="110489"/>
                  </a:lnTo>
                  <a:close/>
                </a:path>
                <a:path w="448944" h="279400">
                  <a:moveTo>
                    <a:pt x="176784" y="107950"/>
                  </a:moveTo>
                  <a:lnTo>
                    <a:pt x="168909" y="111760"/>
                  </a:lnTo>
                  <a:lnTo>
                    <a:pt x="198247" y="173989"/>
                  </a:lnTo>
                  <a:lnTo>
                    <a:pt x="206121" y="171450"/>
                  </a:lnTo>
                  <a:lnTo>
                    <a:pt x="176784" y="107950"/>
                  </a:lnTo>
                  <a:close/>
                </a:path>
                <a:path w="448944" h="279400">
                  <a:moveTo>
                    <a:pt x="101320" y="162560"/>
                  </a:moveTo>
                  <a:lnTo>
                    <a:pt x="91693" y="162560"/>
                  </a:lnTo>
                  <a:lnTo>
                    <a:pt x="96773" y="172720"/>
                  </a:lnTo>
                  <a:lnTo>
                    <a:pt x="104774" y="170179"/>
                  </a:lnTo>
                  <a:lnTo>
                    <a:pt x="101320" y="162560"/>
                  </a:lnTo>
                  <a:close/>
                </a:path>
                <a:path w="448944" h="279400">
                  <a:moveTo>
                    <a:pt x="96139" y="151129"/>
                  </a:moveTo>
                  <a:lnTo>
                    <a:pt x="66547" y="165100"/>
                  </a:lnTo>
                  <a:lnTo>
                    <a:pt x="86285" y="165100"/>
                  </a:lnTo>
                  <a:lnTo>
                    <a:pt x="91693" y="162560"/>
                  </a:lnTo>
                  <a:lnTo>
                    <a:pt x="101320" y="162560"/>
                  </a:lnTo>
                  <a:lnTo>
                    <a:pt x="96139" y="151129"/>
                  </a:lnTo>
                  <a:close/>
                </a:path>
                <a:path w="448944" h="279400">
                  <a:moveTo>
                    <a:pt x="118998" y="129539"/>
                  </a:moveTo>
                  <a:lnTo>
                    <a:pt x="110490" y="130810"/>
                  </a:lnTo>
                  <a:lnTo>
                    <a:pt x="111827" y="139700"/>
                  </a:lnTo>
                  <a:lnTo>
                    <a:pt x="112326" y="146050"/>
                  </a:lnTo>
                  <a:lnTo>
                    <a:pt x="112311" y="154939"/>
                  </a:lnTo>
                  <a:lnTo>
                    <a:pt x="111505" y="162560"/>
                  </a:lnTo>
                  <a:lnTo>
                    <a:pt x="114427" y="162560"/>
                  </a:lnTo>
                  <a:lnTo>
                    <a:pt x="120268" y="163829"/>
                  </a:lnTo>
                  <a:lnTo>
                    <a:pt x="120777" y="158750"/>
                  </a:lnTo>
                  <a:lnTo>
                    <a:pt x="120903" y="156210"/>
                  </a:lnTo>
                  <a:lnTo>
                    <a:pt x="121030" y="149860"/>
                  </a:lnTo>
                  <a:lnTo>
                    <a:pt x="136143" y="142239"/>
                  </a:lnTo>
                  <a:lnTo>
                    <a:pt x="145911" y="142239"/>
                  </a:lnTo>
                  <a:lnTo>
                    <a:pt x="145322" y="140970"/>
                  </a:lnTo>
                  <a:lnTo>
                    <a:pt x="120649" y="140970"/>
                  </a:lnTo>
                  <a:lnTo>
                    <a:pt x="120268" y="137160"/>
                  </a:lnTo>
                  <a:lnTo>
                    <a:pt x="119760" y="133350"/>
                  </a:lnTo>
                  <a:lnTo>
                    <a:pt x="118998" y="129539"/>
                  </a:lnTo>
                  <a:close/>
                </a:path>
                <a:path w="448944" h="279400">
                  <a:moveTo>
                    <a:pt x="177418" y="139700"/>
                  </a:moveTo>
                  <a:lnTo>
                    <a:pt x="150622" y="152400"/>
                  </a:lnTo>
                  <a:lnTo>
                    <a:pt x="170002" y="152400"/>
                  </a:lnTo>
                  <a:lnTo>
                    <a:pt x="180721" y="147320"/>
                  </a:lnTo>
                  <a:lnTo>
                    <a:pt x="177418" y="139700"/>
                  </a:lnTo>
                  <a:close/>
                </a:path>
                <a:path w="448944" h="279400">
                  <a:moveTo>
                    <a:pt x="343027" y="139700"/>
                  </a:moveTo>
                  <a:lnTo>
                    <a:pt x="298196" y="139700"/>
                  </a:lnTo>
                  <a:lnTo>
                    <a:pt x="319516" y="142239"/>
                  </a:lnTo>
                  <a:lnTo>
                    <a:pt x="343027" y="139700"/>
                  </a:lnTo>
                  <a:close/>
                </a:path>
                <a:path w="448944" h="279400">
                  <a:moveTo>
                    <a:pt x="133603" y="115570"/>
                  </a:moveTo>
                  <a:lnTo>
                    <a:pt x="125603" y="119379"/>
                  </a:lnTo>
                  <a:lnTo>
                    <a:pt x="132841" y="135889"/>
                  </a:lnTo>
                  <a:lnTo>
                    <a:pt x="120649" y="140970"/>
                  </a:lnTo>
                  <a:lnTo>
                    <a:pt x="145322" y="140970"/>
                  </a:lnTo>
                  <a:lnTo>
                    <a:pt x="144145" y="138429"/>
                  </a:lnTo>
                  <a:lnTo>
                    <a:pt x="158115" y="132079"/>
                  </a:lnTo>
                  <a:lnTo>
                    <a:pt x="140842" y="132079"/>
                  </a:lnTo>
                  <a:lnTo>
                    <a:pt x="133603" y="115570"/>
                  </a:lnTo>
                  <a:close/>
                </a:path>
                <a:path w="448944" h="279400">
                  <a:moveTo>
                    <a:pt x="163195" y="121920"/>
                  </a:moveTo>
                  <a:lnTo>
                    <a:pt x="140842" y="132079"/>
                  </a:lnTo>
                  <a:lnTo>
                    <a:pt x="158115" y="132079"/>
                  </a:lnTo>
                  <a:lnTo>
                    <a:pt x="166497" y="128270"/>
                  </a:lnTo>
                  <a:lnTo>
                    <a:pt x="163195" y="121920"/>
                  </a:lnTo>
                  <a:close/>
                </a:path>
                <a:path w="448944" h="279400">
                  <a:moveTo>
                    <a:pt x="345312" y="128270"/>
                  </a:moveTo>
                  <a:lnTo>
                    <a:pt x="333906" y="130810"/>
                  </a:lnTo>
                  <a:lnTo>
                    <a:pt x="322929" y="132079"/>
                  </a:lnTo>
                  <a:lnTo>
                    <a:pt x="344297" y="132079"/>
                  </a:lnTo>
                  <a:lnTo>
                    <a:pt x="345312" y="128270"/>
                  </a:lnTo>
                  <a:close/>
                </a:path>
                <a:path w="448944" h="279400">
                  <a:moveTo>
                    <a:pt x="309972" y="85089"/>
                  </a:moveTo>
                  <a:lnTo>
                    <a:pt x="300228" y="85089"/>
                  </a:lnTo>
                  <a:lnTo>
                    <a:pt x="300339" y="88900"/>
                  </a:lnTo>
                  <a:lnTo>
                    <a:pt x="300439" y="97789"/>
                  </a:lnTo>
                  <a:lnTo>
                    <a:pt x="299466" y="107950"/>
                  </a:lnTo>
                  <a:lnTo>
                    <a:pt x="296941" y="118110"/>
                  </a:lnTo>
                  <a:lnTo>
                    <a:pt x="292989" y="129539"/>
                  </a:lnTo>
                  <a:lnTo>
                    <a:pt x="302717" y="129539"/>
                  </a:lnTo>
                  <a:lnTo>
                    <a:pt x="306379" y="119379"/>
                  </a:lnTo>
                  <a:lnTo>
                    <a:pt x="309022" y="106679"/>
                  </a:lnTo>
                  <a:lnTo>
                    <a:pt x="310189" y="93979"/>
                  </a:lnTo>
                  <a:lnTo>
                    <a:pt x="309972" y="85089"/>
                  </a:lnTo>
                  <a:close/>
                </a:path>
                <a:path w="448944" h="279400">
                  <a:moveTo>
                    <a:pt x="341629" y="62229"/>
                  </a:moveTo>
                  <a:lnTo>
                    <a:pt x="334645" y="64770"/>
                  </a:lnTo>
                  <a:lnTo>
                    <a:pt x="356108" y="111760"/>
                  </a:lnTo>
                  <a:lnTo>
                    <a:pt x="358012" y="115570"/>
                  </a:lnTo>
                  <a:lnTo>
                    <a:pt x="358266" y="119379"/>
                  </a:lnTo>
                  <a:lnTo>
                    <a:pt x="357123" y="121920"/>
                  </a:lnTo>
                  <a:lnTo>
                    <a:pt x="365378" y="125729"/>
                  </a:lnTo>
                  <a:lnTo>
                    <a:pt x="366267" y="123189"/>
                  </a:lnTo>
                  <a:lnTo>
                    <a:pt x="368172" y="118110"/>
                  </a:lnTo>
                  <a:lnTo>
                    <a:pt x="370331" y="113029"/>
                  </a:lnTo>
                  <a:lnTo>
                    <a:pt x="372008" y="109220"/>
                  </a:lnTo>
                  <a:lnTo>
                    <a:pt x="363473" y="109220"/>
                  </a:lnTo>
                  <a:lnTo>
                    <a:pt x="341629" y="62229"/>
                  </a:lnTo>
                  <a:close/>
                </a:path>
                <a:path w="448944" h="279400">
                  <a:moveTo>
                    <a:pt x="405384" y="66039"/>
                  </a:moveTo>
                  <a:lnTo>
                    <a:pt x="398272" y="69850"/>
                  </a:lnTo>
                  <a:lnTo>
                    <a:pt x="402209" y="77470"/>
                  </a:lnTo>
                  <a:lnTo>
                    <a:pt x="403605" y="83820"/>
                  </a:lnTo>
                  <a:lnTo>
                    <a:pt x="379729" y="114300"/>
                  </a:lnTo>
                  <a:lnTo>
                    <a:pt x="382650" y="116839"/>
                  </a:lnTo>
                  <a:lnTo>
                    <a:pt x="385191" y="118110"/>
                  </a:lnTo>
                  <a:lnTo>
                    <a:pt x="387477" y="120650"/>
                  </a:lnTo>
                  <a:lnTo>
                    <a:pt x="395978" y="111760"/>
                  </a:lnTo>
                  <a:lnTo>
                    <a:pt x="402621" y="104139"/>
                  </a:lnTo>
                  <a:lnTo>
                    <a:pt x="407408" y="96520"/>
                  </a:lnTo>
                  <a:lnTo>
                    <a:pt x="410336" y="88900"/>
                  </a:lnTo>
                  <a:lnTo>
                    <a:pt x="447638" y="88900"/>
                  </a:lnTo>
                  <a:lnTo>
                    <a:pt x="448436" y="83820"/>
                  </a:lnTo>
                  <a:lnTo>
                    <a:pt x="438271" y="82550"/>
                  </a:lnTo>
                  <a:lnTo>
                    <a:pt x="428545" y="82550"/>
                  </a:lnTo>
                  <a:lnTo>
                    <a:pt x="419272" y="81279"/>
                  </a:lnTo>
                  <a:lnTo>
                    <a:pt x="410464" y="81279"/>
                  </a:lnTo>
                  <a:lnTo>
                    <a:pt x="409955" y="77470"/>
                  </a:lnTo>
                  <a:lnTo>
                    <a:pt x="408178" y="72389"/>
                  </a:lnTo>
                  <a:lnTo>
                    <a:pt x="405384" y="66039"/>
                  </a:lnTo>
                  <a:close/>
                </a:path>
                <a:path w="448944" h="279400">
                  <a:moveTo>
                    <a:pt x="370712" y="91439"/>
                  </a:moveTo>
                  <a:lnTo>
                    <a:pt x="368427" y="97789"/>
                  </a:lnTo>
                  <a:lnTo>
                    <a:pt x="366014" y="102870"/>
                  </a:lnTo>
                  <a:lnTo>
                    <a:pt x="363473" y="109220"/>
                  </a:lnTo>
                  <a:lnTo>
                    <a:pt x="372008" y="109220"/>
                  </a:lnTo>
                  <a:lnTo>
                    <a:pt x="373125" y="106679"/>
                  </a:lnTo>
                  <a:lnTo>
                    <a:pt x="376554" y="99060"/>
                  </a:lnTo>
                  <a:lnTo>
                    <a:pt x="374396" y="96520"/>
                  </a:lnTo>
                  <a:lnTo>
                    <a:pt x="372364" y="93979"/>
                  </a:lnTo>
                  <a:lnTo>
                    <a:pt x="370712" y="91439"/>
                  </a:lnTo>
                  <a:close/>
                </a:path>
                <a:path w="448944" h="279400">
                  <a:moveTo>
                    <a:pt x="306323" y="73660"/>
                  </a:moveTo>
                  <a:lnTo>
                    <a:pt x="236220" y="106679"/>
                  </a:lnTo>
                  <a:lnTo>
                    <a:pt x="256159" y="106679"/>
                  </a:lnTo>
                  <a:lnTo>
                    <a:pt x="300228" y="85089"/>
                  </a:lnTo>
                  <a:lnTo>
                    <a:pt x="309972" y="85089"/>
                  </a:lnTo>
                  <a:lnTo>
                    <a:pt x="309879" y="81279"/>
                  </a:lnTo>
                  <a:lnTo>
                    <a:pt x="306323" y="73660"/>
                  </a:lnTo>
                  <a:close/>
                </a:path>
                <a:path w="448944" h="279400">
                  <a:moveTo>
                    <a:pt x="425830" y="44450"/>
                  </a:moveTo>
                  <a:lnTo>
                    <a:pt x="369442" y="71120"/>
                  </a:lnTo>
                  <a:lnTo>
                    <a:pt x="382650" y="99060"/>
                  </a:lnTo>
                  <a:lnTo>
                    <a:pt x="389635" y="96520"/>
                  </a:lnTo>
                  <a:lnTo>
                    <a:pt x="379348" y="73660"/>
                  </a:lnTo>
                  <a:lnTo>
                    <a:pt x="421893" y="54610"/>
                  </a:lnTo>
                  <a:lnTo>
                    <a:pt x="430469" y="54610"/>
                  </a:lnTo>
                  <a:lnTo>
                    <a:pt x="425830" y="44450"/>
                  </a:lnTo>
                  <a:close/>
                </a:path>
                <a:path w="448944" h="279400">
                  <a:moveTo>
                    <a:pt x="447638" y="88900"/>
                  </a:moveTo>
                  <a:lnTo>
                    <a:pt x="410336" y="88900"/>
                  </a:lnTo>
                  <a:lnTo>
                    <a:pt x="419125" y="90170"/>
                  </a:lnTo>
                  <a:lnTo>
                    <a:pt x="428164" y="90170"/>
                  </a:lnTo>
                  <a:lnTo>
                    <a:pt x="447040" y="92710"/>
                  </a:lnTo>
                  <a:lnTo>
                    <a:pt x="447638" y="88900"/>
                  </a:lnTo>
                  <a:close/>
                </a:path>
                <a:path w="448944" h="279400">
                  <a:moveTo>
                    <a:pt x="326516" y="29210"/>
                  </a:moveTo>
                  <a:lnTo>
                    <a:pt x="318516" y="30479"/>
                  </a:lnTo>
                  <a:lnTo>
                    <a:pt x="321304" y="43179"/>
                  </a:lnTo>
                  <a:lnTo>
                    <a:pt x="323008" y="53339"/>
                  </a:lnTo>
                  <a:lnTo>
                    <a:pt x="323500" y="62229"/>
                  </a:lnTo>
                  <a:lnTo>
                    <a:pt x="323580" y="66039"/>
                  </a:lnTo>
                  <a:lnTo>
                    <a:pt x="323215" y="73660"/>
                  </a:lnTo>
                  <a:lnTo>
                    <a:pt x="325373" y="74929"/>
                  </a:lnTo>
                  <a:lnTo>
                    <a:pt x="328167" y="76200"/>
                  </a:lnTo>
                  <a:lnTo>
                    <a:pt x="331597" y="78739"/>
                  </a:lnTo>
                  <a:lnTo>
                    <a:pt x="331501" y="66039"/>
                  </a:lnTo>
                  <a:lnTo>
                    <a:pt x="331096" y="59689"/>
                  </a:lnTo>
                  <a:lnTo>
                    <a:pt x="330453" y="53339"/>
                  </a:lnTo>
                  <a:lnTo>
                    <a:pt x="343789" y="46989"/>
                  </a:lnTo>
                  <a:lnTo>
                    <a:pt x="351297" y="46989"/>
                  </a:lnTo>
                  <a:lnTo>
                    <a:pt x="350948" y="44450"/>
                  </a:lnTo>
                  <a:lnTo>
                    <a:pt x="329437" y="44450"/>
                  </a:lnTo>
                  <a:lnTo>
                    <a:pt x="328803" y="39370"/>
                  </a:lnTo>
                  <a:lnTo>
                    <a:pt x="327786" y="34289"/>
                  </a:lnTo>
                  <a:lnTo>
                    <a:pt x="326516" y="29210"/>
                  </a:lnTo>
                  <a:close/>
                </a:path>
                <a:path w="448944" h="279400">
                  <a:moveTo>
                    <a:pt x="430469" y="54610"/>
                  </a:moveTo>
                  <a:lnTo>
                    <a:pt x="421893" y="54610"/>
                  </a:lnTo>
                  <a:lnTo>
                    <a:pt x="432180" y="76200"/>
                  </a:lnTo>
                  <a:lnTo>
                    <a:pt x="439166" y="73660"/>
                  </a:lnTo>
                  <a:lnTo>
                    <a:pt x="430469" y="54610"/>
                  </a:lnTo>
                  <a:close/>
                </a:path>
                <a:path w="448944" h="279400">
                  <a:moveTo>
                    <a:pt x="391583" y="36829"/>
                  </a:moveTo>
                  <a:lnTo>
                    <a:pt x="383540" y="36829"/>
                  </a:lnTo>
                  <a:lnTo>
                    <a:pt x="387349" y="45720"/>
                  </a:lnTo>
                  <a:lnTo>
                    <a:pt x="356870" y="59689"/>
                  </a:lnTo>
                  <a:lnTo>
                    <a:pt x="359917" y="66039"/>
                  </a:lnTo>
                  <a:lnTo>
                    <a:pt x="412328" y="41910"/>
                  </a:lnTo>
                  <a:lnTo>
                    <a:pt x="394208" y="41910"/>
                  </a:lnTo>
                  <a:lnTo>
                    <a:pt x="391583" y="36829"/>
                  </a:lnTo>
                  <a:close/>
                </a:path>
                <a:path w="448944" h="279400">
                  <a:moveTo>
                    <a:pt x="351297" y="46989"/>
                  </a:moveTo>
                  <a:lnTo>
                    <a:pt x="343789" y="46989"/>
                  </a:lnTo>
                  <a:lnTo>
                    <a:pt x="346074" y="64770"/>
                  </a:lnTo>
                  <a:lnTo>
                    <a:pt x="350773" y="64770"/>
                  </a:lnTo>
                  <a:lnTo>
                    <a:pt x="353567" y="63500"/>
                  </a:lnTo>
                  <a:lnTo>
                    <a:pt x="351297" y="46989"/>
                  </a:lnTo>
                  <a:close/>
                </a:path>
                <a:path w="448944" h="279400">
                  <a:moveTo>
                    <a:pt x="376173" y="3810"/>
                  </a:moveTo>
                  <a:lnTo>
                    <a:pt x="369442" y="6350"/>
                  </a:lnTo>
                  <a:lnTo>
                    <a:pt x="373253" y="15239"/>
                  </a:lnTo>
                  <a:lnTo>
                    <a:pt x="348615" y="26670"/>
                  </a:lnTo>
                  <a:lnTo>
                    <a:pt x="360045" y="50800"/>
                  </a:lnTo>
                  <a:lnTo>
                    <a:pt x="366648" y="48260"/>
                  </a:lnTo>
                  <a:lnTo>
                    <a:pt x="365378" y="45720"/>
                  </a:lnTo>
                  <a:lnTo>
                    <a:pt x="378351" y="39370"/>
                  </a:lnTo>
                  <a:lnTo>
                    <a:pt x="362584" y="39370"/>
                  </a:lnTo>
                  <a:lnTo>
                    <a:pt x="358012" y="29210"/>
                  </a:lnTo>
                  <a:lnTo>
                    <a:pt x="376047" y="21589"/>
                  </a:lnTo>
                  <a:lnTo>
                    <a:pt x="384619" y="21589"/>
                  </a:lnTo>
                  <a:lnTo>
                    <a:pt x="382904" y="17779"/>
                  </a:lnTo>
                  <a:lnTo>
                    <a:pt x="398039" y="11429"/>
                  </a:lnTo>
                  <a:lnTo>
                    <a:pt x="379984" y="11429"/>
                  </a:lnTo>
                  <a:lnTo>
                    <a:pt x="376173" y="3810"/>
                  </a:lnTo>
                  <a:close/>
                </a:path>
                <a:path w="448944" h="279400">
                  <a:moveTo>
                    <a:pt x="347853" y="36829"/>
                  </a:moveTo>
                  <a:lnTo>
                    <a:pt x="329437" y="44450"/>
                  </a:lnTo>
                  <a:lnTo>
                    <a:pt x="350948" y="44450"/>
                  </a:lnTo>
                  <a:lnTo>
                    <a:pt x="350773" y="43179"/>
                  </a:lnTo>
                  <a:lnTo>
                    <a:pt x="347853" y="36829"/>
                  </a:lnTo>
                  <a:close/>
                </a:path>
                <a:path w="448944" h="279400">
                  <a:moveTo>
                    <a:pt x="425830" y="27939"/>
                  </a:moveTo>
                  <a:lnTo>
                    <a:pt x="394208" y="41910"/>
                  </a:lnTo>
                  <a:lnTo>
                    <a:pt x="412328" y="41910"/>
                  </a:lnTo>
                  <a:lnTo>
                    <a:pt x="428878" y="34289"/>
                  </a:lnTo>
                  <a:lnTo>
                    <a:pt x="425830" y="27939"/>
                  </a:lnTo>
                  <a:close/>
                </a:path>
                <a:path w="448944" h="279400">
                  <a:moveTo>
                    <a:pt x="384619" y="21589"/>
                  </a:moveTo>
                  <a:lnTo>
                    <a:pt x="376047" y="21589"/>
                  </a:lnTo>
                  <a:lnTo>
                    <a:pt x="380618" y="30479"/>
                  </a:lnTo>
                  <a:lnTo>
                    <a:pt x="362584" y="39370"/>
                  </a:lnTo>
                  <a:lnTo>
                    <a:pt x="378351" y="39370"/>
                  </a:lnTo>
                  <a:lnTo>
                    <a:pt x="383540" y="36829"/>
                  </a:lnTo>
                  <a:lnTo>
                    <a:pt x="391583" y="36829"/>
                  </a:lnTo>
                  <a:lnTo>
                    <a:pt x="390271" y="34289"/>
                  </a:lnTo>
                  <a:lnTo>
                    <a:pt x="403243" y="27939"/>
                  </a:lnTo>
                  <a:lnTo>
                    <a:pt x="387477" y="27939"/>
                  </a:lnTo>
                  <a:lnTo>
                    <a:pt x="384619" y="21589"/>
                  </a:lnTo>
                  <a:close/>
                </a:path>
                <a:path w="448944" h="279400">
                  <a:moveTo>
                    <a:pt x="409321" y="10160"/>
                  </a:moveTo>
                  <a:lnTo>
                    <a:pt x="401066" y="10160"/>
                  </a:lnTo>
                  <a:lnTo>
                    <a:pt x="405637" y="19050"/>
                  </a:lnTo>
                  <a:lnTo>
                    <a:pt x="387477" y="27939"/>
                  </a:lnTo>
                  <a:lnTo>
                    <a:pt x="403243" y="27939"/>
                  </a:lnTo>
                  <a:lnTo>
                    <a:pt x="408431" y="25400"/>
                  </a:lnTo>
                  <a:lnTo>
                    <a:pt x="416178" y="25400"/>
                  </a:lnTo>
                  <a:lnTo>
                    <a:pt x="409321" y="10160"/>
                  </a:lnTo>
                  <a:close/>
                </a:path>
                <a:path w="448944" h="279400">
                  <a:moveTo>
                    <a:pt x="416178" y="25400"/>
                  </a:moveTo>
                  <a:lnTo>
                    <a:pt x="408431" y="25400"/>
                  </a:lnTo>
                  <a:lnTo>
                    <a:pt x="409574" y="27939"/>
                  </a:lnTo>
                  <a:lnTo>
                    <a:pt x="416178" y="25400"/>
                  </a:lnTo>
                  <a:close/>
                </a:path>
                <a:path w="448944" h="279400">
                  <a:moveTo>
                    <a:pt x="404748" y="0"/>
                  </a:moveTo>
                  <a:lnTo>
                    <a:pt x="379984" y="11429"/>
                  </a:lnTo>
                  <a:lnTo>
                    <a:pt x="398039" y="11429"/>
                  </a:lnTo>
                  <a:lnTo>
                    <a:pt x="401066" y="10160"/>
                  </a:lnTo>
                  <a:lnTo>
                    <a:pt x="409321" y="10160"/>
                  </a:lnTo>
                  <a:lnTo>
                    <a:pt x="404748" y="0"/>
                  </a:lnTo>
                  <a:close/>
                </a:path>
              </a:pathLst>
            </a:custGeom>
            <a:solidFill>
              <a:srgbClr val="3B4A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042784" y="646760"/>
            <a:ext cx="4393565" cy="18554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泵组为外购元件，难以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立真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实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精确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marR="5080" indent="-287020">
              <a:lnSpc>
                <a:spcPct val="15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阀块为整体设计，建立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元件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型很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难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匹配整 个阀块性能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控制器为黑盒，只有输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入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输出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模型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难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易建立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各部分的实际运行数据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可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以采</a:t>
            </a:r>
            <a:r>
              <a:rPr sz="1600" spc="-15" dirty="0">
                <a:latin typeface="微软雅黑" panose="020B0503020204020204" charset="-122"/>
                <a:cs typeface="微软雅黑" panose="020B0503020204020204" charset="-122"/>
              </a:rPr>
              <a:t>集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或实验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5293" y="4153992"/>
            <a:ext cx="3369945" cy="14897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将整个液压系统看成一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整体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忽略具体的元器件模型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属性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根据设备运行数据与实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验</a:t>
            </a: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spc="-20" dirty="0"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1600" spc="10" dirty="0">
                <a:latin typeface="微软雅黑" panose="020B0503020204020204" charset="-122"/>
                <a:cs typeface="微软雅黑" panose="020B0503020204020204" charset="-122"/>
              </a:rPr>
              <a:t>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965"/>
              </a:spcBef>
              <a:buFont typeface="Arial" panose="020B0704020202020204"/>
              <a:buChar char="•"/>
              <a:tabLst>
                <a:tab pos="299085" algn="l"/>
                <a:tab pos="299720" algn="l"/>
              </a:tabLst>
            </a:pPr>
            <a:r>
              <a:rPr sz="1600" spc="5" dirty="0">
                <a:latin typeface="微软雅黑" panose="020B0503020204020204" charset="-122"/>
                <a:cs typeface="微软雅黑" panose="020B0503020204020204" charset="-122"/>
              </a:rPr>
              <a:t>关注系统的输入输出变量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9240" y="2206879"/>
            <a:ext cx="5651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流量</a:t>
            </a:r>
            <a:r>
              <a:rPr sz="9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900" spc="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压力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3960" y="2257425"/>
            <a:ext cx="5651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流量</a:t>
            </a:r>
            <a:r>
              <a:rPr sz="900" spc="-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900" spc="10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压力</a:t>
            </a:r>
            <a:endParaRPr sz="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577" y="3158693"/>
            <a:ext cx="2476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液压系统</a:t>
            </a:r>
            <a:r>
              <a:rPr sz="1800" b="1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1800" b="1" spc="-5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基于数据建模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8992" y="1547240"/>
            <a:ext cx="4412615" cy="1958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系统建模、仿真与数字孪生技术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5240" marR="5080" indent="-3175">
              <a:lnSpc>
                <a:spcPct val="210000"/>
              </a:lnSpc>
              <a:spcBef>
                <a:spcPts val="255"/>
              </a:spcBef>
            </a:pPr>
            <a:r>
              <a:rPr sz="240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系统仿真</a:t>
            </a:r>
            <a:r>
              <a:rPr sz="2400" spc="5" dirty="0"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数字孪生平台 </a:t>
            </a:r>
            <a:r>
              <a:rPr sz="2400" dirty="0">
                <a:latin typeface="Arial" panose="020B0704020202020204"/>
                <a:cs typeface="Arial" panose="020B0704020202020204"/>
              </a:rPr>
              <a:t>ANS</a:t>
            </a:r>
            <a:r>
              <a:rPr sz="2400" spc="-15" dirty="0">
                <a:latin typeface="Arial" panose="020B0704020202020204"/>
                <a:cs typeface="Arial" panose="020B0704020202020204"/>
              </a:rPr>
              <a:t>Y</a:t>
            </a:r>
            <a:r>
              <a:rPr sz="2400" spc="10" dirty="0">
                <a:latin typeface="Arial" panose="020B0704020202020204"/>
                <a:cs typeface="Arial" panose="020B0704020202020204"/>
              </a:rPr>
              <a:t>S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三维模型降阶</a:t>
            </a:r>
            <a:r>
              <a:rPr sz="2400" spc="-5" dirty="0">
                <a:latin typeface="Arial" panose="020B0704020202020204"/>
                <a:cs typeface="Arial" panose="020B0704020202020204"/>
              </a:rPr>
              <a:t>(</a:t>
            </a:r>
            <a:r>
              <a:rPr sz="2400" spc="-20" dirty="0">
                <a:latin typeface="Arial" panose="020B0704020202020204"/>
                <a:cs typeface="Arial" panose="020B0704020202020204"/>
              </a:rPr>
              <a:t>R</a:t>
            </a:r>
            <a:r>
              <a:rPr sz="2400" dirty="0">
                <a:latin typeface="Arial" panose="020B0704020202020204"/>
                <a:cs typeface="Arial" panose="020B0704020202020204"/>
              </a:rPr>
              <a:t>O</a:t>
            </a:r>
            <a:r>
              <a:rPr sz="2400" spc="-5" dirty="0">
                <a:latin typeface="Arial" panose="020B0704020202020204"/>
                <a:cs typeface="Arial" panose="020B0704020202020204"/>
              </a:rPr>
              <a:t>M</a:t>
            </a:r>
            <a:r>
              <a:rPr sz="2400" spc="-10" dirty="0">
                <a:latin typeface="Arial" panose="020B0704020202020204"/>
                <a:cs typeface="Arial" panose="020B0704020202020204"/>
              </a:rPr>
              <a:t>)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技术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7000" y="2753105"/>
            <a:ext cx="1069340" cy="543560"/>
          </a:xfrm>
          <a:custGeom>
            <a:avLst/>
            <a:gdLst/>
            <a:ahLst/>
            <a:cxnLst/>
            <a:rect l="l" t="t" r="r" b="b"/>
            <a:pathLst>
              <a:path w="1069339" h="543560">
                <a:moveTo>
                  <a:pt x="439800" y="11938"/>
                </a:moveTo>
                <a:lnTo>
                  <a:pt x="0" y="11938"/>
                </a:lnTo>
                <a:lnTo>
                  <a:pt x="0" y="539623"/>
                </a:lnTo>
                <a:lnTo>
                  <a:pt x="79248" y="539623"/>
                </a:lnTo>
                <a:lnTo>
                  <a:pt x="79248" y="500761"/>
                </a:lnTo>
                <a:lnTo>
                  <a:pt x="439800" y="500761"/>
                </a:lnTo>
                <a:lnTo>
                  <a:pt x="439800" y="425450"/>
                </a:lnTo>
                <a:lnTo>
                  <a:pt x="79248" y="425450"/>
                </a:lnTo>
                <a:lnTo>
                  <a:pt x="79248" y="359156"/>
                </a:lnTo>
                <a:lnTo>
                  <a:pt x="439800" y="359156"/>
                </a:lnTo>
                <a:lnTo>
                  <a:pt x="439800" y="286004"/>
                </a:lnTo>
                <a:lnTo>
                  <a:pt x="79248" y="286004"/>
                </a:lnTo>
                <a:lnTo>
                  <a:pt x="79248" y="223266"/>
                </a:lnTo>
                <a:lnTo>
                  <a:pt x="439800" y="223266"/>
                </a:lnTo>
                <a:lnTo>
                  <a:pt x="439800" y="150114"/>
                </a:lnTo>
                <a:lnTo>
                  <a:pt x="79248" y="150114"/>
                </a:lnTo>
                <a:lnTo>
                  <a:pt x="79248" y="87376"/>
                </a:lnTo>
                <a:lnTo>
                  <a:pt x="439800" y="87376"/>
                </a:lnTo>
                <a:lnTo>
                  <a:pt x="439800" y="11938"/>
                </a:lnTo>
                <a:close/>
              </a:path>
              <a:path w="1069339" h="543560">
                <a:moveTo>
                  <a:pt x="439800" y="500761"/>
                </a:moveTo>
                <a:lnTo>
                  <a:pt x="360552" y="500761"/>
                </a:lnTo>
                <a:lnTo>
                  <a:pt x="360552" y="539623"/>
                </a:lnTo>
                <a:lnTo>
                  <a:pt x="439800" y="539623"/>
                </a:lnTo>
                <a:lnTo>
                  <a:pt x="439800" y="500761"/>
                </a:lnTo>
                <a:close/>
              </a:path>
              <a:path w="1069339" h="543560">
                <a:moveTo>
                  <a:pt x="439800" y="359156"/>
                </a:moveTo>
                <a:lnTo>
                  <a:pt x="360552" y="359156"/>
                </a:lnTo>
                <a:lnTo>
                  <a:pt x="360552" y="425450"/>
                </a:lnTo>
                <a:lnTo>
                  <a:pt x="439800" y="425450"/>
                </a:lnTo>
                <a:lnTo>
                  <a:pt x="439800" y="359156"/>
                </a:lnTo>
                <a:close/>
              </a:path>
              <a:path w="1069339" h="543560">
                <a:moveTo>
                  <a:pt x="439800" y="223266"/>
                </a:moveTo>
                <a:lnTo>
                  <a:pt x="360552" y="223266"/>
                </a:lnTo>
                <a:lnTo>
                  <a:pt x="360552" y="286004"/>
                </a:lnTo>
                <a:lnTo>
                  <a:pt x="439800" y="286004"/>
                </a:lnTo>
                <a:lnTo>
                  <a:pt x="439800" y="223266"/>
                </a:lnTo>
                <a:close/>
              </a:path>
              <a:path w="1069339" h="543560">
                <a:moveTo>
                  <a:pt x="439800" y="87376"/>
                </a:moveTo>
                <a:lnTo>
                  <a:pt x="360552" y="87376"/>
                </a:lnTo>
                <a:lnTo>
                  <a:pt x="360552" y="150114"/>
                </a:lnTo>
                <a:lnTo>
                  <a:pt x="439800" y="150114"/>
                </a:lnTo>
                <a:lnTo>
                  <a:pt x="439800" y="87376"/>
                </a:lnTo>
                <a:close/>
              </a:path>
              <a:path w="1069339" h="543560">
                <a:moveTo>
                  <a:pt x="660780" y="469900"/>
                </a:moveTo>
                <a:lnTo>
                  <a:pt x="664972" y="485830"/>
                </a:lnTo>
                <a:lnTo>
                  <a:pt x="669163" y="503332"/>
                </a:lnTo>
                <a:lnTo>
                  <a:pt x="673354" y="522406"/>
                </a:lnTo>
                <a:lnTo>
                  <a:pt x="677545" y="543052"/>
                </a:lnTo>
                <a:lnTo>
                  <a:pt x="701623" y="542649"/>
                </a:lnTo>
                <a:lnTo>
                  <a:pt x="743446" y="541176"/>
                </a:lnTo>
                <a:lnTo>
                  <a:pt x="791761" y="533292"/>
                </a:lnTo>
                <a:lnTo>
                  <a:pt x="826710" y="488803"/>
                </a:lnTo>
                <a:lnTo>
                  <a:pt x="828631" y="472257"/>
                </a:lnTo>
                <a:lnTo>
                  <a:pt x="709340" y="472257"/>
                </a:lnTo>
                <a:lnTo>
                  <a:pt x="695372" y="471900"/>
                </a:lnTo>
                <a:lnTo>
                  <a:pt x="679190" y="471114"/>
                </a:lnTo>
                <a:lnTo>
                  <a:pt x="660780" y="469900"/>
                </a:lnTo>
                <a:close/>
              </a:path>
              <a:path w="1069339" h="543560">
                <a:moveTo>
                  <a:pt x="945641" y="388874"/>
                </a:moveTo>
                <a:lnTo>
                  <a:pt x="831088" y="388874"/>
                </a:lnTo>
                <a:lnTo>
                  <a:pt x="862876" y="422814"/>
                </a:lnTo>
                <a:lnTo>
                  <a:pt x="897579" y="452859"/>
                </a:lnTo>
                <a:lnTo>
                  <a:pt x="935183" y="479015"/>
                </a:lnTo>
                <a:lnTo>
                  <a:pt x="975676" y="501288"/>
                </a:lnTo>
                <a:lnTo>
                  <a:pt x="1019048" y="519684"/>
                </a:lnTo>
                <a:lnTo>
                  <a:pt x="1028237" y="505567"/>
                </a:lnTo>
                <a:lnTo>
                  <a:pt x="1039710" y="488803"/>
                </a:lnTo>
                <a:lnTo>
                  <a:pt x="1053141" y="469856"/>
                </a:lnTo>
                <a:lnTo>
                  <a:pt x="1068832" y="448310"/>
                </a:lnTo>
                <a:lnTo>
                  <a:pt x="1032517" y="437905"/>
                </a:lnTo>
                <a:lnTo>
                  <a:pt x="998442" y="425561"/>
                </a:lnTo>
                <a:lnTo>
                  <a:pt x="966604" y="411287"/>
                </a:lnTo>
                <a:lnTo>
                  <a:pt x="937005" y="395097"/>
                </a:lnTo>
                <a:lnTo>
                  <a:pt x="945641" y="388874"/>
                </a:lnTo>
                <a:close/>
              </a:path>
              <a:path w="1069339" h="543560">
                <a:moveTo>
                  <a:pt x="617220" y="273558"/>
                </a:moveTo>
                <a:lnTo>
                  <a:pt x="588263" y="273558"/>
                </a:lnTo>
                <a:lnTo>
                  <a:pt x="564810" y="301196"/>
                </a:lnTo>
                <a:lnTo>
                  <a:pt x="556387" y="311150"/>
                </a:lnTo>
                <a:lnTo>
                  <a:pt x="576339" y="327195"/>
                </a:lnTo>
                <a:lnTo>
                  <a:pt x="597138" y="345027"/>
                </a:lnTo>
                <a:lnTo>
                  <a:pt x="618769" y="364620"/>
                </a:lnTo>
                <a:lnTo>
                  <a:pt x="641223" y="385953"/>
                </a:lnTo>
                <a:lnTo>
                  <a:pt x="610695" y="400500"/>
                </a:lnTo>
                <a:lnTo>
                  <a:pt x="579310" y="414988"/>
                </a:lnTo>
                <a:lnTo>
                  <a:pt x="547068" y="429404"/>
                </a:lnTo>
                <a:lnTo>
                  <a:pt x="513969" y="443738"/>
                </a:lnTo>
                <a:lnTo>
                  <a:pt x="531336" y="479112"/>
                </a:lnTo>
                <a:lnTo>
                  <a:pt x="550799" y="519049"/>
                </a:lnTo>
                <a:lnTo>
                  <a:pt x="583810" y="499921"/>
                </a:lnTo>
                <a:lnTo>
                  <a:pt x="620675" y="479112"/>
                </a:lnTo>
                <a:lnTo>
                  <a:pt x="661404" y="456613"/>
                </a:lnTo>
                <a:lnTo>
                  <a:pt x="754507" y="406527"/>
                </a:lnTo>
                <a:lnTo>
                  <a:pt x="831088" y="406527"/>
                </a:lnTo>
                <a:lnTo>
                  <a:pt x="831088" y="388874"/>
                </a:lnTo>
                <a:lnTo>
                  <a:pt x="945641" y="388874"/>
                </a:lnTo>
                <a:lnTo>
                  <a:pt x="952866" y="383667"/>
                </a:lnTo>
                <a:lnTo>
                  <a:pt x="645795" y="383667"/>
                </a:lnTo>
                <a:lnTo>
                  <a:pt x="691514" y="332867"/>
                </a:lnTo>
                <a:lnTo>
                  <a:pt x="671798" y="316509"/>
                </a:lnTo>
                <a:lnTo>
                  <a:pt x="652843" y="301164"/>
                </a:lnTo>
                <a:lnTo>
                  <a:pt x="634650" y="286843"/>
                </a:lnTo>
                <a:lnTo>
                  <a:pt x="617220" y="273558"/>
                </a:lnTo>
                <a:close/>
              </a:path>
              <a:path w="1069339" h="543560">
                <a:moveTo>
                  <a:pt x="831088" y="406527"/>
                </a:moveTo>
                <a:lnTo>
                  <a:pt x="754507" y="406527"/>
                </a:lnTo>
                <a:lnTo>
                  <a:pt x="754507" y="435737"/>
                </a:lnTo>
                <a:lnTo>
                  <a:pt x="752431" y="451665"/>
                </a:lnTo>
                <a:lnTo>
                  <a:pt x="746188" y="463057"/>
                </a:lnTo>
                <a:lnTo>
                  <a:pt x="735754" y="469901"/>
                </a:lnTo>
                <a:lnTo>
                  <a:pt x="721105" y="472186"/>
                </a:lnTo>
                <a:lnTo>
                  <a:pt x="709340" y="472257"/>
                </a:lnTo>
                <a:lnTo>
                  <a:pt x="828631" y="472257"/>
                </a:lnTo>
                <a:lnTo>
                  <a:pt x="831022" y="451665"/>
                </a:lnTo>
                <a:lnTo>
                  <a:pt x="831088" y="406527"/>
                </a:lnTo>
                <a:close/>
              </a:path>
              <a:path w="1069339" h="543560">
                <a:moveTo>
                  <a:pt x="831088" y="273558"/>
                </a:moveTo>
                <a:lnTo>
                  <a:pt x="754507" y="273558"/>
                </a:lnTo>
                <a:lnTo>
                  <a:pt x="754507" y="327787"/>
                </a:lnTo>
                <a:lnTo>
                  <a:pt x="728483" y="342001"/>
                </a:lnTo>
                <a:lnTo>
                  <a:pt x="701675" y="356060"/>
                </a:lnTo>
                <a:lnTo>
                  <a:pt x="674104" y="369952"/>
                </a:lnTo>
                <a:lnTo>
                  <a:pt x="645795" y="383667"/>
                </a:lnTo>
                <a:lnTo>
                  <a:pt x="952866" y="383667"/>
                </a:lnTo>
                <a:lnTo>
                  <a:pt x="959679" y="378757"/>
                </a:lnTo>
                <a:lnTo>
                  <a:pt x="982948" y="362299"/>
                </a:lnTo>
                <a:lnTo>
                  <a:pt x="997339" y="352298"/>
                </a:lnTo>
                <a:lnTo>
                  <a:pt x="879601" y="352298"/>
                </a:lnTo>
                <a:lnTo>
                  <a:pt x="866288" y="339627"/>
                </a:lnTo>
                <a:lnTo>
                  <a:pt x="853773" y="326183"/>
                </a:lnTo>
                <a:lnTo>
                  <a:pt x="842043" y="311953"/>
                </a:lnTo>
                <a:lnTo>
                  <a:pt x="831088" y="296926"/>
                </a:lnTo>
                <a:lnTo>
                  <a:pt x="831088" y="273558"/>
                </a:lnTo>
                <a:close/>
              </a:path>
              <a:path w="1069339" h="543560">
                <a:moveTo>
                  <a:pt x="979424" y="273558"/>
                </a:moveTo>
                <a:lnTo>
                  <a:pt x="973327" y="273558"/>
                </a:lnTo>
                <a:lnTo>
                  <a:pt x="949896" y="295558"/>
                </a:lnTo>
                <a:lnTo>
                  <a:pt x="926465" y="316023"/>
                </a:lnTo>
                <a:lnTo>
                  <a:pt x="903033" y="334940"/>
                </a:lnTo>
                <a:lnTo>
                  <a:pt x="879601" y="352298"/>
                </a:lnTo>
                <a:lnTo>
                  <a:pt x="997339" y="352298"/>
                </a:lnTo>
                <a:lnTo>
                  <a:pt x="1006836" y="345697"/>
                </a:lnTo>
                <a:lnTo>
                  <a:pt x="1031366" y="328930"/>
                </a:lnTo>
                <a:lnTo>
                  <a:pt x="1005413" y="301164"/>
                </a:lnTo>
                <a:lnTo>
                  <a:pt x="979424" y="273558"/>
                </a:lnTo>
                <a:close/>
              </a:path>
              <a:path w="1069339" h="543560">
                <a:moveTo>
                  <a:pt x="1067689" y="206629"/>
                </a:moveTo>
                <a:lnTo>
                  <a:pt x="516255" y="206629"/>
                </a:lnTo>
                <a:lnTo>
                  <a:pt x="516255" y="273558"/>
                </a:lnTo>
                <a:lnTo>
                  <a:pt x="1067689" y="273558"/>
                </a:lnTo>
                <a:lnTo>
                  <a:pt x="1067689" y="206629"/>
                </a:lnTo>
                <a:close/>
              </a:path>
              <a:path w="1069339" h="543560">
                <a:moveTo>
                  <a:pt x="990091" y="0"/>
                </a:moveTo>
                <a:lnTo>
                  <a:pt x="562610" y="0"/>
                </a:lnTo>
                <a:lnTo>
                  <a:pt x="562610" y="66802"/>
                </a:lnTo>
                <a:lnTo>
                  <a:pt x="913638" y="66802"/>
                </a:lnTo>
                <a:lnTo>
                  <a:pt x="913638" y="105029"/>
                </a:lnTo>
                <a:lnTo>
                  <a:pt x="582168" y="105029"/>
                </a:lnTo>
                <a:lnTo>
                  <a:pt x="582168" y="168402"/>
                </a:lnTo>
                <a:lnTo>
                  <a:pt x="913638" y="168402"/>
                </a:lnTo>
                <a:lnTo>
                  <a:pt x="913638" y="206629"/>
                </a:lnTo>
                <a:lnTo>
                  <a:pt x="990091" y="206629"/>
                </a:lnTo>
                <a:lnTo>
                  <a:pt x="990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54677" y="1548383"/>
            <a:ext cx="436880" cy="407034"/>
          </a:xfrm>
          <a:custGeom>
            <a:avLst/>
            <a:gdLst/>
            <a:ahLst/>
            <a:cxnLst/>
            <a:rect l="l" t="t" r="r" b="b"/>
            <a:pathLst>
              <a:path w="436879" h="407035">
                <a:moveTo>
                  <a:pt x="114808" y="0"/>
                </a:moveTo>
                <a:lnTo>
                  <a:pt x="64533" y="13180"/>
                </a:lnTo>
                <a:lnTo>
                  <a:pt x="28797" y="51736"/>
                </a:lnTo>
                <a:lnTo>
                  <a:pt x="12826" y="89915"/>
                </a:lnTo>
                <a:lnTo>
                  <a:pt x="2432" y="147101"/>
                </a:lnTo>
                <a:lnTo>
                  <a:pt x="0" y="203580"/>
                </a:lnTo>
                <a:lnTo>
                  <a:pt x="97" y="210363"/>
                </a:lnTo>
                <a:lnTo>
                  <a:pt x="4079" y="273425"/>
                </a:lnTo>
                <a:lnTo>
                  <a:pt x="21224" y="340897"/>
                </a:lnTo>
                <a:lnTo>
                  <a:pt x="50728" y="383708"/>
                </a:lnTo>
                <a:lnTo>
                  <a:pt x="90733" y="404334"/>
                </a:lnTo>
                <a:lnTo>
                  <a:pt x="114808" y="406907"/>
                </a:lnTo>
                <a:lnTo>
                  <a:pt x="133330" y="405451"/>
                </a:lnTo>
                <a:lnTo>
                  <a:pt x="178943" y="383413"/>
                </a:lnTo>
                <a:lnTo>
                  <a:pt x="193289" y="366775"/>
                </a:lnTo>
                <a:lnTo>
                  <a:pt x="114808" y="366775"/>
                </a:lnTo>
                <a:lnTo>
                  <a:pt x="100520" y="364730"/>
                </a:lnTo>
                <a:lnTo>
                  <a:pt x="64770" y="334263"/>
                </a:lnTo>
                <a:lnTo>
                  <a:pt x="49514" y="285305"/>
                </a:lnTo>
                <a:lnTo>
                  <a:pt x="44450" y="203580"/>
                </a:lnTo>
                <a:lnTo>
                  <a:pt x="45835" y="158384"/>
                </a:lnTo>
                <a:lnTo>
                  <a:pt x="56987" y="91138"/>
                </a:lnTo>
                <a:lnTo>
                  <a:pt x="76420" y="56586"/>
                </a:lnTo>
                <a:lnTo>
                  <a:pt x="114300" y="40512"/>
                </a:lnTo>
                <a:lnTo>
                  <a:pt x="193641" y="40512"/>
                </a:lnTo>
                <a:lnTo>
                  <a:pt x="192470" y="38707"/>
                </a:lnTo>
                <a:lnTo>
                  <a:pt x="153473" y="7286"/>
                </a:lnTo>
                <a:lnTo>
                  <a:pt x="128569" y="809"/>
                </a:lnTo>
                <a:lnTo>
                  <a:pt x="114808" y="0"/>
                </a:lnTo>
                <a:close/>
              </a:path>
              <a:path w="436879" h="407035">
                <a:moveTo>
                  <a:pt x="193641" y="40512"/>
                </a:moveTo>
                <a:lnTo>
                  <a:pt x="114300" y="40512"/>
                </a:lnTo>
                <a:lnTo>
                  <a:pt x="128825" y="42537"/>
                </a:lnTo>
                <a:lnTo>
                  <a:pt x="142112" y="48609"/>
                </a:lnTo>
                <a:lnTo>
                  <a:pt x="173827" y="93210"/>
                </a:lnTo>
                <a:lnTo>
                  <a:pt x="184011" y="158551"/>
                </a:lnTo>
                <a:lnTo>
                  <a:pt x="185293" y="203580"/>
                </a:lnTo>
                <a:lnTo>
                  <a:pt x="184001" y="248538"/>
                </a:lnTo>
                <a:lnTo>
                  <a:pt x="173827" y="313701"/>
                </a:lnTo>
                <a:lnTo>
                  <a:pt x="154205" y="348398"/>
                </a:lnTo>
                <a:lnTo>
                  <a:pt x="114808" y="366775"/>
                </a:lnTo>
                <a:lnTo>
                  <a:pt x="193289" y="366775"/>
                </a:lnTo>
                <a:lnTo>
                  <a:pt x="217043" y="316864"/>
                </a:lnTo>
                <a:lnTo>
                  <a:pt x="226536" y="266985"/>
                </a:lnTo>
                <a:lnTo>
                  <a:pt x="229743" y="203580"/>
                </a:lnTo>
                <a:lnTo>
                  <a:pt x="229242" y="175482"/>
                </a:lnTo>
                <a:lnTo>
                  <a:pt x="225242" y="128428"/>
                </a:lnTo>
                <a:lnTo>
                  <a:pt x="212344" y="77152"/>
                </a:lnTo>
                <a:lnTo>
                  <a:pt x="199898" y="50164"/>
                </a:lnTo>
                <a:lnTo>
                  <a:pt x="193641" y="40512"/>
                </a:lnTo>
                <a:close/>
              </a:path>
              <a:path w="436879" h="407035">
                <a:moveTo>
                  <a:pt x="436372" y="88391"/>
                </a:moveTo>
                <a:lnTo>
                  <a:pt x="393064" y="88391"/>
                </a:lnTo>
                <a:lnTo>
                  <a:pt x="393064" y="400176"/>
                </a:lnTo>
                <a:lnTo>
                  <a:pt x="436372" y="400176"/>
                </a:lnTo>
                <a:lnTo>
                  <a:pt x="436372" y="88391"/>
                </a:lnTo>
                <a:close/>
              </a:path>
              <a:path w="436879" h="407035">
                <a:moveTo>
                  <a:pt x="436372" y="0"/>
                </a:moveTo>
                <a:lnTo>
                  <a:pt x="408559" y="0"/>
                </a:lnTo>
                <a:lnTo>
                  <a:pt x="401867" y="13049"/>
                </a:lnTo>
                <a:lnTo>
                  <a:pt x="393223" y="26288"/>
                </a:lnTo>
                <a:lnTo>
                  <a:pt x="355905" y="66553"/>
                </a:lnTo>
                <a:lnTo>
                  <a:pt x="324179" y="89933"/>
                </a:lnTo>
                <a:lnTo>
                  <a:pt x="306577" y="100075"/>
                </a:lnTo>
                <a:lnTo>
                  <a:pt x="306577" y="147319"/>
                </a:lnTo>
                <a:lnTo>
                  <a:pt x="352171" y="122046"/>
                </a:lnTo>
                <a:lnTo>
                  <a:pt x="384657" y="96793"/>
                </a:lnTo>
                <a:lnTo>
                  <a:pt x="393064" y="88391"/>
                </a:lnTo>
                <a:lnTo>
                  <a:pt x="436372" y="88391"/>
                </a:lnTo>
                <a:lnTo>
                  <a:pt x="436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46191" y="148742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5">
                <a:moveTo>
                  <a:pt x="0" y="0"/>
                </a:moveTo>
                <a:lnTo>
                  <a:pt x="0" y="49707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40071" y="3075432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0776" y="0"/>
                </a:moveTo>
                <a:lnTo>
                  <a:pt x="67913" y="13608"/>
                </a:lnTo>
                <a:lnTo>
                  <a:pt x="30368" y="53593"/>
                </a:lnTo>
                <a:lnTo>
                  <a:pt x="13588" y="93217"/>
                </a:lnTo>
                <a:lnTo>
                  <a:pt x="3413" y="145018"/>
                </a:lnTo>
                <a:lnTo>
                  <a:pt x="0" y="211200"/>
                </a:lnTo>
                <a:lnTo>
                  <a:pt x="2287" y="265368"/>
                </a:lnTo>
                <a:lnTo>
                  <a:pt x="9159" y="311451"/>
                </a:lnTo>
                <a:lnTo>
                  <a:pt x="20627" y="349414"/>
                </a:lnTo>
                <a:lnTo>
                  <a:pt x="53393" y="398037"/>
                </a:lnTo>
                <a:lnTo>
                  <a:pt x="95442" y="419477"/>
                </a:lnTo>
                <a:lnTo>
                  <a:pt x="120776" y="422147"/>
                </a:lnTo>
                <a:lnTo>
                  <a:pt x="140259" y="420623"/>
                </a:lnTo>
                <a:lnTo>
                  <a:pt x="188087" y="397763"/>
                </a:lnTo>
                <a:lnTo>
                  <a:pt x="203265" y="380364"/>
                </a:lnTo>
                <a:lnTo>
                  <a:pt x="120776" y="380364"/>
                </a:lnTo>
                <a:lnTo>
                  <a:pt x="105750" y="378265"/>
                </a:lnTo>
                <a:lnTo>
                  <a:pt x="68072" y="346709"/>
                </a:lnTo>
                <a:lnTo>
                  <a:pt x="52070" y="295957"/>
                </a:lnTo>
                <a:lnTo>
                  <a:pt x="48066" y="257732"/>
                </a:lnTo>
                <a:lnTo>
                  <a:pt x="46736" y="211200"/>
                </a:lnTo>
                <a:lnTo>
                  <a:pt x="48210" y="164318"/>
                </a:lnTo>
                <a:lnTo>
                  <a:pt x="52625" y="125412"/>
                </a:lnTo>
                <a:lnTo>
                  <a:pt x="70230" y="71627"/>
                </a:lnTo>
                <a:lnTo>
                  <a:pt x="105413" y="43874"/>
                </a:lnTo>
                <a:lnTo>
                  <a:pt x="120268" y="42037"/>
                </a:lnTo>
                <a:lnTo>
                  <a:pt x="203656" y="42037"/>
                </a:lnTo>
                <a:lnTo>
                  <a:pt x="202372" y="40088"/>
                </a:lnTo>
                <a:lnTo>
                  <a:pt x="173100" y="13334"/>
                </a:lnTo>
                <a:lnTo>
                  <a:pt x="135256" y="833"/>
                </a:lnTo>
                <a:lnTo>
                  <a:pt x="120776" y="0"/>
                </a:lnTo>
                <a:close/>
              </a:path>
              <a:path w="530860" h="422910">
                <a:moveTo>
                  <a:pt x="203656" y="42037"/>
                </a:moveTo>
                <a:lnTo>
                  <a:pt x="120268" y="42037"/>
                </a:lnTo>
                <a:lnTo>
                  <a:pt x="135530" y="44132"/>
                </a:lnTo>
                <a:lnTo>
                  <a:pt x="149494" y="50419"/>
                </a:lnTo>
                <a:lnTo>
                  <a:pt x="182816" y="96615"/>
                </a:lnTo>
                <a:lnTo>
                  <a:pt x="193484" y="164433"/>
                </a:lnTo>
                <a:lnTo>
                  <a:pt x="194817" y="211200"/>
                </a:lnTo>
                <a:lnTo>
                  <a:pt x="193474" y="257823"/>
                </a:lnTo>
                <a:lnTo>
                  <a:pt x="189483" y="295798"/>
                </a:lnTo>
                <a:lnTo>
                  <a:pt x="173481" y="346582"/>
                </a:lnTo>
                <a:lnTo>
                  <a:pt x="135838" y="378267"/>
                </a:lnTo>
                <a:lnTo>
                  <a:pt x="120776" y="380364"/>
                </a:lnTo>
                <a:lnTo>
                  <a:pt x="203265" y="380364"/>
                </a:lnTo>
                <a:lnTo>
                  <a:pt x="228218" y="328675"/>
                </a:lnTo>
                <a:lnTo>
                  <a:pt x="238220" y="276939"/>
                </a:lnTo>
                <a:lnTo>
                  <a:pt x="241553" y="211200"/>
                </a:lnTo>
                <a:lnTo>
                  <a:pt x="241030" y="182028"/>
                </a:lnTo>
                <a:lnTo>
                  <a:pt x="236839" y="133209"/>
                </a:lnTo>
                <a:lnTo>
                  <a:pt x="223297" y="79978"/>
                </a:lnTo>
                <a:lnTo>
                  <a:pt x="210185" y="51942"/>
                </a:lnTo>
                <a:lnTo>
                  <a:pt x="203656" y="42037"/>
                </a:lnTo>
                <a:close/>
              </a:path>
              <a:path w="530860" h="422910">
                <a:moveTo>
                  <a:pt x="333882" y="299212"/>
                </a:moveTo>
                <a:lnTo>
                  <a:pt x="288289" y="305942"/>
                </a:lnTo>
                <a:lnTo>
                  <a:pt x="292312" y="330563"/>
                </a:lnTo>
                <a:lnTo>
                  <a:pt x="299799" y="352790"/>
                </a:lnTo>
                <a:lnTo>
                  <a:pt x="325119" y="390016"/>
                </a:lnTo>
                <a:lnTo>
                  <a:pt x="361489" y="414305"/>
                </a:lnTo>
                <a:lnTo>
                  <a:pt x="406145" y="422401"/>
                </a:lnTo>
                <a:lnTo>
                  <a:pt x="431956" y="420046"/>
                </a:lnTo>
                <a:lnTo>
                  <a:pt x="455469" y="412988"/>
                </a:lnTo>
                <a:lnTo>
                  <a:pt x="476672" y="401238"/>
                </a:lnTo>
                <a:lnTo>
                  <a:pt x="495553" y="384809"/>
                </a:lnTo>
                <a:lnTo>
                  <a:pt x="499015" y="380364"/>
                </a:lnTo>
                <a:lnTo>
                  <a:pt x="406400" y="380364"/>
                </a:lnTo>
                <a:lnTo>
                  <a:pt x="393376" y="379174"/>
                </a:lnTo>
                <a:lnTo>
                  <a:pt x="351760" y="350343"/>
                </a:lnTo>
                <a:lnTo>
                  <a:pt x="338476" y="319256"/>
                </a:lnTo>
                <a:lnTo>
                  <a:pt x="333882" y="299212"/>
                </a:lnTo>
                <a:close/>
              </a:path>
              <a:path w="530860" h="422910">
                <a:moveTo>
                  <a:pt x="502269" y="213740"/>
                </a:moveTo>
                <a:lnTo>
                  <a:pt x="410082" y="213740"/>
                </a:lnTo>
                <a:lnTo>
                  <a:pt x="425201" y="215167"/>
                </a:lnTo>
                <a:lnTo>
                  <a:pt x="438927" y="219440"/>
                </a:lnTo>
                <a:lnTo>
                  <a:pt x="471134" y="248572"/>
                </a:lnTo>
                <a:lnTo>
                  <a:pt x="482600" y="294131"/>
                </a:lnTo>
                <a:lnTo>
                  <a:pt x="481218" y="311701"/>
                </a:lnTo>
                <a:lnTo>
                  <a:pt x="460501" y="355600"/>
                </a:lnTo>
                <a:lnTo>
                  <a:pt x="421782" y="378817"/>
                </a:lnTo>
                <a:lnTo>
                  <a:pt x="406400" y="380364"/>
                </a:lnTo>
                <a:lnTo>
                  <a:pt x="499015" y="380364"/>
                </a:lnTo>
                <a:lnTo>
                  <a:pt x="511036" y="364926"/>
                </a:lnTo>
                <a:lnTo>
                  <a:pt x="522065" y="342995"/>
                </a:lnTo>
                <a:lnTo>
                  <a:pt x="528665" y="319016"/>
                </a:lnTo>
                <a:lnTo>
                  <a:pt x="530860" y="292988"/>
                </a:lnTo>
                <a:lnTo>
                  <a:pt x="529736" y="273819"/>
                </a:lnTo>
                <a:lnTo>
                  <a:pt x="526351" y="256317"/>
                </a:lnTo>
                <a:lnTo>
                  <a:pt x="520680" y="240482"/>
                </a:lnTo>
                <a:lnTo>
                  <a:pt x="512699" y="226313"/>
                </a:lnTo>
                <a:lnTo>
                  <a:pt x="502693" y="214096"/>
                </a:lnTo>
                <a:lnTo>
                  <a:pt x="502269" y="213740"/>
                </a:lnTo>
                <a:close/>
              </a:path>
              <a:path w="530860" h="422910">
                <a:moveTo>
                  <a:pt x="383158" y="174878"/>
                </a:moveTo>
                <a:lnTo>
                  <a:pt x="381847" y="185949"/>
                </a:lnTo>
                <a:lnTo>
                  <a:pt x="380571" y="197056"/>
                </a:lnTo>
                <a:lnTo>
                  <a:pt x="378078" y="219328"/>
                </a:lnTo>
                <a:lnTo>
                  <a:pt x="387294" y="216902"/>
                </a:lnTo>
                <a:lnTo>
                  <a:pt x="395700" y="215153"/>
                </a:lnTo>
                <a:lnTo>
                  <a:pt x="403296" y="214096"/>
                </a:lnTo>
                <a:lnTo>
                  <a:pt x="410082" y="213740"/>
                </a:lnTo>
                <a:lnTo>
                  <a:pt x="502269" y="213740"/>
                </a:lnTo>
                <a:lnTo>
                  <a:pt x="490886" y="204200"/>
                </a:lnTo>
                <a:lnTo>
                  <a:pt x="477194" y="196542"/>
                </a:lnTo>
                <a:lnTo>
                  <a:pt x="461644" y="191134"/>
                </a:lnTo>
                <a:lnTo>
                  <a:pt x="473529" y="184088"/>
                </a:lnTo>
                <a:lnTo>
                  <a:pt x="483854" y="175910"/>
                </a:lnTo>
                <a:lnTo>
                  <a:pt x="484348" y="175387"/>
                </a:lnTo>
                <a:lnTo>
                  <a:pt x="388619" y="175387"/>
                </a:lnTo>
                <a:lnTo>
                  <a:pt x="386079" y="175132"/>
                </a:lnTo>
                <a:lnTo>
                  <a:pt x="383158" y="174878"/>
                </a:lnTo>
                <a:close/>
              </a:path>
              <a:path w="530860" h="422910">
                <a:moveTo>
                  <a:pt x="491252" y="41655"/>
                </a:moveTo>
                <a:lnTo>
                  <a:pt x="405383" y="41655"/>
                </a:lnTo>
                <a:lnTo>
                  <a:pt x="418121" y="42800"/>
                </a:lnTo>
                <a:lnTo>
                  <a:pt x="429656" y="46243"/>
                </a:lnTo>
                <a:lnTo>
                  <a:pt x="461756" y="80756"/>
                </a:lnTo>
                <a:lnTo>
                  <a:pt x="465963" y="106298"/>
                </a:lnTo>
                <a:lnTo>
                  <a:pt x="464510" y="122777"/>
                </a:lnTo>
                <a:lnTo>
                  <a:pt x="442722" y="158495"/>
                </a:lnTo>
                <a:lnTo>
                  <a:pt x="404592" y="174337"/>
                </a:lnTo>
                <a:lnTo>
                  <a:pt x="390398" y="175387"/>
                </a:lnTo>
                <a:lnTo>
                  <a:pt x="484348" y="175387"/>
                </a:lnTo>
                <a:lnTo>
                  <a:pt x="509476" y="132968"/>
                </a:lnTo>
                <a:lnTo>
                  <a:pt x="512630" y="106298"/>
                </a:lnTo>
                <a:lnTo>
                  <a:pt x="511863" y="93535"/>
                </a:lnTo>
                <a:lnTo>
                  <a:pt x="509349" y="80009"/>
                </a:lnTo>
                <a:lnTo>
                  <a:pt x="505144" y="66865"/>
                </a:lnTo>
                <a:lnTo>
                  <a:pt x="499237" y="54101"/>
                </a:lnTo>
                <a:lnTo>
                  <a:pt x="491714" y="42195"/>
                </a:lnTo>
                <a:lnTo>
                  <a:pt x="491252" y="41655"/>
                </a:lnTo>
                <a:close/>
              </a:path>
              <a:path w="530860" h="422910">
                <a:moveTo>
                  <a:pt x="404367" y="0"/>
                </a:moveTo>
                <a:lnTo>
                  <a:pt x="363981" y="6984"/>
                </a:lnTo>
                <a:lnTo>
                  <a:pt x="330835" y="28066"/>
                </a:lnTo>
                <a:lnTo>
                  <a:pt x="306514" y="61864"/>
                </a:lnTo>
                <a:lnTo>
                  <a:pt x="292862" y="107187"/>
                </a:lnTo>
                <a:lnTo>
                  <a:pt x="338327" y="116204"/>
                </a:lnTo>
                <a:lnTo>
                  <a:pt x="341683" y="98722"/>
                </a:lnTo>
                <a:lnTo>
                  <a:pt x="346598" y="83597"/>
                </a:lnTo>
                <a:lnTo>
                  <a:pt x="370468" y="52157"/>
                </a:lnTo>
                <a:lnTo>
                  <a:pt x="405383" y="41655"/>
                </a:lnTo>
                <a:lnTo>
                  <a:pt x="491252" y="41655"/>
                </a:lnTo>
                <a:lnTo>
                  <a:pt x="482679" y="31623"/>
                </a:lnTo>
                <a:lnTo>
                  <a:pt x="447069" y="8143"/>
                </a:lnTo>
                <a:lnTo>
                  <a:pt x="419205" y="904"/>
                </a:lnTo>
                <a:lnTo>
                  <a:pt x="404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40096" y="303885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0071" y="2308986"/>
            <a:ext cx="530860" cy="422909"/>
          </a:xfrm>
          <a:custGeom>
            <a:avLst/>
            <a:gdLst/>
            <a:ahLst/>
            <a:cxnLst/>
            <a:rect l="l" t="t" r="r" b="b"/>
            <a:pathLst>
              <a:path w="530860" h="422910">
                <a:moveTo>
                  <a:pt x="121665" y="0"/>
                </a:moveTo>
                <a:lnTo>
                  <a:pt x="68391" y="13662"/>
                </a:lnTo>
                <a:lnTo>
                  <a:pt x="30559" y="53705"/>
                </a:lnTo>
                <a:lnTo>
                  <a:pt x="13588" y="93345"/>
                </a:lnTo>
                <a:lnTo>
                  <a:pt x="3413" y="145256"/>
                </a:lnTo>
                <a:lnTo>
                  <a:pt x="0" y="211454"/>
                </a:lnTo>
                <a:lnTo>
                  <a:pt x="2309" y="265678"/>
                </a:lnTo>
                <a:lnTo>
                  <a:pt x="9239" y="311769"/>
                </a:lnTo>
                <a:lnTo>
                  <a:pt x="20788" y="349740"/>
                </a:lnTo>
                <a:lnTo>
                  <a:pt x="53764" y="398365"/>
                </a:lnTo>
                <a:lnTo>
                  <a:pt x="96142" y="419840"/>
                </a:lnTo>
                <a:lnTo>
                  <a:pt x="121665" y="422528"/>
                </a:lnTo>
                <a:lnTo>
                  <a:pt x="141263" y="421004"/>
                </a:lnTo>
                <a:lnTo>
                  <a:pt x="189483" y="398145"/>
                </a:lnTo>
                <a:lnTo>
                  <a:pt x="204754" y="380746"/>
                </a:lnTo>
                <a:lnTo>
                  <a:pt x="121665" y="380746"/>
                </a:lnTo>
                <a:lnTo>
                  <a:pt x="106491" y="378626"/>
                </a:lnTo>
                <a:lnTo>
                  <a:pt x="68579" y="346963"/>
                </a:lnTo>
                <a:lnTo>
                  <a:pt x="52466" y="296259"/>
                </a:lnTo>
                <a:lnTo>
                  <a:pt x="48448" y="258004"/>
                </a:lnTo>
                <a:lnTo>
                  <a:pt x="47116" y="211454"/>
                </a:lnTo>
                <a:lnTo>
                  <a:pt x="48593" y="164498"/>
                </a:lnTo>
                <a:lnTo>
                  <a:pt x="53022" y="125555"/>
                </a:lnTo>
                <a:lnTo>
                  <a:pt x="70738" y="71754"/>
                </a:lnTo>
                <a:lnTo>
                  <a:pt x="106154" y="43894"/>
                </a:lnTo>
                <a:lnTo>
                  <a:pt x="121157" y="42037"/>
                </a:lnTo>
                <a:lnTo>
                  <a:pt x="205078" y="42037"/>
                </a:lnTo>
                <a:lnTo>
                  <a:pt x="203874" y="40215"/>
                </a:lnTo>
                <a:lnTo>
                  <a:pt x="174370" y="13462"/>
                </a:lnTo>
                <a:lnTo>
                  <a:pt x="136241" y="853"/>
                </a:lnTo>
                <a:lnTo>
                  <a:pt x="121665" y="0"/>
                </a:lnTo>
                <a:close/>
              </a:path>
              <a:path w="530860" h="422910">
                <a:moveTo>
                  <a:pt x="205078" y="42037"/>
                </a:moveTo>
                <a:lnTo>
                  <a:pt x="121157" y="42037"/>
                </a:lnTo>
                <a:lnTo>
                  <a:pt x="136515" y="44152"/>
                </a:lnTo>
                <a:lnTo>
                  <a:pt x="150574" y="50482"/>
                </a:lnTo>
                <a:lnTo>
                  <a:pt x="184159" y="96744"/>
                </a:lnTo>
                <a:lnTo>
                  <a:pt x="194879" y="164613"/>
                </a:lnTo>
                <a:lnTo>
                  <a:pt x="196214" y="211454"/>
                </a:lnTo>
                <a:lnTo>
                  <a:pt x="194866" y="258131"/>
                </a:lnTo>
                <a:lnTo>
                  <a:pt x="190865" y="296100"/>
                </a:lnTo>
                <a:lnTo>
                  <a:pt x="174751" y="346837"/>
                </a:lnTo>
                <a:lnTo>
                  <a:pt x="136822" y="378628"/>
                </a:lnTo>
                <a:lnTo>
                  <a:pt x="121665" y="380746"/>
                </a:lnTo>
                <a:lnTo>
                  <a:pt x="204754" y="380746"/>
                </a:lnTo>
                <a:lnTo>
                  <a:pt x="229869" y="328929"/>
                </a:lnTo>
                <a:lnTo>
                  <a:pt x="239934" y="277193"/>
                </a:lnTo>
                <a:lnTo>
                  <a:pt x="243331" y="211454"/>
                </a:lnTo>
                <a:lnTo>
                  <a:pt x="242808" y="182262"/>
                </a:lnTo>
                <a:lnTo>
                  <a:pt x="238617" y="133355"/>
                </a:lnTo>
                <a:lnTo>
                  <a:pt x="224948" y="80105"/>
                </a:lnTo>
                <a:lnTo>
                  <a:pt x="211708" y="52070"/>
                </a:lnTo>
                <a:lnTo>
                  <a:pt x="205078" y="42037"/>
                </a:lnTo>
                <a:close/>
              </a:path>
              <a:path w="530860" h="422910">
                <a:moveTo>
                  <a:pt x="506139" y="42037"/>
                </a:moveTo>
                <a:lnTo>
                  <a:pt x="413130" y="42037"/>
                </a:lnTo>
                <a:lnTo>
                  <a:pt x="428013" y="43344"/>
                </a:lnTo>
                <a:lnTo>
                  <a:pt x="441420" y="47259"/>
                </a:lnTo>
                <a:lnTo>
                  <a:pt x="472378" y="73822"/>
                </a:lnTo>
                <a:lnTo>
                  <a:pt x="483362" y="113791"/>
                </a:lnTo>
                <a:lnTo>
                  <a:pt x="482026" y="128391"/>
                </a:lnTo>
                <a:lnTo>
                  <a:pt x="461899" y="174878"/>
                </a:lnTo>
                <a:lnTo>
                  <a:pt x="430672" y="212978"/>
                </a:lnTo>
                <a:lnTo>
                  <a:pt x="361273" y="279775"/>
                </a:lnTo>
                <a:lnTo>
                  <a:pt x="345138" y="295957"/>
                </a:lnTo>
                <a:lnTo>
                  <a:pt x="319786" y="325120"/>
                </a:lnTo>
                <a:lnTo>
                  <a:pt x="295068" y="366285"/>
                </a:lnTo>
                <a:lnTo>
                  <a:pt x="284472" y="406348"/>
                </a:lnTo>
                <a:lnTo>
                  <a:pt x="284352" y="415416"/>
                </a:lnTo>
                <a:lnTo>
                  <a:pt x="530860" y="415416"/>
                </a:lnTo>
                <a:lnTo>
                  <a:pt x="530860" y="366649"/>
                </a:lnTo>
                <a:lnTo>
                  <a:pt x="347979" y="366649"/>
                </a:lnTo>
                <a:lnTo>
                  <a:pt x="352032" y="359717"/>
                </a:lnTo>
                <a:lnTo>
                  <a:pt x="386333" y="319246"/>
                </a:lnTo>
                <a:lnTo>
                  <a:pt x="420242" y="287020"/>
                </a:lnTo>
                <a:lnTo>
                  <a:pt x="443152" y="265112"/>
                </a:lnTo>
                <a:lnTo>
                  <a:pt x="478446" y="228726"/>
                </a:lnTo>
                <a:lnTo>
                  <a:pt x="509031" y="188356"/>
                </a:lnTo>
                <a:lnTo>
                  <a:pt x="525208" y="151653"/>
                </a:lnTo>
                <a:lnTo>
                  <a:pt x="530351" y="114935"/>
                </a:lnTo>
                <a:lnTo>
                  <a:pt x="528399" y="91473"/>
                </a:lnTo>
                <a:lnTo>
                  <a:pt x="522541" y="70024"/>
                </a:lnTo>
                <a:lnTo>
                  <a:pt x="512778" y="50551"/>
                </a:lnTo>
                <a:lnTo>
                  <a:pt x="506139" y="42037"/>
                </a:lnTo>
                <a:close/>
              </a:path>
              <a:path w="530860" h="422910">
                <a:moveTo>
                  <a:pt x="414147" y="0"/>
                </a:moveTo>
                <a:lnTo>
                  <a:pt x="366299" y="7683"/>
                </a:lnTo>
                <a:lnTo>
                  <a:pt x="329311" y="30607"/>
                </a:lnTo>
                <a:lnTo>
                  <a:pt x="304482" y="68230"/>
                </a:lnTo>
                <a:lnTo>
                  <a:pt x="292988" y="119761"/>
                </a:lnTo>
                <a:lnTo>
                  <a:pt x="340105" y="125095"/>
                </a:lnTo>
                <a:lnTo>
                  <a:pt x="341437" y="106640"/>
                </a:lnTo>
                <a:lnTo>
                  <a:pt x="345233" y="90328"/>
                </a:lnTo>
                <a:lnTo>
                  <a:pt x="370911" y="54467"/>
                </a:lnTo>
                <a:lnTo>
                  <a:pt x="413130" y="42037"/>
                </a:lnTo>
                <a:lnTo>
                  <a:pt x="506139" y="42037"/>
                </a:lnTo>
                <a:lnTo>
                  <a:pt x="499110" y="33020"/>
                </a:lnTo>
                <a:lnTo>
                  <a:pt x="482066" y="18591"/>
                </a:lnTo>
                <a:lnTo>
                  <a:pt x="462200" y="8270"/>
                </a:lnTo>
                <a:lnTo>
                  <a:pt x="439548" y="2069"/>
                </a:lnTo>
                <a:lnTo>
                  <a:pt x="414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40096" y="2270760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6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39183" y="3868039"/>
            <a:ext cx="531495" cy="422909"/>
          </a:xfrm>
          <a:custGeom>
            <a:avLst/>
            <a:gdLst/>
            <a:ahLst/>
            <a:cxnLst/>
            <a:rect l="l" t="t" r="r" b="b"/>
            <a:pathLst>
              <a:path w="531495" h="422910">
                <a:moveTo>
                  <a:pt x="480821" y="316356"/>
                </a:moveTo>
                <a:lnTo>
                  <a:pt x="435101" y="316356"/>
                </a:lnTo>
                <a:lnTo>
                  <a:pt x="435101" y="415417"/>
                </a:lnTo>
                <a:lnTo>
                  <a:pt x="480821" y="415417"/>
                </a:lnTo>
                <a:lnTo>
                  <a:pt x="480821" y="316356"/>
                </a:lnTo>
                <a:close/>
              </a:path>
              <a:path w="531495" h="422910">
                <a:moveTo>
                  <a:pt x="480821" y="1650"/>
                </a:moveTo>
                <a:lnTo>
                  <a:pt x="443483" y="1650"/>
                </a:lnTo>
                <a:lnTo>
                  <a:pt x="273938" y="269748"/>
                </a:lnTo>
                <a:lnTo>
                  <a:pt x="273938" y="316356"/>
                </a:lnTo>
                <a:lnTo>
                  <a:pt x="530987" y="316356"/>
                </a:lnTo>
                <a:lnTo>
                  <a:pt x="530987" y="269748"/>
                </a:lnTo>
                <a:lnTo>
                  <a:pt x="318896" y="269748"/>
                </a:lnTo>
                <a:lnTo>
                  <a:pt x="435101" y="83185"/>
                </a:lnTo>
                <a:lnTo>
                  <a:pt x="480821" y="83185"/>
                </a:lnTo>
                <a:lnTo>
                  <a:pt x="480821" y="1650"/>
                </a:lnTo>
                <a:close/>
              </a:path>
              <a:path w="531495" h="422910">
                <a:moveTo>
                  <a:pt x="480821" y="83185"/>
                </a:moveTo>
                <a:lnTo>
                  <a:pt x="435101" y="83185"/>
                </a:lnTo>
                <a:lnTo>
                  <a:pt x="435101" y="269748"/>
                </a:lnTo>
                <a:lnTo>
                  <a:pt x="480821" y="269748"/>
                </a:lnTo>
                <a:lnTo>
                  <a:pt x="480821" y="83185"/>
                </a:lnTo>
                <a:close/>
              </a:path>
              <a:path w="531495" h="422910">
                <a:moveTo>
                  <a:pt x="121157" y="0"/>
                </a:moveTo>
                <a:lnTo>
                  <a:pt x="68115" y="13662"/>
                </a:lnTo>
                <a:lnTo>
                  <a:pt x="30432" y="53641"/>
                </a:lnTo>
                <a:lnTo>
                  <a:pt x="13588" y="93218"/>
                </a:lnTo>
                <a:lnTo>
                  <a:pt x="3413" y="145129"/>
                </a:lnTo>
                <a:lnTo>
                  <a:pt x="0" y="211328"/>
                </a:lnTo>
                <a:lnTo>
                  <a:pt x="2307" y="265570"/>
                </a:lnTo>
                <a:lnTo>
                  <a:pt x="9223" y="311705"/>
                </a:lnTo>
                <a:lnTo>
                  <a:pt x="20734" y="349720"/>
                </a:lnTo>
                <a:lnTo>
                  <a:pt x="53595" y="398345"/>
                </a:lnTo>
                <a:lnTo>
                  <a:pt x="95748" y="419733"/>
                </a:lnTo>
                <a:lnTo>
                  <a:pt x="121157" y="422402"/>
                </a:lnTo>
                <a:lnTo>
                  <a:pt x="140680" y="420878"/>
                </a:lnTo>
                <a:lnTo>
                  <a:pt x="188721" y="398018"/>
                </a:lnTo>
                <a:lnTo>
                  <a:pt x="203839" y="380746"/>
                </a:lnTo>
                <a:lnTo>
                  <a:pt x="121157" y="380746"/>
                </a:lnTo>
                <a:lnTo>
                  <a:pt x="106076" y="378626"/>
                </a:lnTo>
                <a:lnTo>
                  <a:pt x="68325" y="346963"/>
                </a:lnTo>
                <a:lnTo>
                  <a:pt x="52324" y="296195"/>
                </a:lnTo>
                <a:lnTo>
                  <a:pt x="48320" y="257933"/>
                </a:lnTo>
                <a:lnTo>
                  <a:pt x="46989" y="211328"/>
                </a:lnTo>
                <a:lnTo>
                  <a:pt x="48446" y="164443"/>
                </a:lnTo>
                <a:lnTo>
                  <a:pt x="52831" y="125523"/>
                </a:lnTo>
                <a:lnTo>
                  <a:pt x="70484" y="71628"/>
                </a:lnTo>
                <a:lnTo>
                  <a:pt x="105739" y="43892"/>
                </a:lnTo>
                <a:lnTo>
                  <a:pt x="120650" y="42037"/>
                </a:lnTo>
                <a:lnTo>
                  <a:pt x="204237" y="42037"/>
                </a:lnTo>
                <a:lnTo>
                  <a:pt x="203005" y="40159"/>
                </a:lnTo>
                <a:lnTo>
                  <a:pt x="173608" y="13335"/>
                </a:lnTo>
                <a:lnTo>
                  <a:pt x="135657" y="833"/>
                </a:lnTo>
                <a:lnTo>
                  <a:pt x="121157" y="0"/>
                </a:lnTo>
                <a:close/>
              </a:path>
              <a:path w="531495" h="422910">
                <a:moveTo>
                  <a:pt x="204237" y="42037"/>
                </a:moveTo>
                <a:lnTo>
                  <a:pt x="120650" y="42037"/>
                </a:lnTo>
                <a:lnTo>
                  <a:pt x="135985" y="44132"/>
                </a:lnTo>
                <a:lnTo>
                  <a:pt x="149987" y="50418"/>
                </a:lnTo>
                <a:lnTo>
                  <a:pt x="183397" y="96688"/>
                </a:lnTo>
                <a:lnTo>
                  <a:pt x="194117" y="164558"/>
                </a:lnTo>
                <a:lnTo>
                  <a:pt x="195452" y="211328"/>
                </a:lnTo>
                <a:lnTo>
                  <a:pt x="194107" y="258024"/>
                </a:lnTo>
                <a:lnTo>
                  <a:pt x="190103" y="296037"/>
                </a:lnTo>
                <a:lnTo>
                  <a:pt x="173989" y="346837"/>
                </a:lnTo>
                <a:lnTo>
                  <a:pt x="136239" y="378628"/>
                </a:lnTo>
                <a:lnTo>
                  <a:pt x="121157" y="380746"/>
                </a:lnTo>
                <a:lnTo>
                  <a:pt x="203839" y="380746"/>
                </a:lnTo>
                <a:lnTo>
                  <a:pt x="228853" y="328930"/>
                </a:lnTo>
                <a:lnTo>
                  <a:pt x="238966" y="277177"/>
                </a:lnTo>
                <a:lnTo>
                  <a:pt x="242315" y="211328"/>
                </a:lnTo>
                <a:lnTo>
                  <a:pt x="241792" y="182153"/>
                </a:lnTo>
                <a:lnTo>
                  <a:pt x="237601" y="133282"/>
                </a:lnTo>
                <a:lnTo>
                  <a:pt x="223996" y="80041"/>
                </a:lnTo>
                <a:lnTo>
                  <a:pt x="210819" y="52069"/>
                </a:lnTo>
                <a:lnTo>
                  <a:pt x="204237" y="4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40096" y="3831335"/>
            <a:ext cx="0" cy="526415"/>
          </a:xfrm>
          <a:custGeom>
            <a:avLst/>
            <a:gdLst/>
            <a:ahLst/>
            <a:cxnLst/>
            <a:rect l="l" t="t" r="r" b="b"/>
            <a:pathLst>
              <a:path h="526414">
                <a:moveTo>
                  <a:pt x="0" y="0"/>
                </a:moveTo>
                <a:lnTo>
                  <a:pt x="0" y="525907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5401055" y="3791711"/>
            <a:ext cx="4956810" cy="765810"/>
            <a:chOff x="5401055" y="3791711"/>
            <a:chExt cx="4956810" cy="765810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22968" y="3797797"/>
              <a:ext cx="4737368" cy="6256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055" y="3791711"/>
              <a:ext cx="4956809" cy="765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74791" y="3831335"/>
            <a:ext cx="4636135" cy="524510"/>
          </a:xfrm>
          <a:prstGeom prst="rect">
            <a:avLst/>
          </a:prstGeom>
          <a:solidFill>
            <a:srgbClr val="FFB71B"/>
          </a:solidFill>
        </p:spPr>
        <p:txBody>
          <a:bodyPr vert="horz" wrap="square" lIns="0" tIns="8763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系统仿</a:t>
            </a:r>
            <a:r>
              <a:rPr sz="24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400" spc="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&amp;</a:t>
            </a:r>
            <a:r>
              <a:rPr sz="2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数字孪生应</a:t>
            </a:r>
            <a:r>
              <a:rPr sz="24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4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案例介绍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6784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How Digital </a:t>
            </a:r>
            <a:r>
              <a:rPr sz="3200" b="0" spc="-45" dirty="0">
                <a:latin typeface="Arial" panose="020B0704020202020204"/>
                <a:cs typeface="Arial" panose="020B0704020202020204"/>
              </a:rPr>
              <a:t>Twins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help our</a:t>
            </a:r>
            <a:r>
              <a:rPr sz="3200" b="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customers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16607" y="993647"/>
            <a:ext cx="8559165" cy="1356360"/>
            <a:chOff x="1816607" y="993647"/>
            <a:chExt cx="8559165" cy="1356360"/>
          </a:xfrm>
        </p:grpSpPr>
        <p:sp>
          <p:nvSpPr>
            <p:cNvPr id="4" name="object 4"/>
            <p:cNvSpPr/>
            <p:nvPr/>
          </p:nvSpPr>
          <p:spPr>
            <a:xfrm>
              <a:off x="1816607" y="993647"/>
              <a:ext cx="8559165" cy="1356360"/>
            </a:xfrm>
            <a:custGeom>
              <a:avLst/>
              <a:gdLst/>
              <a:ahLst/>
              <a:cxnLst/>
              <a:rect l="l" t="t" r="r" b="b"/>
              <a:pathLst>
                <a:path w="8559165" h="1356360">
                  <a:moveTo>
                    <a:pt x="8423148" y="0"/>
                  </a:moveTo>
                  <a:lnTo>
                    <a:pt x="135636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1220724"/>
                  </a:lnTo>
                  <a:lnTo>
                    <a:pt x="6912" y="1263603"/>
                  </a:lnTo>
                  <a:lnTo>
                    <a:pt x="26164" y="1300837"/>
                  </a:lnTo>
                  <a:lnTo>
                    <a:pt x="55522" y="1330195"/>
                  </a:lnTo>
                  <a:lnTo>
                    <a:pt x="92756" y="1349447"/>
                  </a:lnTo>
                  <a:lnTo>
                    <a:pt x="135636" y="1356360"/>
                  </a:lnTo>
                  <a:lnTo>
                    <a:pt x="8423148" y="1356360"/>
                  </a:lnTo>
                  <a:lnTo>
                    <a:pt x="8466027" y="1349447"/>
                  </a:lnTo>
                  <a:lnTo>
                    <a:pt x="8503261" y="1330195"/>
                  </a:lnTo>
                  <a:lnTo>
                    <a:pt x="8532619" y="1300837"/>
                  </a:lnTo>
                  <a:lnTo>
                    <a:pt x="8551871" y="1263603"/>
                  </a:lnTo>
                  <a:lnTo>
                    <a:pt x="8558784" y="1220724"/>
                  </a:lnTo>
                  <a:lnTo>
                    <a:pt x="8558784" y="135636"/>
                  </a:lnTo>
                  <a:lnTo>
                    <a:pt x="8551871" y="92756"/>
                  </a:lnTo>
                  <a:lnTo>
                    <a:pt x="8532619" y="55522"/>
                  </a:lnTo>
                  <a:lnTo>
                    <a:pt x="8503261" y="26164"/>
                  </a:lnTo>
                  <a:lnTo>
                    <a:pt x="8466027" y="6912"/>
                  </a:lnTo>
                  <a:lnTo>
                    <a:pt x="8423148" y="0"/>
                  </a:lnTo>
                  <a:close/>
                </a:path>
              </a:pathLst>
            </a:custGeom>
            <a:solidFill>
              <a:srgbClr val="D9D7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37384" y="1405381"/>
              <a:ext cx="531495" cy="537210"/>
            </a:xfrm>
            <a:custGeom>
              <a:avLst/>
              <a:gdLst/>
              <a:ahLst/>
              <a:cxnLst/>
              <a:rect l="l" t="t" r="r" b="b"/>
              <a:pathLst>
                <a:path w="531494" h="537210">
                  <a:moveTo>
                    <a:pt x="207899" y="291503"/>
                  </a:moveTo>
                  <a:lnTo>
                    <a:pt x="92392" y="291503"/>
                  </a:lnTo>
                  <a:lnTo>
                    <a:pt x="92405" y="444779"/>
                  </a:lnTo>
                  <a:lnTo>
                    <a:pt x="207899" y="444779"/>
                  </a:lnTo>
                  <a:lnTo>
                    <a:pt x="207899" y="291503"/>
                  </a:lnTo>
                  <a:close/>
                </a:path>
                <a:path w="531494" h="537210">
                  <a:moveTo>
                    <a:pt x="369608" y="153555"/>
                  </a:moveTo>
                  <a:lnTo>
                    <a:pt x="254114" y="153555"/>
                  </a:lnTo>
                  <a:lnTo>
                    <a:pt x="254114" y="444779"/>
                  </a:lnTo>
                  <a:lnTo>
                    <a:pt x="369608" y="444779"/>
                  </a:lnTo>
                  <a:lnTo>
                    <a:pt x="369608" y="153555"/>
                  </a:lnTo>
                  <a:close/>
                </a:path>
                <a:path w="531494" h="537210">
                  <a:moveTo>
                    <a:pt x="531317" y="490334"/>
                  </a:moveTo>
                  <a:lnTo>
                    <a:pt x="46202" y="490334"/>
                  </a:lnTo>
                  <a:lnTo>
                    <a:pt x="46202" y="0"/>
                  </a:lnTo>
                  <a:lnTo>
                    <a:pt x="0" y="0"/>
                  </a:lnTo>
                  <a:lnTo>
                    <a:pt x="0" y="490321"/>
                  </a:lnTo>
                  <a:lnTo>
                    <a:pt x="0" y="537210"/>
                  </a:lnTo>
                  <a:lnTo>
                    <a:pt x="531317" y="537210"/>
                  </a:lnTo>
                  <a:lnTo>
                    <a:pt x="531317" y="490334"/>
                  </a:lnTo>
                  <a:close/>
                </a:path>
                <a:path w="531494" h="537210">
                  <a:moveTo>
                    <a:pt x="531317" y="292"/>
                  </a:moveTo>
                  <a:lnTo>
                    <a:pt x="415810" y="292"/>
                  </a:lnTo>
                  <a:lnTo>
                    <a:pt x="415810" y="444779"/>
                  </a:lnTo>
                  <a:lnTo>
                    <a:pt x="531317" y="444779"/>
                  </a:lnTo>
                  <a:lnTo>
                    <a:pt x="531317" y="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26632" y="1405674"/>
              <a:ext cx="249570" cy="24836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807082" y="2678810"/>
            <a:ext cx="8578215" cy="1375410"/>
            <a:chOff x="1807082" y="2678810"/>
            <a:chExt cx="8578215" cy="1375410"/>
          </a:xfrm>
        </p:grpSpPr>
        <p:sp>
          <p:nvSpPr>
            <p:cNvPr id="8" name="object 8"/>
            <p:cNvSpPr/>
            <p:nvPr/>
          </p:nvSpPr>
          <p:spPr>
            <a:xfrm>
              <a:off x="1816607" y="2688335"/>
              <a:ext cx="8559165" cy="1356360"/>
            </a:xfrm>
            <a:custGeom>
              <a:avLst/>
              <a:gdLst/>
              <a:ahLst/>
              <a:cxnLst/>
              <a:rect l="l" t="t" r="r" b="b"/>
              <a:pathLst>
                <a:path w="8559165" h="1356360">
                  <a:moveTo>
                    <a:pt x="8423148" y="0"/>
                  </a:moveTo>
                  <a:lnTo>
                    <a:pt x="135636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1220724"/>
                  </a:lnTo>
                  <a:lnTo>
                    <a:pt x="6912" y="1263603"/>
                  </a:lnTo>
                  <a:lnTo>
                    <a:pt x="26164" y="1300837"/>
                  </a:lnTo>
                  <a:lnTo>
                    <a:pt x="55522" y="1330195"/>
                  </a:lnTo>
                  <a:lnTo>
                    <a:pt x="92756" y="1349447"/>
                  </a:lnTo>
                  <a:lnTo>
                    <a:pt x="135636" y="1356359"/>
                  </a:lnTo>
                  <a:lnTo>
                    <a:pt x="8423148" y="1356359"/>
                  </a:lnTo>
                  <a:lnTo>
                    <a:pt x="8466027" y="1349447"/>
                  </a:lnTo>
                  <a:lnTo>
                    <a:pt x="8503261" y="1330195"/>
                  </a:lnTo>
                  <a:lnTo>
                    <a:pt x="8532619" y="1300837"/>
                  </a:lnTo>
                  <a:lnTo>
                    <a:pt x="8551871" y="1263603"/>
                  </a:lnTo>
                  <a:lnTo>
                    <a:pt x="8558784" y="1220724"/>
                  </a:lnTo>
                  <a:lnTo>
                    <a:pt x="8558784" y="135636"/>
                  </a:lnTo>
                  <a:lnTo>
                    <a:pt x="8551871" y="92756"/>
                  </a:lnTo>
                  <a:lnTo>
                    <a:pt x="8532619" y="55522"/>
                  </a:lnTo>
                  <a:lnTo>
                    <a:pt x="8503261" y="26164"/>
                  </a:lnTo>
                  <a:lnTo>
                    <a:pt x="8466027" y="6912"/>
                  </a:lnTo>
                  <a:lnTo>
                    <a:pt x="8423148" y="0"/>
                  </a:lnTo>
                  <a:close/>
                </a:path>
              </a:pathLst>
            </a:custGeom>
            <a:solidFill>
              <a:srgbClr val="FFE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6607" y="2688335"/>
              <a:ext cx="8559165" cy="1356360"/>
            </a:xfrm>
            <a:custGeom>
              <a:avLst/>
              <a:gdLst/>
              <a:ahLst/>
              <a:cxnLst/>
              <a:rect l="l" t="t" r="r" b="b"/>
              <a:pathLst>
                <a:path w="8559165" h="1356360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lnTo>
                    <a:pt x="8423148" y="0"/>
                  </a:lnTo>
                  <a:lnTo>
                    <a:pt x="8466027" y="6912"/>
                  </a:lnTo>
                  <a:lnTo>
                    <a:pt x="8503261" y="26164"/>
                  </a:lnTo>
                  <a:lnTo>
                    <a:pt x="8532619" y="55522"/>
                  </a:lnTo>
                  <a:lnTo>
                    <a:pt x="8551871" y="92756"/>
                  </a:lnTo>
                  <a:lnTo>
                    <a:pt x="8558784" y="135636"/>
                  </a:lnTo>
                  <a:lnTo>
                    <a:pt x="8558784" y="1220724"/>
                  </a:lnTo>
                  <a:lnTo>
                    <a:pt x="8551871" y="1263603"/>
                  </a:lnTo>
                  <a:lnTo>
                    <a:pt x="8532619" y="1300837"/>
                  </a:lnTo>
                  <a:lnTo>
                    <a:pt x="8503261" y="1330195"/>
                  </a:lnTo>
                  <a:lnTo>
                    <a:pt x="8466027" y="1349447"/>
                  </a:lnTo>
                  <a:lnTo>
                    <a:pt x="8423148" y="1356359"/>
                  </a:lnTo>
                  <a:lnTo>
                    <a:pt x="135636" y="1356359"/>
                  </a:lnTo>
                  <a:lnTo>
                    <a:pt x="92756" y="1349447"/>
                  </a:lnTo>
                  <a:lnTo>
                    <a:pt x="55522" y="1330195"/>
                  </a:lnTo>
                  <a:lnTo>
                    <a:pt x="26164" y="1300837"/>
                  </a:lnTo>
                  <a:lnTo>
                    <a:pt x="6912" y="1263603"/>
                  </a:lnTo>
                  <a:lnTo>
                    <a:pt x="0" y="1220724"/>
                  </a:lnTo>
                  <a:lnTo>
                    <a:pt x="0" y="135636"/>
                  </a:lnTo>
                  <a:close/>
                </a:path>
              </a:pathLst>
            </a:custGeom>
            <a:ln w="19050">
              <a:solidFill>
                <a:srgbClr val="D29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90417" y="3090358"/>
              <a:ext cx="647065" cy="553720"/>
            </a:xfrm>
            <a:custGeom>
              <a:avLst/>
              <a:gdLst/>
              <a:ahLst/>
              <a:cxnLst/>
              <a:rect l="l" t="t" r="r" b="b"/>
              <a:pathLst>
                <a:path w="647064" h="553720">
                  <a:moveTo>
                    <a:pt x="215603" y="0"/>
                  </a:moveTo>
                  <a:lnTo>
                    <a:pt x="177174" y="1269"/>
                  </a:lnTo>
                  <a:lnTo>
                    <a:pt x="130959" y="6349"/>
                  </a:lnTo>
                  <a:lnTo>
                    <a:pt x="83546" y="15239"/>
                  </a:lnTo>
                  <a:lnTo>
                    <a:pt x="41523" y="31749"/>
                  </a:lnTo>
                  <a:lnTo>
                    <a:pt x="11478" y="57149"/>
                  </a:lnTo>
                  <a:lnTo>
                    <a:pt x="0" y="92709"/>
                  </a:lnTo>
                  <a:lnTo>
                    <a:pt x="0" y="170179"/>
                  </a:lnTo>
                  <a:lnTo>
                    <a:pt x="1888" y="185419"/>
                  </a:lnTo>
                  <a:lnTo>
                    <a:pt x="7603" y="199389"/>
                  </a:lnTo>
                  <a:lnTo>
                    <a:pt x="17217" y="212089"/>
                  </a:lnTo>
                  <a:lnTo>
                    <a:pt x="30800" y="223519"/>
                  </a:lnTo>
                  <a:lnTo>
                    <a:pt x="30800" y="237489"/>
                  </a:lnTo>
                  <a:lnTo>
                    <a:pt x="18191" y="248919"/>
                  </a:lnTo>
                  <a:lnTo>
                    <a:pt x="8470" y="261619"/>
                  </a:lnTo>
                  <a:lnTo>
                    <a:pt x="2213" y="275589"/>
                  </a:lnTo>
                  <a:lnTo>
                    <a:pt x="0" y="292099"/>
                  </a:lnTo>
                  <a:lnTo>
                    <a:pt x="0" y="369569"/>
                  </a:lnTo>
                  <a:lnTo>
                    <a:pt x="21175" y="416559"/>
                  </a:lnTo>
                  <a:lnTo>
                    <a:pt x="83931" y="447039"/>
                  </a:lnTo>
                  <a:lnTo>
                    <a:pt x="144858" y="458469"/>
                  </a:lnTo>
                  <a:lnTo>
                    <a:pt x="215603" y="462280"/>
                  </a:lnTo>
                  <a:lnTo>
                    <a:pt x="220921" y="487680"/>
                  </a:lnTo>
                  <a:lnTo>
                    <a:pt x="263035" y="525780"/>
                  </a:lnTo>
                  <a:lnTo>
                    <a:pt x="299544" y="538480"/>
                  </a:lnTo>
                  <a:lnTo>
                    <a:pt x="394941" y="553720"/>
                  </a:lnTo>
                  <a:lnTo>
                    <a:pt x="469645" y="553720"/>
                  </a:lnTo>
                  <a:lnTo>
                    <a:pt x="515860" y="548640"/>
                  </a:lnTo>
                  <a:lnTo>
                    <a:pt x="563273" y="539750"/>
                  </a:lnTo>
                  <a:lnTo>
                    <a:pt x="605296" y="523240"/>
                  </a:lnTo>
                  <a:lnTo>
                    <a:pt x="623323" y="508000"/>
                  </a:lnTo>
                  <a:lnTo>
                    <a:pt x="400897" y="508000"/>
                  </a:lnTo>
                  <a:lnTo>
                    <a:pt x="393305" y="506730"/>
                  </a:lnTo>
                  <a:lnTo>
                    <a:pt x="385785" y="506730"/>
                  </a:lnTo>
                  <a:lnTo>
                    <a:pt x="385785" y="502920"/>
                  </a:lnTo>
                  <a:lnTo>
                    <a:pt x="354985" y="502920"/>
                  </a:lnTo>
                  <a:lnTo>
                    <a:pt x="331379" y="499110"/>
                  </a:lnTo>
                  <a:lnTo>
                    <a:pt x="324184" y="497840"/>
                  </a:lnTo>
                  <a:lnTo>
                    <a:pt x="324184" y="487680"/>
                  </a:lnTo>
                  <a:lnTo>
                    <a:pt x="293384" y="487680"/>
                  </a:lnTo>
                  <a:lnTo>
                    <a:pt x="262583" y="462280"/>
                  </a:lnTo>
                  <a:lnTo>
                    <a:pt x="262583" y="461010"/>
                  </a:lnTo>
                  <a:lnTo>
                    <a:pt x="570588" y="461010"/>
                  </a:lnTo>
                  <a:lnTo>
                    <a:pt x="578649" y="458470"/>
                  </a:lnTo>
                  <a:lnTo>
                    <a:pt x="586566" y="454660"/>
                  </a:lnTo>
                  <a:lnTo>
                    <a:pt x="594194" y="452120"/>
                  </a:lnTo>
                  <a:lnTo>
                    <a:pt x="601389" y="448310"/>
                  </a:lnTo>
                  <a:lnTo>
                    <a:pt x="646820" y="448310"/>
                  </a:lnTo>
                  <a:lnTo>
                    <a:pt x="646820" y="431800"/>
                  </a:lnTo>
                  <a:lnTo>
                    <a:pt x="385785" y="431800"/>
                  </a:lnTo>
                  <a:lnTo>
                    <a:pt x="377833" y="430530"/>
                  </a:lnTo>
                  <a:lnTo>
                    <a:pt x="362505" y="430530"/>
                  </a:lnTo>
                  <a:lnTo>
                    <a:pt x="354985" y="429260"/>
                  </a:lnTo>
                  <a:lnTo>
                    <a:pt x="354985" y="425450"/>
                  </a:lnTo>
                  <a:lnTo>
                    <a:pt x="324184" y="425450"/>
                  </a:lnTo>
                  <a:lnTo>
                    <a:pt x="300579" y="421640"/>
                  </a:lnTo>
                  <a:lnTo>
                    <a:pt x="293384" y="420370"/>
                  </a:lnTo>
                  <a:lnTo>
                    <a:pt x="293384" y="415290"/>
                  </a:lnTo>
                  <a:lnTo>
                    <a:pt x="185573" y="415289"/>
                  </a:lnTo>
                  <a:lnTo>
                    <a:pt x="170172" y="414019"/>
                  </a:lnTo>
                  <a:lnTo>
                    <a:pt x="170172" y="410209"/>
                  </a:lnTo>
                  <a:lnTo>
                    <a:pt x="139372" y="410209"/>
                  </a:lnTo>
                  <a:lnTo>
                    <a:pt x="115766" y="406399"/>
                  </a:lnTo>
                  <a:lnTo>
                    <a:pt x="108571" y="405129"/>
                  </a:lnTo>
                  <a:lnTo>
                    <a:pt x="108571" y="396239"/>
                  </a:lnTo>
                  <a:lnTo>
                    <a:pt x="77771" y="396239"/>
                  </a:lnTo>
                  <a:lnTo>
                    <a:pt x="46970" y="369569"/>
                  </a:lnTo>
                  <a:lnTo>
                    <a:pt x="46970" y="355599"/>
                  </a:lnTo>
                  <a:lnTo>
                    <a:pt x="639889" y="355600"/>
                  </a:lnTo>
                  <a:lnTo>
                    <a:pt x="638937" y="354330"/>
                  </a:lnTo>
                  <a:lnTo>
                    <a:pt x="401186" y="354330"/>
                  </a:lnTo>
                  <a:lnTo>
                    <a:pt x="335083" y="350520"/>
                  </a:lnTo>
                  <a:lnTo>
                    <a:pt x="281251" y="340360"/>
                  </a:lnTo>
                  <a:lnTo>
                    <a:pt x="245033" y="326390"/>
                  </a:lnTo>
                  <a:lnTo>
                    <a:pt x="170172" y="326389"/>
                  </a:lnTo>
                  <a:lnTo>
                    <a:pt x="146567" y="322579"/>
                  </a:lnTo>
                  <a:lnTo>
                    <a:pt x="139372" y="321309"/>
                  </a:lnTo>
                  <a:lnTo>
                    <a:pt x="139372" y="311149"/>
                  </a:lnTo>
                  <a:lnTo>
                    <a:pt x="108571" y="311149"/>
                  </a:lnTo>
                  <a:lnTo>
                    <a:pt x="77771" y="284479"/>
                  </a:lnTo>
                  <a:lnTo>
                    <a:pt x="77771" y="271779"/>
                  </a:lnTo>
                  <a:lnTo>
                    <a:pt x="301438" y="271780"/>
                  </a:lnTo>
                  <a:lnTo>
                    <a:pt x="335083" y="265430"/>
                  </a:lnTo>
                  <a:lnTo>
                    <a:pt x="401186" y="261620"/>
                  </a:lnTo>
                  <a:lnTo>
                    <a:pt x="595614" y="261620"/>
                  </a:lnTo>
                  <a:lnTo>
                    <a:pt x="569361" y="243840"/>
                  </a:lnTo>
                  <a:lnTo>
                    <a:pt x="532858" y="231140"/>
                  </a:lnTo>
                  <a:lnTo>
                    <a:pt x="516687" y="227330"/>
                  </a:lnTo>
                  <a:lnTo>
                    <a:pt x="499362" y="223520"/>
                  </a:lnTo>
                  <a:lnTo>
                    <a:pt x="461247" y="218440"/>
                  </a:lnTo>
                  <a:lnTo>
                    <a:pt x="462017" y="215900"/>
                  </a:lnTo>
                  <a:lnTo>
                    <a:pt x="193020" y="215899"/>
                  </a:lnTo>
                  <a:lnTo>
                    <a:pt x="177692" y="214629"/>
                  </a:lnTo>
                  <a:lnTo>
                    <a:pt x="170172" y="214629"/>
                  </a:lnTo>
                  <a:lnTo>
                    <a:pt x="170172" y="210819"/>
                  </a:lnTo>
                  <a:lnTo>
                    <a:pt x="139372" y="210819"/>
                  </a:lnTo>
                  <a:lnTo>
                    <a:pt x="115766" y="207009"/>
                  </a:lnTo>
                  <a:lnTo>
                    <a:pt x="108571" y="205739"/>
                  </a:lnTo>
                  <a:lnTo>
                    <a:pt x="108571" y="195579"/>
                  </a:lnTo>
                  <a:lnTo>
                    <a:pt x="77771" y="195579"/>
                  </a:lnTo>
                  <a:lnTo>
                    <a:pt x="46970" y="170179"/>
                  </a:lnTo>
                  <a:lnTo>
                    <a:pt x="46970" y="156209"/>
                  </a:lnTo>
                  <a:lnTo>
                    <a:pt x="434235" y="156210"/>
                  </a:lnTo>
                  <a:lnTo>
                    <a:pt x="431216" y="153670"/>
                  </a:lnTo>
                  <a:lnTo>
                    <a:pt x="431216" y="138430"/>
                  </a:lnTo>
                  <a:lnTo>
                    <a:pt x="216373" y="138430"/>
                  </a:lnTo>
                  <a:lnTo>
                    <a:pt x="150272" y="134619"/>
                  </a:lnTo>
                  <a:lnTo>
                    <a:pt x="96444" y="125729"/>
                  </a:lnTo>
                  <a:lnTo>
                    <a:pt x="60229" y="110489"/>
                  </a:lnTo>
                  <a:lnTo>
                    <a:pt x="46970" y="92709"/>
                  </a:lnTo>
                  <a:lnTo>
                    <a:pt x="60229" y="74929"/>
                  </a:lnTo>
                  <a:lnTo>
                    <a:pt x="96444" y="59689"/>
                  </a:lnTo>
                  <a:lnTo>
                    <a:pt x="150272" y="49529"/>
                  </a:lnTo>
                  <a:lnTo>
                    <a:pt x="216373" y="46990"/>
                  </a:lnTo>
                  <a:lnTo>
                    <a:pt x="410973" y="46990"/>
                  </a:lnTo>
                  <a:lnTo>
                    <a:pt x="410041" y="45720"/>
                  </a:lnTo>
                  <a:lnTo>
                    <a:pt x="347285" y="15240"/>
                  </a:lnTo>
                  <a:lnTo>
                    <a:pt x="286356" y="3810"/>
                  </a:lnTo>
                  <a:lnTo>
                    <a:pt x="251883" y="1270"/>
                  </a:lnTo>
                  <a:lnTo>
                    <a:pt x="215603" y="0"/>
                  </a:lnTo>
                  <a:close/>
                </a:path>
                <a:path w="647064" h="553720">
                  <a:moveTo>
                    <a:pt x="447386" y="477520"/>
                  </a:moveTo>
                  <a:lnTo>
                    <a:pt x="416586" y="477520"/>
                  </a:lnTo>
                  <a:lnTo>
                    <a:pt x="416586" y="508000"/>
                  </a:lnTo>
                  <a:lnTo>
                    <a:pt x="447386" y="508000"/>
                  </a:lnTo>
                  <a:lnTo>
                    <a:pt x="447386" y="477520"/>
                  </a:lnTo>
                  <a:close/>
                </a:path>
                <a:path w="647064" h="553720">
                  <a:moveTo>
                    <a:pt x="508987" y="476250"/>
                  </a:moveTo>
                  <a:lnTo>
                    <a:pt x="478187" y="476250"/>
                  </a:lnTo>
                  <a:lnTo>
                    <a:pt x="478187" y="506730"/>
                  </a:lnTo>
                  <a:lnTo>
                    <a:pt x="470667" y="506730"/>
                  </a:lnTo>
                  <a:lnTo>
                    <a:pt x="463075" y="508000"/>
                  </a:lnTo>
                  <a:lnTo>
                    <a:pt x="623323" y="508000"/>
                  </a:lnTo>
                  <a:lnTo>
                    <a:pt x="629332" y="502920"/>
                  </a:lnTo>
                  <a:lnTo>
                    <a:pt x="508987" y="502920"/>
                  </a:lnTo>
                  <a:lnTo>
                    <a:pt x="508987" y="476250"/>
                  </a:lnTo>
                  <a:close/>
                </a:path>
                <a:path w="647064" h="553720">
                  <a:moveTo>
                    <a:pt x="508987" y="472440"/>
                  </a:moveTo>
                  <a:lnTo>
                    <a:pt x="324184" y="472440"/>
                  </a:lnTo>
                  <a:lnTo>
                    <a:pt x="339296" y="474980"/>
                  </a:lnTo>
                  <a:lnTo>
                    <a:pt x="347032" y="474980"/>
                  </a:lnTo>
                  <a:lnTo>
                    <a:pt x="354985" y="476250"/>
                  </a:lnTo>
                  <a:lnTo>
                    <a:pt x="354985" y="502920"/>
                  </a:lnTo>
                  <a:lnTo>
                    <a:pt x="385785" y="502920"/>
                  </a:lnTo>
                  <a:lnTo>
                    <a:pt x="385785" y="477520"/>
                  </a:lnTo>
                  <a:lnTo>
                    <a:pt x="462209" y="477520"/>
                  </a:lnTo>
                  <a:lnTo>
                    <a:pt x="470126" y="476250"/>
                  </a:lnTo>
                  <a:lnTo>
                    <a:pt x="508987" y="476250"/>
                  </a:lnTo>
                  <a:lnTo>
                    <a:pt x="508987" y="472440"/>
                  </a:lnTo>
                  <a:close/>
                </a:path>
                <a:path w="647064" h="553720">
                  <a:moveTo>
                    <a:pt x="570588" y="468630"/>
                  </a:moveTo>
                  <a:lnTo>
                    <a:pt x="539788" y="468630"/>
                  </a:lnTo>
                  <a:lnTo>
                    <a:pt x="539788" y="497840"/>
                  </a:lnTo>
                  <a:lnTo>
                    <a:pt x="532593" y="499110"/>
                  </a:lnTo>
                  <a:lnTo>
                    <a:pt x="508987" y="502920"/>
                  </a:lnTo>
                  <a:lnTo>
                    <a:pt x="629332" y="502920"/>
                  </a:lnTo>
                  <a:lnTo>
                    <a:pt x="635341" y="497840"/>
                  </a:lnTo>
                  <a:lnTo>
                    <a:pt x="638620" y="487680"/>
                  </a:lnTo>
                  <a:lnTo>
                    <a:pt x="570588" y="487680"/>
                  </a:lnTo>
                  <a:lnTo>
                    <a:pt x="570588" y="468630"/>
                  </a:lnTo>
                  <a:close/>
                </a:path>
                <a:path w="647064" h="553720">
                  <a:moveTo>
                    <a:pt x="570588" y="461010"/>
                  </a:moveTo>
                  <a:lnTo>
                    <a:pt x="265663" y="461010"/>
                  </a:lnTo>
                  <a:lnTo>
                    <a:pt x="267203" y="462280"/>
                  </a:lnTo>
                  <a:lnTo>
                    <a:pt x="269514" y="462280"/>
                  </a:lnTo>
                  <a:lnTo>
                    <a:pt x="277214" y="464820"/>
                  </a:lnTo>
                  <a:lnTo>
                    <a:pt x="284914" y="466090"/>
                  </a:lnTo>
                  <a:lnTo>
                    <a:pt x="293384" y="467360"/>
                  </a:lnTo>
                  <a:lnTo>
                    <a:pt x="293384" y="487680"/>
                  </a:lnTo>
                  <a:lnTo>
                    <a:pt x="324184" y="487680"/>
                  </a:lnTo>
                  <a:lnTo>
                    <a:pt x="324184" y="472440"/>
                  </a:lnTo>
                  <a:lnTo>
                    <a:pt x="508987" y="472440"/>
                  </a:lnTo>
                  <a:lnTo>
                    <a:pt x="539788" y="468630"/>
                  </a:lnTo>
                  <a:lnTo>
                    <a:pt x="570588" y="468630"/>
                  </a:lnTo>
                  <a:lnTo>
                    <a:pt x="570588" y="461010"/>
                  </a:lnTo>
                  <a:close/>
                </a:path>
                <a:path w="647064" h="553720">
                  <a:moveTo>
                    <a:pt x="646820" y="448310"/>
                  </a:moveTo>
                  <a:lnTo>
                    <a:pt x="601389" y="448310"/>
                  </a:lnTo>
                  <a:lnTo>
                    <a:pt x="601389" y="462280"/>
                  </a:lnTo>
                  <a:lnTo>
                    <a:pt x="599283" y="469900"/>
                  </a:lnTo>
                  <a:lnTo>
                    <a:pt x="593207" y="476250"/>
                  </a:lnTo>
                  <a:lnTo>
                    <a:pt x="583522" y="482600"/>
                  </a:lnTo>
                  <a:lnTo>
                    <a:pt x="570588" y="487680"/>
                  </a:lnTo>
                  <a:lnTo>
                    <a:pt x="638620" y="487680"/>
                  </a:lnTo>
                  <a:lnTo>
                    <a:pt x="646820" y="462280"/>
                  </a:lnTo>
                  <a:lnTo>
                    <a:pt x="646820" y="448310"/>
                  </a:lnTo>
                  <a:close/>
                </a:path>
                <a:path w="647064" h="553720">
                  <a:moveTo>
                    <a:pt x="416586" y="400050"/>
                  </a:moveTo>
                  <a:lnTo>
                    <a:pt x="385785" y="400050"/>
                  </a:lnTo>
                  <a:lnTo>
                    <a:pt x="385785" y="431800"/>
                  </a:lnTo>
                  <a:lnTo>
                    <a:pt x="416586" y="431800"/>
                  </a:lnTo>
                  <a:lnTo>
                    <a:pt x="416586" y="400050"/>
                  </a:lnTo>
                  <a:close/>
                </a:path>
                <a:path w="647064" h="553720">
                  <a:moveTo>
                    <a:pt x="478187" y="398780"/>
                  </a:moveTo>
                  <a:lnTo>
                    <a:pt x="447386" y="398780"/>
                  </a:lnTo>
                  <a:lnTo>
                    <a:pt x="447386" y="429260"/>
                  </a:lnTo>
                  <a:lnTo>
                    <a:pt x="439867" y="430530"/>
                  </a:lnTo>
                  <a:lnTo>
                    <a:pt x="424539" y="430530"/>
                  </a:lnTo>
                  <a:lnTo>
                    <a:pt x="416586" y="431800"/>
                  </a:lnTo>
                  <a:lnTo>
                    <a:pt x="646820" y="431800"/>
                  </a:lnTo>
                  <a:lnTo>
                    <a:pt x="646820" y="425450"/>
                  </a:lnTo>
                  <a:lnTo>
                    <a:pt x="478187" y="425450"/>
                  </a:lnTo>
                  <a:lnTo>
                    <a:pt x="478187" y="398780"/>
                  </a:lnTo>
                  <a:close/>
                </a:path>
                <a:path w="647064" h="553720">
                  <a:moveTo>
                    <a:pt x="539788" y="389890"/>
                  </a:moveTo>
                  <a:lnTo>
                    <a:pt x="293384" y="389890"/>
                  </a:lnTo>
                  <a:lnTo>
                    <a:pt x="324184" y="394970"/>
                  </a:lnTo>
                  <a:lnTo>
                    <a:pt x="324184" y="425450"/>
                  </a:lnTo>
                  <a:lnTo>
                    <a:pt x="354985" y="425450"/>
                  </a:lnTo>
                  <a:lnTo>
                    <a:pt x="354985" y="398780"/>
                  </a:lnTo>
                  <a:lnTo>
                    <a:pt x="478187" y="398780"/>
                  </a:lnTo>
                  <a:lnTo>
                    <a:pt x="478187" y="396240"/>
                  </a:lnTo>
                  <a:lnTo>
                    <a:pt x="508987" y="391160"/>
                  </a:lnTo>
                  <a:lnTo>
                    <a:pt x="539788" y="391160"/>
                  </a:lnTo>
                  <a:lnTo>
                    <a:pt x="539788" y="389890"/>
                  </a:lnTo>
                  <a:close/>
                </a:path>
                <a:path w="647064" h="553720">
                  <a:moveTo>
                    <a:pt x="539788" y="391160"/>
                  </a:moveTo>
                  <a:lnTo>
                    <a:pt x="508987" y="391160"/>
                  </a:lnTo>
                  <a:lnTo>
                    <a:pt x="508987" y="420370"/>
                  </a:lnTo>
                  <a:lnTo>
                    <a:pt x="501793" y="421640"/>
                  </a:lnTo>
                  <a:lnTo>
                    <a:pt x="478187" y="425450"/>
                  </a:lnTo>
                  <a:lnTo>
                    <a:pt x="646820" y="425450"/>
                  </a:lnTo>
                  <a:lnTo>
                    <a:pt x="646820" y="411480"/>
                  </a:lnTo>
                  <a:lnTo>
                    <a:pt x="539788" y="411480"/>
                  </a:lnTo>
                  <a:lnTo>
                    <a:pt x="539788" y="391160"/>
                  </a:lnTo>
                  <a:close/>
                </a:path>
                <a:path w="647064" h="553720">
                  <a:moveTo>
                    <a:pt x="231773" y="383540"/>
                  </a:moveTo>
                  <a:lnTo>
                    <a:pt x="175562" y="383539"/>
                  </a:lnTo>
                  <a:lnTo>
                    <a:pt x="180182" y="384809"/>
                  </a:lnTo>
                  <a:lnTo>
                    <a:pt x="185573" y="384809"/>
                  </a:lnTo>
                  <a:lnTo>
                    <a:pt x="186018" y="393699"/>
                  </a:lnTo>
                  <a:lnTo>
                    <a:pt x="187401" y="401319"/>
                  </a:lnTo>
                  <a:lnTo>
                    <a:pt x="189796" y="408939"/>
                  </a:lnTo>
                  <a:lnTo>
                    <a:pt x="193273" y="415289"/>
                  </a:lnTo>
                  <a:lnTo>
                    <a:pt x="293384" y="415290"/>
                  </a:lnTo>
                  <a:lnTo>
                    <a:pt x="293384" y="411480"/>
                  </a:lnTo>
                  <a:lnTo>
                    <a:pt x="262583" y="411480"/>
                  </a:lnTo>
                  <a:lnTo>
                    <a:pt x="249644" y="405130"/>
                  </a:lnTo>
                  <a:lnTo>
                    <a:pt x="239956" y="398780"/>
                  </a:lnTo>
                  <a:lnTo>
                    <a:pt x="233879" y="392430"/>
                  </a:lnTo>
                  <a:lnTo>
                    <a:pt x="231773" y="384810"/>
                  </a:lnTo>
                  <a:lnTo>
                    <a:pt x="231773" y="383540"/>
                  </a:lnTo>
                  <a:close/>
                </a:path>
                <a:path w="647064" h="553720">
                  <a:moveTo>
                    <a:pt x="570588" y="370840"/>
                  </a:moveTo>
                  <a:lnTo>
                    <a:pt x="231773" y="370840"/>
                  </a:lnTo>
                  <a:lnTo>
                    <a:pt x="238860" y="374650"/>
                  </a:lnTo>
                  <a:lnTo>
                    <a:pt x="246308" y="377190"/>
                  </a:lnTo>
                  <a:lnTo>
                    <a:pt x="254192" y="379730"/>
                  </a:lnTo>
                  <a:lnTo>
                    <a:pt x="262583" y="382270"/>
                  </a:lnTo>
                  <a:lnTo>
                    <a:pt x="262583" y="411480"/>
                  </a:lnTo>
                  <a:lnTo>
                    <a:pt x="293384" y="411480"/>
                  </a:lnTo>
                  <a:lnTo>
                    <a:pt x="293384" y="389890"/>
                  </a:lnTo>
                  <a:lnTo>
                    <a:pt x="539788" y="389890"/>
                  </a:lnTo>
                  <a:lnTo>
                    <a:pt x="539788" y="383540"/>
                  </a:lnTo>
                  <a:lnTo>
                    <a:pt x="555766" y="378460"/>
                  </a:lnTo>
                  <a:lnTo>
                    <a:pt x="563394" y="374650"/>
                  </a:lnTo>
                  <a:lnTo>
                    <a:pt x="570588" y="370840"/>
                  </a:lnTo>
                  <a:close/>
                </a:path>
                <a:path w="647064" h="553720">
                  <a:moveTo>
                    <a:pt x="645496" y="370840"/>
                  </a:moveTo>
                  <a:lnTo>
                    <a:pt x="570588" y="370840"/>
                  </a:lnTo>
                  <a:lnTo>
                    <a:pt x="570588" y="384810"/>
                  </a:lnTo>
                  <a:lnTo>
                    <a:pt x="568483" y="392430"/>
                  </a:lnTo>
                  <a:lnTo>
                    <a:pt x="562407" y="398780"/>
                  </a:lnTo>
                  <a:lnTo>
                    <a:pt x="552722" y="405130"/>
                  </a:lnTo>
                  <a:lnTo>
                    <a:pt x="539788" y="411480"/>
                  </a:lnTo>
                  <a:lnTo>
                    <a:pt x="646820" y="411480"/>
                  </a:lnTo>
                  <a:lnTo>
                    <a:pt x="646699" y="383540"/>
                  </a:lnTo>
                  <a:lnTo>
                    <a:pt x="645496" y="370840"/>
                  </a:lnTo>
                  <a:close/>
                </a:path>
                <a:path w="647064" h="553720">
                  <a:moveTo>
                    <a:pt x="231773" y="374650"/>
                  </a:moveTo>
                  <a:lnTo>
                    <a:pt x="108571" y="374649"/>
                  </a:lnTo>
                  <a:lnTo>
                    <a:pt x="139372" y="379729"/>
                  </a:lnTo>
                  <a:lnTo>
                    <a:pt x="139372" y="410209"/>
                  </a:lnTo>
                  <a:lnTo>
                    <a:pt x="170172" y="410209"/>
                  </a:lnTo>
                  <a:lnTo>
                    <a:pt x="170172" y="383539"/>
                  </a:lnTo>
                  <a:lnTo>
                    <a:pt x="231773" y="383540"/>
                  </a:lnTo>
                  <a:lnTo>
                    <a:pt x="231773" y="374650"/>
                  </a:lnTo>
                  <a:close/>
                </a:path>
                <a:path w="647064" h="553720">
                  <a:moveTo>
                    <a:pt x="447386" y="398780"/>
                  </a:moveTo>
                  <a:lnTo>
                    <a:pt x="354985" y="398780"/>
                  </a:lnTo>
                  <a:lnTo>
                    <a:pt x="362505" y="400050"/>
                  </a:lnTo>
                  <a:lnTo>
                    <a:pt x="439325" y="400050"/>
                  </a:lnTo>
                  <a:lnTo>
                    <a:pt x="447386" y="398780"/>
                  </a:lnTo>
                  <a:close/>
                </a:path>
                <a:path w="647064" h="553720">
                  <a:moveTo>
                    <a:pt x="639889" y="355600"/>
                  </a:moveTo>
                  <a:lnTo>
                    <a:pt x="46970" y="355599"/>
                  </a:lnTo>
                  <a:lnTo>
                    <a:pt x="54057" y="359409"/>
                  </a:lnTo>
                  <a:lnTo>
                    <a:pt x="61504" y="361949"/>
                  </a:lnTo>
                  <a:lnTo>
                    <a:pt x="69385" y="364489"/>
                  </a:lnTo>
                  <a:lnTo>
                    <a:pt x="77771" y="367029"/>
                  </a:lnTo>
                  <a:lnTo>
                    <a:pt x="77771" y="396239"/>
                  </a:lnTo>
                  <a:lnTo>
                    <a:pt x="108571" y="396239"/>
                  </a:lnTo>
                  <a:lnTo>
                    <a:pt x="108571" y="374649"/>
                  </a:lnTo>
                  <a:lnTo>
                    <a:pt x="231773" y="374650"/>
                  </a:lnTo>
                  <a:lnTo>
                    <a:pt x="231773" y="370840"/>
                  </a:lnTo>
                  <a:lnTo>
                    <a:pt x="645496" y="370840"/>
                  </a:lnTo>
                  <a:lnTo>
                    <a:pt x="645376" y="369570"/>
                  </a:lnTo>
                  <a:lnTo>
                    <a:pt x="639889" y="355600"/>
                  </a:lnTo>
                  <a:close/>
                </a:path>
                <a:path w="647064" h="553720">
                  <a:moveTo>
                    <a:pt x="595614" y="261620"/>
                  </a:moveTo>
                  <a:lnTo>
                    <a:pt x="401186" y="261620"/>
                  </a:lnTo>
                  <a:lnTo>
                    <a:pt x="467286" y="265430"/>
                  </a:lnTo>
                  <a:lnTo>
                    <a:pt x="521115" y="275590"/>
                  </a:lnTo>
                  <a:lnTo>
                    <a:pt x="557330" y="290830"/>
                  </a:lnTo>
                  <a:lnTo>
                    <a:pt x="570588" y="308610"/>
                  </a:lnTo>
                  <a:lnTo>
                    <a:pt x="557330" y="326390"/>
                  </a:lnTo>
                  <a:lnTo>
                    <a:pt x="521115" y="340360"/>
                  </a:lnTo>
                  <a:lnTo>
                    <a:pt x="467286" y="350520"/>
                  </a:lnTo>
                  <a:lnTo>
                    <a:pt x="401186" y="354330"/>
                  </a:lnTo>
                  <a:lnTo>
                    <a:pt x="638937" y="354330"/>
                  </a:lnTo>
                  <a:lnTo>
                    <a:pt x="630361" y="342900"/>
                  </a:lnTo>
                  <a:lnTo>
                    <a:pt x="616789" y="331470"/>
                  </a:lnTo>
                  <a:lnTo>
                    <a:pt x="616789" y="308610"/>
                  </a:lnTo>
                  <a:lnTo>
                    <a:pt x="611471" y="283210"/>
                  </a:lnTo>
                  <a:lnTo>
                    <a:pt x="595614" y="261620"/>
                  </a:lnTo>
                  <a:close/>
                </a:path>
                <a:path w="647064" h="553720">
                  <a:moveTo>
                    <a:pt x="245033" y="290830"/>
                  </a:moveTo>
                  <a:lnTo>
                    <a:pt x="139372" y="290829"/>
                  </a:lnTo>
                  <a:lnTo>
                    <a:pt x="170172" y="295909"/>
                  </a:lnTo>
                  <a:lnTo>
                    <a:pt x="170172" y="326389"/>
                  </a:lnTo>
                  <a:lnTo>
                    <a:pt x="245033" y="326390"/>
                  </a:lnTo>
                  <a:lnTo>
                    <a:pt x="231773" y="308610"/>
                  </a:lnTo>
                  <a:lnTo>
                    <a:pt x="245033" y="290830"/>
                  </a:lnTo>
                  <a:close/>
                </a:path>
                <a:path w="647064" h="553720">
                  <a:moveTo>
                    <a:pt x="301438" y="271780"/>
                  </a:moveTo>
                  <a:lnTo>
                    <a:pt x="77771" y="271779"/>
                  </a:lnTo>
                  <a:lnTo>
                    <a:pt x="84857" y="274319"/>
                  </a:lnTo>
                  <a:lnTo>
                    <a:pt x="92305" y="278129"/>
                  </a:lnTo>
                  <a:lnTo>
                    <a:pt x="100185" y="280669"/>
                  </a:lnTo>
                  <a:lnTo>
                    <a:pt x="108571" y="283209"/>
                  </a:lnTo>
                  <a:lnTo>
                    <a:pt x="108571" y="311149"/>
                  </a:lnTo>
                  <a:lnTo>
                    <a:pt x="139372" y="311149"/>
                  </a:lnTo>
                  <a:lnTo>
                    <a:pt x="139372" y="290829"/>
                  </a:lnTo>
                  <a:lnTo>
                    <a:pt x="245033" y="290830"/>
                  </a:lnTo>
                  <a:lnTo>
                    <a:pt x="281251" y="275590"/>
                  </a:lnTo>
                  <a:lnTo>
                    <a:pt x="301438" y="271780"/>
                  </a:lnTo>
                  <a:close/>
                </a:path>
                <a:path w="647064" h="553720">
                  <a:moveTo>
                    <a:pt x="231773" y="185420"/>
                  </a:moveTo>
                  <a:lnTo>
                    <a:pt x="200973" y="185419"/>
                  </a:lnTo>
                  <a:lnTo>
                    <a:pt x="200973" y="215899"/>
                  </a:lnTo>
                  <a:lnTo>
                    <a:pt x="231773" y="215900"/>
                  </a:lnTo>
                  <a:lnTo>
                    <a:pt x="231773" y="185420"/>
                  </a:lnTo>
                  <a:close/>
                </a:path>
                <a:path w="647064" h="553720">
                  <a:moveTo>
                    <a:pt x="293384" y="182880"/>
                  </a:moveTo>
                  <a:lnTo>
                    <a:pt x="262583" y="182880"/>
                  </a:lnTo>
                  <a:lnTo>
                    <a:pt x="262583" y="214630"/>
                  </a:lnTo>
                  <a:lnTo>
                    <a:pt x="255058" y="214630"/>
                  </a:lnTo>
                  <a:lnTo>
                    <a:pt x="239726" y="215900"/>
                  </a:lnTo>
                  <a:lnTo>
                    <a:pt x="462017" y="215900"/>
                  </a:lnTo>
                  <a:lnTo>
                    <a:pt x="462017" y="210820"/>
                  </a:lnTo>
                  <a:lnTo>
                    <a:pt x="293384" y="210820"/>
                  </a:lnTo>
                  <a:lnTo>
                    <a:pt x="293384" y="182880"/>
                  </a:lnTo>
                  <a:close/>
                </a:path>
                <a:path w="647064" h="553720">
                  <a:moveTo>
                    <a:pt x="324184" y="175260"/>
                  </a:moveTo>
                  <a:lnTo>
                    <a:pt x="108571" y="175259"/>
                  </a:lnTo>
                  <a:lnTo>
                    <a:pt x="139372" y="180339"/>
                  </a:lnTo>
                  <a:lnTo>
                    <a:pt x="139372" y="210819"/>
                  </a:lnTo>
                  <a:lnTo>
                    <a:pt x="170172" y="210819"/>
                  </a:lnTo>
                  <a:lnTo>
                    <a:pt x="170172" y="182879"/>
                  </a:lnTo>
                  <a:lnTo>
                    <a:pt x="293384" y="182880"/>
                  </a:lnTo>
                  <a:lnTo>
                    <a:pt x="293384" y="180340"/>
                  </a:lnTo>
                  <a:lnTo>
                    <a:pt x="324184" y="175260"/>
                  </a:lnTo>
                  <a:close/>
                </a:path>
                <a:path w="647064" h="553720">
                  <a:moveTo>
                    <a:pt x="354985" y="175260"/>
                  </a:moveTo>
                  <a:lnTo>
                    <a:pt x="324184" y="175260"/>
                  </a:lnTo>
                  <a:lnTo>
                    <a:pt x="324184" y="204470"/>
                  </a:lnTo>
                  <a:lnTo>
                    <a:pt x="316990" y="207010"/>
                  </a:lnTo>
                  <a:lnTo>
                    <a:pt x="293384" y="210820"/>
                  </a:lnTo>
                  <a:lnTo>
                    <a:pt x="462017" y="210820"/>
                  </a:lnTo>
                  <a:lnTo>
                    <a:pt x="462017" y="208280"/>
                  </a:lnTo>
                  <a:lnTo>
                    <a:pt x="460442" y="195580"/>
                  </a:lnTo>
                  <a:lnTo>
                    <a:pt x="354985" y="195580"/>
                  </a:lnTo>
                  <a:lnTo>
                    <a:pt x="354985" y="175260"/>
                  </a:lnTo>
                  <a:close/>
                </a:path>
                <a:path w="647064" h="553720">
                  <a:moveTo>
                    <a:pt x="385785" y="156210"/>
                  </a:moveTo>
                  <a:lnTo>
                    <a:pt x="46970" y="156209"/>
                  </a:lnTo>
                  <a:lnTo>
                    <a:pt x="54057" y="158749"/>
                  </a:lnTo>
                  <a:lnTo>
                    <a:pt x="61504" y="162559"/>
                  </a:lnTo>
                  <a:lnTo>
                    <a:pt x="69385" y="165099"/>
                  </a:lnTo>
                  <a:lnTo>
                    <a:pt x="77771" y="167639"/>
                  </a:lnTo>
                  <a:lnTo>
                    <a:pt x="77771" y="195579"/>
                  </a:lnTo>
                  <a:lnTo>
                    <a:pt x="108571" y="195579"/>
                  </a:lnTo>
                  <a:lnTo>
                    <a:pt x="108571" y="175259"/>
                  </a:lnTo>
                  <a:lnTo>
                    <a:pt x="354985" y="175260"/>
                  </a:lnTo>
                  <a:lnTo>
                    <a:pt x="354985" y="167640"/>
                  </a:lnTo>
                  <a:lnTo>
                    <a:pt x="370963" y="162560"/>
                  </a:lnTo>
                  <a:lnTo>
                    <a:pt x="378591" y="158750"/>
                  </a:lnTo>
                  <a:lnTo>
                    <a:pt x="385785" y="156210"/>
                  </a:lnTo>
                  <a:close/>
                </a:path>
                <a:path w="647064" h="553720">
                  <a:moveTo>
                    <a:pt x="434235" y="156210"/>
                  </a:moveTo>
                  <a:lnTo>
                    <a:pt x="385785" y="156210"/>
                  </a:lnTo>
                  <a:lnTo>
                    <a:pt x="385785" y="170180"/>
                  </a:lnTo>
                  <a:lnTo>
                    <a:pt x="383680" y="176530"/>
                  </a:lnTo>
                  <a:lnTo>
                    <a:pt x="377604" y="184150"/>
                  </a:lnTo>
                  <a:lnTo>
                    <a:pt x="367919" y="190500"/>
                  </a:lnTo>
                  <a:lnTo>
                    <a:pt x="354985" y="195580"/>
                  </a:lnTo>
                  <a:lnTo>
                    <a:pt x="460442" y="195580"/>
                  </a:lnTo>
                  <a:lnTo>
                    <a:pt x="460128" y="193040"/>
                  </a:lnTo>
                  <a:lnTo>
                    <a:pt x="454413" y="177800"/>
                  </a:lnTo>
                  <a:lnTo>
                    <a:pt x="444800" y="165100"/>
                  </a:lnTo>
                  <a:lnTo>
                    <a:pt x="434235" y="156210"/>
                  </a:lnTo>
                  <a:close/>
                </a:path>
                <a:path w="647064" h="553720">
                  <a:moveTo>
                    <a:pt x="246597" y="184150"/>
                  </a:moveTo>
                  <a:lnTo>
                    <a:pt x="185284" y="184149"/>
                  </a:lnTo>
                  <a:lnTo>
                    <a:pt x="193020" y="185419"/>
                  </a:lnTo>
                  <a:lnTo>
                    <a:pt x="238968" y="185420"/>
                  </a:lnTo>
                  <a:lnTo>
                    <a:pt x="246597" y="184150"/>
                  </a:lnTo>
                  <a:close/>
                </a:path>
                <a:path w="647064" h="553720">
                  <a:moveTo>
                    <a:pt x="262583" y="182880"/>
                  </a:moveTo>
                  <a:lnTo>
                    <a:pt x="170172" y="182879"/>
                  </a:lnTo>
                  <a:lnTo>
                    <a:pt x="177692" y="184149"/>
                  </a:lnTo>
                  <a:lnTo>
                    <a:pt x="254517" y="184150"/>
                  </a:lnTo>
                  <a:lnTo>
                    <a:pt x="262583" y="182880"/>
                  </a:lnTo>
                  <a:close/>
                </a:path>
                <a:path w="647064" h="553720">
                  <a:moveTo>
                    <a:pt x="410973" y="46990"/>
                  </a:moveTo>
                  <a:lnTo>
                    <a:pt x="216373" y="46990"/>
                  </a:lnTo>
                  <a:lnTo>
                    <a:pt x="282479" y="49530"/>
                  </a:lnTo>
                  <a:lnTo>
                    <a:pt x="336311" y="59690"/>
                  </a:lnTo>
                  <a:lnTo>
                    <a:pt x="372526" y="74930"/>
                  </a:lnTo>
                  <a:lnTo>
                    <a:pt x="385785" y="92710"/>
                  </a:lnTo>
                  <a:lnTo>
                    <a:pt x="372527" y="110490"/>
                  </a:lnTo>
                  <a:lnTo>
                    <a:pt x="336311" y="125730"/>
                  </a:lnTo>
                  <a:lnTo>
                    <a:pt x="282479" y="134620"/>
                  </a:lnTo>
                  <a:lnTo>
                    <a:pt x="216373" y="138430"/>
                  </a:lnTo>
                  <a:lnTo>
                    <a:pt x="431216" y="138430"/>
                  </a:lnTo>
                  <a:lnTo>
                    <a:pt x="431216" y="92710"/>
                  </a:lnTo>
                  <a:lnTo>
                    <a:pt x="425898" y="67310"/>
                  </a:lnTo>
                  <a:lnTo>
                    <a:pt x="410973" y="46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369" y="4382833"/>
            <a:ext cx="8568309" cy="13628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13582" y="1352753"/>
            <a:ext cx="4609465" cy="402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10" dirty="0">
                <a:latin typeface="微软雅黑" panose="020B0503020204020204" charset="-122"/>
                <a:cs typeface="微软雅黑" panose="020B0503020204020204" charset="-122"/>
              </a:rPr>
              <a:t>增加最大化收益</a:t>
            </a:r>
            <a:endParaRPr sz="4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278000"/>
              </a:lnSpc>
            </a:pPr>
            <a:r>
              <a:rPr sz="4000" spc="5" dirty="0">
                <a:latin typeface="微软雅黑" panose="020B0503020204020204" charset="-122"/>
                <a:cs typeface="微软雅黑" panose="020B0503020204020204" charset="-122"/>
              </a:rPr>
              <a:t>达到成本管理的底线 </a:t>
            </a:r>
            <a:r>
              <a:rPr sz="4000" spc="10" dirty="0">
                <a:latin typeface="微软雅黑" panose="020B0503020204020204" charset="-122"/>
                <a:cs typeface="微软雅黑" panose="020B0503020204020204" charset="-122"/>
              </a:rPr>
              <a:t>获</a:t>
            </a:r>
            <a:r>
              <a:rPr sz="4000" spc="5" dirty="0">
                <a:latin typeface="微软雅黑" panose="020B0503020204020204" charset="-122"/>
                <a:cs typeface="微软雅黑" panose="020B0503020204020204" charset="-122"/>
              </a:rPr>
              <a:t>得</a:t>
            </a:r>
            <a:r>
              <a:rPr sz="4000" spc="-15" dirty="0">
                <a:latin typeface="Arial" panose="020B0704020202020204"/>
                <a:cs typeface="Arial" panose="020B0704020202020204"/>
              </a:rPr>
              <a:t>/</a:t>
            </a:r>
            <a:r>
              <a:rPr sz="4000" spc="10" dirty="0">
                <a:latin typeface="微软雅黑" panose="020B0503020204020204" charset="-122"/>
                <a:cs typeface="微软雅黑" panose="020B0503020204020204" charset="-122"/>
              </a:rPr>
              <a:t>保持竞争优势</a:t>
            </a:r>
            <a:endParaRPr sz="4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941" y="657799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60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844" y="167462"/>
            <a:ext cx="48964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ESP</a:t>
            </a: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海上采油平台应用案例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7953" y="303275"/>
            <a:ext cx="2776220" cy="3872229"/>
            <a:chOff x="7497953" y="303275"/>
            <a:chExt cx="2776220" cy="38722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599921" y="303275"/>
              <a:ext cx="1674134" cy="3871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78340" y="1083563"/>
              <a:ext cx="48895" cy="1756410"/>
            </a:xfrm>
            <a:custGeom>
              <a:avLst/>
              <a:gdLst/>
              <a:ahLst/>
              <a:cxnLst/>
              <a:rect l="l" t="t" r="r" b="b"/>
              <a:pathLst>
                <a:path w="48895" h="1756410">
                  <a:moveTo>
                    <a:pt x="48767" y="0"/>
                  </a:moveTo>
                  <a:lnTo>
                    <a:pt x="48767" y="409828"/>
                  </a:lnTo>
                  <a:lnTo>
                    <a:pt x="0" y="409828"/>
                  </a:lnTo>
                  <a:lnTo>
                    <a:pt x="0" y="1756283"/>
                  </a:lnTo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1128" y="713231"/>
              <a:ext cx="1054607" cy="7071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01128" y="713231"/>
              <a:ext cx="1054735" cy="707390"/>
            </a:xfrm>
            <a:custGeom>
              <a:avLst/>
              <a:gdLst/>
              <a:ahLst/>
              <a:cxnLst/>
              <a:rect l="l" t="t" r="r" b="b"/>
              <a:pathLst>
                <a:path w="1054734" h="707390">
                  <a:moveTo>
                    <a:pt x="0" y="707136"/>
                  </a:moveTo>
                  <a:lnTo>
                    <a:pt x="1054607" y="707136"/>
                  </a:lnTo>
                  <a:lnTo>
                    <a:pt x="1054607" y="0"/>
                  </a:lnTo>
                  <a:lnTo>
                    <a:pt x="0" y="0"/>
                  </a:lnTo>
                  <a:lnTo>
                    <a:pt x="0" y="707136"/>
                  </a:lnTo>
                  <a:close/>
                </a:path>
              </a:pathLst>
            </a:custGeom>
            <a:ln w="6350">
              <a:solidFill>
                <a:srgbClr val="D9D7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504176" y="713231"/>
            <a:ext cx="1054735" cy="457200"/>
          </a:xfrm>
          <a:prstGeom prst="rect">
            <a:avLst/>
          </a:prstGeom>
          <a:ln w="6350">
            <a:solidFill>
              <a:srgbClr val="D9D7D5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80670" marR="217170" indent="-60960">
              <a:lnSpc>
                <a:spcPts val="1610"/>
              </a:lnSpc>
              <a:spcBef>
                <a:spcPts val="370"/>
              </a:spcBef>
            </a:pPr>
            <a:r>
              <a:rPr sz="1350" spc="-1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V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ar</a:t>
            </a:r>
            <a:r>
              <a:rPr sz="1350" spc="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a</a:t>
            </a:r>
            <a:r>
              <a:rPr sz="1350" spc="-1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b</a:t>
            </a:r>
            <a:r>
              <a:rPr sz="1350" spc="-4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e  </a:t>
            </a:r>
            <a:r>
              <a:rPr sz="1350" spc="-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Speed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04048" y="1167257"/>
            <a:ext cx="1061085" cy="509270"/>
            <a:chOff x="7504048" y="1167257"/>
            <a:chExt cx="1061085" cy="5092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7223" y="1170432"/>
              <a:ext cx="1054607" cy="5029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07223" y="1170432"/>
              <a:ext cx="1054735" cy="502920"/>
            </a:xfrm>
            <a:custGeom>
              <a:avLst/>
              <a:gdLst/>
              <a:ahLst/>
              <a:cxnLst/>
              <a:rect l="l" t="t" r="r" b="b"/>
              <a:pathLst>
                <a:path w="1054734" h="502919">
                  <a:moveTo>
                    <a:pt x="0" y="502920"/>
                  </a:moveTo>
                  <a:lnTo>
                    <a:pt x="1054607" y="502920"/>
                  </a:lnTo>
                  <a:lnTo>
                    <a:pt x="1054607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6350">
              <a:solidFill>
                <a:srgbClr val="D9D7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484998" y="1145870"/>
            <a:ext cx="109347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95"/>
              </a:spcBef>
            </a:pPr>
            <a:r>
              <a:rPr sz="2025" spc="-487" baseline="-1600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P</a:t>
            </a:r>
            <a:r>
              <a:rPr sz="1350" spc="-32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D</a:t>
            </a:r>
            <a:r>
              <a:rPr sz="2025" spc="-487" baseline="-1600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1350" spc="-32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r</a:t>
            </a:r>
            <a:r>
              <a:rPr sz="2025" spc="-487" baseline="-1600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w</a:t>
            </a:r>
            <a:r>
              <a:rPr sz="1350" spc="-32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iv</a:t>
            </a:r>
            <a:r>
              <a:rPr sz="2025" spc="-487" baseline="-1600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350" spc="-32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2025" spc="-487" baseline="-1600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r</a:t>
            </a:r>
            <a:endParaRPr sz="2025" baseline="-16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04176" y="1420367"/>
            <a:ext cx="1054735" cy="253365"/>
          </a:xfrm>
          <a:prstGeom prst="rect">
            <a:avLst/>
          </a:prstGeom>
          <a:ln w="6350">
            <a:solidFill>
              <a:srgbClr val="D9D7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8930">
              <a:lnSpc>
                <a:spcPts val="1570"/>
              </a:lnSpc>
            </a:pPr>
            <a:r>
              <a:rPr sz="1350" spc="-1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cable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080" y="1758695"/>
            <a:ext cx="1051559" cy="295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498080" y="1758695"/>
            <a:ext cx="1051560" cy="295910"/>
          </a:xfrm>
          <a:prstGeom prst="rect">
            <a:avLst/>
          </a:prstGeom>
          <a:ln w="6350">
            <a:solidFill>
              <a:srgbClr val="D9D7D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305"/>
              </a:spcBef>
            </a:pP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Pump(s)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97953" y="2426080"/>
            <a:ext cx="1061085" cy="509270"/>
            <a:chOff x="7497953" y="2426080"/>
            <a:chExt cx="1061085" cy="50927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128" y="2429255"/>
              <a:ext cx="1054607" cy="5029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01128" y="2429255"/>
              <a:ext cx="1054735" cy="502920"/>
            </a:xfrm>
            <a:custGeom>
              <a:avLst/>
              <a:gdLst/>
              <a:ahLst/>
              <a:cxnLst/>
              <a:rect l="l" t="t" r="r" b="b"/>
              <a:pathLst>
                <a:path w="1054734" h="502919">
                  <a:moveTo>
                    <a:pt x="0" y="502920"/>
                  </a:moveTo>
                  <a:lnTo>
                    <a:pt x="1054607" y="502920"/>
                  </a:lnTo>
                  <a:lnTo>
                    <a:pt x="1054607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6350">
              <a:solidFill>
                <a:srgbClr val="D9D7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611109" y="2457703"/>
            <a:ext cx="83756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50" spc="-1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P</a:t>
            </a:r>
            <a:r>
              <a:rPr sz="135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r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o</a:t>
            </a:r>
            <a:r>
              <a:rPr sz="135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ec</a:t>
            </a:r>
            <a:r>
              <a:rPr sz="135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t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or</a:t>
            </a:r>
            <a:r>
              <a:rPr sz="135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s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01254" y="2661920"/>
            <a:ext cx="5715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94905" y="2947289"/>
            <a:ext cx="1057910" cy="305435"/>
            <a:chOff x="7494905" y="2947289"/>
            <a:chExt cx="1057910" cy="30543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8080" y="2950464"/>
              <a:ext cx="1051559" cy="29870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98080" y="2950464"/>
              <a:ext cx="1051560" cy="299085"/>
            </a:xfrm>
            <a:custGeom>
              <a:avLst/>
              <a:gdLst/>
              <a:ahLst/>
              <a:cxnLst/>
              <a:rect l="l" t="t" r="r" b="b"/>
              <a:pathLst>
                <a:path w="1051559" h="299085">
                  <a:moveTo>
                    <a:pt x="0" y="298703"/>
                  </a:moveTo>
                  <a:lnTo>
                    <a:pt x="1051559" y="298703"/>
                  </a:lnTo>
                  <a:lnTo>
                    <a:pt x="1051559" y="0"/>
                  </a:lnTo>
                  <a:lnTo>
                    <a:pt x="0" y="0"/>
                  </a:lnTo>
                  <a:lnTo>
                    <a:pt x="0" y="298703"/>
                  </a:lnTo>
                  <a:close/>
                </a:path>
              </a:pathLst>
            </a:custGeom>
            <a:ln w="6350">
              <a:solidFill>
                <a:srgbClr val="D9D7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504303" y="2979877"/>
            <a:ext cx="104838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5"/>
              </a:spcBef>
            </a:pP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Motor(s)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4176" y="3395471"/>
            <a:ext cx="1051559" cy="2987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504176" y="3395471"/>
            <a:ext cx="1051560" cy="299085"/>
          </a:xfrm>
          <a:prstGeom prst="rect">
            <a:avLst/>
          </a:prstGeom>
          <a:ln w="6350">
            <a:solidFill>
              <a:srgbClr val="D9D7D5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325"/>
              </a:spcBef>
            </a:pPr>
            <a:r>
              <a:rPr sz="135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Gauge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49258" y="813816"/>
            <a:ext cx="3261995" cy="5008245"/>
            <a:chOff x="8549258" y="813816"/>
            <a:chExt cx="3261995" cy="5008245"/>
          </a:xfrm>
        </p:grpSpPr>
        <p:sp>
          <p:nvSpPr>
            <p:cNvPr id="29" name="object 29"/>
            <p:cNvSpPr/>
            <p:nvPr/>
          </p:nvSpPr>
          <p:spPr>
            <a:xfrm>
              <a:off x="8549259" y="813815"/>
              <a:ext cx="1051560" cy="2720340"/>
            </a:xfrm>
            <a:custGeom>
              <a:avLst/>
              <a:gdLst/>
              <a:ahLst/>
              <a:cxnLst/>
              <a:rect l="l" t="t" r="r" b="b"/>
              <a:pathLst>
                <a:path w="1051559" h="2720340">
                  <a:moveTo>
                    <a:pt x="279400" y="0"/>
                  </a:moveTo>
                  <a:lnTo>
                    <a:pt x="197485" y="23749"/>
                  </a:lnTo>
                  <a:lnTo>
                    <a:pt x="216916" y="44767"/>
                  </a:lnTo>
                  <a:lnTo>
                    <a:pt x="0" y="245364"/>
                  </a:lnTo>
                  <a:lnTo>
                    <a:pt x="12954" y="259334"/>
                  </a:lnTo>
                  <a:lnTo>
                    <a:pt x="229857" y="58750"/>
                  </a:lnTo>
                  <a:lnTo>
                    <a:pt x="249301" y="79756"/>
                  </a:lnTo>
                  <a:lnTo>
                    <a:pt x="265785" y="36068"/>
                  </a:lnTo>
                  <a:lnTo>
                    <a:pt x="279400" y="0"/>
                  </a:lnTo>
                  <a:close/>
                </a:path>
                <a:path w="1051559" h="2720340">
                  <a:moveTo>
                    <a:pt x="1039241" y="1716024"/>
                  </a:moveTo>
                  <a:lnTo>
                    <a:pt x="1020191" y="1706499"/>
                  </a:lnTo>
                  <a:lnTo>
                    <a:pt x="963041" y="1677924"/>
                  </a:lnTo>
                  <a:lnTo>
                    <a:pt x="963041" y="1706499"/>
                  </a:lnTo>
                  <a:lnTo>
                    <a:pt x="381" y="1706499"/>
                  </a:lnTo>
                  <a:lnTo>
                    <a:pt x="381" y="1725549"/>
                  </a:lnTo>
                  <a:lnTo>
                    <a:pt x="963041" y="1725549"/>
                  </a:lnTo>
                  <a:lnTo>
                    <a:pt x="963041" y="1754124"/>
                  </a:lnTo>
                  <a:lnTo>
                    <a:pt x="1020191" y="1725549"/>
                  </a:lnTo>
                  <a:lnTo>
                    <a:pt x="1039241" y="1716024"/>
                  </a:lnTo>
                  <a:close/>
                </a:path>
                <a:path w="1051559" h="2720340">
                  <a:moveTo>
                    <a:pt x="1045210" y="2234184"/>
                  </a:moveTo>
                  <a:lnTo>
                    <a:pt x="1026160" y="2224659"/>
                  </a:lnTo>
                  <a:lnTo>
                    <a:pt x="969010" y="2196084"/>
                  </a:lnTo>
                  <a:lnTo>
                    <a:pt x="969010" y="2224659"/>
                  </a:lnTo>
                  <a:lnTo>
                    <a:pt x="6477" y="2224659"/>
                  </a:lnTo>
                  <a:lnTo>
                    <a:pt x="6477" y="2243709"/>
                  </a:lnTo>
                  <a:lnTo>
                    <a:pt x="969010" y="2243709"/>
                  </a:lnTo>
                  <a:lnTo>
                    <a:pt x="969010" y="2272284"/>
                  </a:lnTo>
                  <a:lnTo>
                    <a:pt x="1026160" y="2243709"/>
                  </a:lnTo>
                  <a:lnTo>
                    <a:pt x="1045210" y="2234184"/>
                  </a:lnTo>
                  <a:close/>
                </a:path>
                <a:path w="1051559" h="2720340">
                  <a:moveTo>
                    <a:pt x="1045210" y="1045464"/>
                  </a:moveTo>
                  <a:lnTo>
                    <a:pt x="1026160" y="1035939"/>
                  </a:lnTo>
                  <a:lnTo>
                    <a:pt x="969010" y="1007364"/>
                  </a:lnTo>
                  <a:lnTo>
                    <a:pt x="969010" y="1035939"/>
                  </a:lnTo>
                  <a:lnTo>
                    <a:pt x="6477" y="1035939"/>
                  </a:lnTo>
                  <a:lnTo>
                    <a:pt x="6477" y="1054989"/>
                  </a:lnTo>
                  <a:lnTo>
                    <a:pt x="969010" y="1054989"/>
                  </a:lnTo>
                  <a:lnTo>
                    <a:pt x="969010" y="1083564"/>
                  </a:lnTo>
                  <a:lnTo>
                    <a:pt x="1026160" y="1054989"/>
                  </a:lnTo>
                  <a:lnTo>
                    <a:pt x="1045210" y="1045464"/>
                  </a:lnTo>
                  <a:close/>
                </a:path>
                <a:path w="1051559" h="2720340">
                  <a:moveTo>
                    <a:pt x="1051433" y="2682240"/>
                  </a:moveTo>
                  <a:lnTo>
                    <a:pt x="1032383" y="2672715"/>
                  </a:lnTo>
                  <a:lnTo>
                    <a:pt x="975233" y="2644140"/>
                  </a:lnTo>
                  <a:lnTo>
                    <a:pt x="975233" y="2672715"/>
                  </a:lnTo>
                  <a:lnTo>
                    <a:pt x="12573" y="2672715"/>
                  </a:lnTo>
                  <a:lnTo>
                    <a:pt x="12573" y="2691765"/>
                  </a:lnTo>
                  <a:lnTo>
                    <a:pt x="975233" y="2691765"/>
                  </a:lnTo>
                  <a:lnTo>
                    <a:pt x="975233" y="2720340"/>
                  </a:lnTo>
                  <a:lnTo>
                    <a:pt x="1032383" y="2691765"/>
                  </a:lnTo>
                  <a:lnTo>
                    <a:pt x="1051433" y="2682240"/>
                  </a:lnTo>
                  <a:close/>
                </a:path>
                <a:path w="1051559" h="2720340">
                  <a:moveTo>
                    <a:pt x="1051433" y="457200"/>
                  </a:moveTo>
                  <a:lnTo>
                    <a:pt x="1032383" y="447675"/>
                  </a:lnTo>
                  <a:lnTo>
                    <a:pt x="975233" y="419100"/>
                  </a:lnTo>
                  <a:lnTo>
                    <a:pt x="975233" y="447675"/>
                  </a:lnTo>
                  <a:lnTo>
                    <a:pt x="12573" y="447675"/>
                  </a:lnTo>
                  <a:lnTo>
                    <a:pt x="12573" y="466725"/>
                  </a:lnTo>
                  <a:lnTo>
                    <a:pt x="975233" y="466725"/>
                  </a:lnTo>
                  <a:lnTo>
                    <a:pt x="975233" y="495300"/>
                  </a:lnTo>
                  <a:lnTo>
                    <a:pt x="1032383" y="466725"/>
                  </a:lnTo>
                  <a:lnTo>
                    <a:pt x="1051433" y="457200"/>
                  </a:lnTo>
                  <a:close/>
                </a:path>
              </a:pathLst>
            </a:custGeom>
            <a:solidFill>
              <a:srgbClr val="FFD37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9047" y="3096767"/>
              <a:ext cx="1901952" cy="272491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70077" y="973912"/>
            <a:ext cx="230505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电动潜泵系统数字化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0077" y="1468374"/>
            <a:ext cx="5509895" cy="2299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indent="-457835">
              <a:lnSpc>
                <a:spcPct val="100000"/>
              </a:lnSpc>
              <a:spcBef>
                <a:spcPts val="90"/>
              </a:spcBef>
              <a:buFont typeface="Wingdings" panose="05000000000000000000"/>
              <a:buChar char=""/>
              <a:tabLst>
                <a:tab pos="469900" algn="l"/>
                <a:tab pos="469900" algn="l"/>
              </a:tabLst>
            </a:pPr>
            <a:r>
              <a:rPr sz="2000" b="1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设计：</a:t>
            </a:r>
            <a:r>
              <a:rPr sz="2000" spc="-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3D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仿真优化深刻洞察部件</a:t>
            </a:r>
            <a:r>
              <a:rPr sz="2000" spc="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能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835">
              <a:lnSpc>
                <a:spcPct val="100000"/>
              </a:lnSpc>
              <a:spcBef>
                <a:spcPts val="1465"/>
              </a:spcBef>
              <a:buFont typeface="Wingdings" panose="05000000000000000000"/>
              <a:buChar char=""/>
              <a:tabLst>
                <a:tab pos="469900" algn="l"/>
                <a:tab pos="469900" algn="l"/>
              </a:tabLst>
            </a:pPr>
            <a:r>
              <a:rPr sz="2000" b="1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运营</a:t>
            </a:r>
            <a:r>
              <a:rPr sz="2000" b="1" spc="-15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系统级仿真洞察系统行为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835">
              <a:lnSpc>
                <a:spcPct val="100000"/>
              </a:lnSpc>
              <a:spcBef>
                <a:spcPts val="1490"/>
              </a:spcBef>
              <a:buFont typeface="Wingdings" panose="05000000000000000000"/>
              <a:buChar char=""/>
              <a:tabLst>
                <a:tab pos="469900" algn="l"/>
                <a:tab pos="469900" algn="l"/>
              </a:tabLst>
            </a:pPr>
            <a:r>
              <a:rPr sz="2000" b="1" spc="-15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预测：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数字化故障模型提升运营维护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835">
              <a:lnSpc>
                <a:spcPct val="100000"/>
              </a:lnSpc>
              <a:spcBef>
                <a:spcPts val="1490"/>
              </a:spcBef>
              <a:buFont typeface="Wingdings" panose="05000000000000000000"/>
              <a:buChar char=""/>
              <a:tabLst>
                <a:tab pos="469900" algn="l"/>
                <a:tab pos="469900" algn="l"/>
              </a:tabLst>
            </a:pPr>
            <a:r>
              <a:rPr sz="2000" b="1" spc="-15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变革：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使能数字化变革，实现价值</a:t>
            </a:r>
            <a:r>
              <a:rPr sz="2000" spc="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跃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升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835">
              <a:lnSpc>
                <a:spcPct val="100000"/>
              </a:lnSpc>
              <a:spcBef>
                <a:spcPts val="1465"/>
              </a:spcBef>
              <a:buFont typeface="Wingdings" panose="05000000000000000000"/>
              <a:buChar char=""/>
              <a:tabLst>
                <a:tab pos="469900" algn="l"/>
                <a:tab pos="469900" algn="l"/>
              </a:tabLst>
            </a:pPr>
            <a:r>
              <a:rPr sz="2000" b="1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投资回报</a:t>
            </a:r>
            <a:r>
              <a:rPr sz="2000" b="1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: </a:t>
            </a:r>
            <a:r>
              <a:rPr sz="2000" spc="-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20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人年的投入</a:t>
            </a:r>
            <a:r>
              <a:rPr sz="2000" spc="-5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,</a:t>
            </a:r>
            <a:r>
              <a:rPr sz="2000" spc="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solidFill>
                  <a:srgbClr val="3C486E"/>
                </a:solidFill>
                <a:latin typeface="Arial" panose="020B0704020202020204"/>
                <a:cs typeface="Arial" panose="020B0704020202020204"/>
              </a:rPr>
              <a:t>2</a:t>
            </a:r>
            <a:r>
              <a:rPr sz="2000" spc="-10" dirty="0">
                <a:solidFill>
                  <a:srgbClr val="3C486E"/>
                </a:solidFill>
                <a:latin typeface="微软雅黑" panose="020B0503020204020204" charset="-122"/>
                <a:cs typeface="微软雅黑" panose="020B0503020204020204" charset="-122"/>
              </a:rPr>
              <a:t>倍的设备寿命提升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82996" y="3962146"/>
            <a:ext cx="6736080" cy="1926589"/>
            <a:chOff x="682996" y="3962146"/>
            <a:chExt cx="6736080" cy="1926589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996" y="4171408"/>
              <a:ext cx="6735591" cy="171672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91383" y="3968496"/>
              <a:ext cx="3697604" cy="173990"/>
            </a:xfrm>
            <a:custGeom>
              <a:avLst/>
              <a:gdLst/>
              <a:ahLst/>
              <a:cxnLst/>
              <a:rect l="l" t="t" r="r" b="b"/>
              <a:pathLst>
                <a:path w="3697604" h="173989">
                  <a:moveTo>
                    <a:pt x="3697224" y="0"/>
                  </a:moveTo>
                  <a:lnTo>
                    <a:pt x="0" y="0"/>
                  </a:lnTo>
                  <a:lnTo>
                    <a:pt x="0" y="173735"/>
                  </a:lnTo>
                  <a:lnTo>
                    <a:pt x="3697224" y="173735"/>
                  </a:lnTo>
                  <a:lnTo>
                    <a:pt x="3697224" y="0"/>
                  </a:lnTo>
                  <a:close/>
                </a:path>
              </a:pathLst>
            </a:custGeom>
            <a:solidFill>
              <a:srgbClr val="FFF8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91383" y="3968496"/>
              <a:ext cx="3697604" cy="173990"/>
            </a:xfrm>
            <a:custGeom>
              <a:avLst/>
              <a:gdLst/>
              <a:ahLst/>
              <a:cxnLst/>
              <a:rect l="l" t="t" r="r" b="b"/>
              <a:pathLst>
                <a:path w="3697604" h="173989">
                  <a:moveTo>
                    <a:pt x="0" y="173735"/>
                  </a:moveTo>
                  <a:lnTo>
                    <a:pt x="3697224" y="173735"/>
                  </a:lnTo>
                  <a:lnTo>
                    <a:pt x="3697224" y="0"/>
                  </a:lnTo>
                  <a:lnTo>
                    <a:pt x="0" y="0"/>
                  </a:lnTo>
                  <a:lnTo>
                    <a:pt x="0" y="173735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686805" y="3957065"/>
            <a:ext cx="6210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Projected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94450" y="3943858"/>
            <a:ext cx="189483" cy="22301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97810" y="4008247"/>
            <a:ext cx="5207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Q1-2019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73829" y="4015232"/>
            <a:ext cx="5194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Q</a:t>
            </a:r>
            <a:r>
              <a:rPr sz="1000" b="1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2</a:t>
            </a:r>
            <a:r>
              <a:rPr sz="1000" b="1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-</a:t>
            </a:r>
            <a:r>
              <a:rPr sz="1000" b="1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2019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82083" y="4008247"/>
            <a:ext cx="5194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Q</a:t>
            </a:r>
            <a:r>
              <a:rPr sz="1000" b="1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4</a:t>
            </a:r>
            <a:r>
              <a:rPr sz="1000" b="1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-</a:t>
            </a:r>
            <a:r>
              <a:rPr sz="1000" b="1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2019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5800" y="3968496"/>
            <a:ext cx="1905000" cy="247015"/>
          </a:xfrm>
          <a:prstGeom prst="rect">
            <a:avLst/>
          </a:prstGeom>
          <a:solidFill>
            <a:srgbClr val="88898D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1F1F1"/>
                </a:solidFill>
                <a:latin typeface="Arial" panose="020B0704020202020204"/>
                <a:cs typeface="Arial" panose="020B0704020202020204"/>
              </a:rPr>
              <a:t>2017/2018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5124" y="5374004"/>
            <a:ext cx="89661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" panose="020B0704020202020204"/>
                <a:cs typeface="Arial" panose="020B0704020202020204"/>
              </a:rPr>
              <a:t>Services:</a:t>
            </a:r>
            <a:r>
              <a:rPr sz="1050" spc="-90" dirty="0">
                <a:latin typeface="Arial" panose="020B0704020202020204"/>
                <a:cs typeface="Arial" panose="020B0704020202020204"/>
              </a:rPr>
              <a:t> </a:t>
            </a:r>
            <a:r>
              <a:rPr sz="1050" spc="-10" dirty="0">
                <a:latin typeface="Arial" panose="020B0704020202020204"/>
                <a:cs typeface="Arial" panose="020B0704020202020204"/>
              </a:rPr>
              <a:t>$60k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55417" y="5374004"/>
            <a:ext cx="9912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Licenses:</a:t>
            </a:r>
            <a:r>
              <a:rPr sz="1050" spc="-55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~$50k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39508" y="4796154"/>
            <a:ext cx="1016000" cy="345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55"/>
              </a:lnSpc>
              <a:spcBef>
                <a:spcPts val="105"/>
              </a:spcBef>
            </a:pPr>
            <a:r>
              <a:rPr sz="1050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3-Year</a:t>
            </a:r>
            <a:r>
              <a:rPr sz="1050" spc="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050" spc="-10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Potential:</a:t>
            </a:r>
            <a:endParaRPr sz="105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ts val="1255"/>
              </a:lnSpc>
            </a:pPr>
            <a:r>
              <a:rPr sz="1050" spc="-5" dirty="0">
                <a:solidFill>
                  <a:srgbClr val="7E7E7E"/>
                </a:solidFill>
                <a:latin typeface="Arial" panose="020B0704020202020204"/>
                <a:cs typeface="Arial" panose="020B0704020202020204"/>
              </a:rPr>
              <a:t>~$3M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456" y="1856232"/>
              <a:ext cx="4895088" cy="2755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112" y="170764"/>
            <a:ext cx="8133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数字孪生案</a:t>
            </a:r>
            <a:r>
              <a:rPr sz="2800" b="0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r>
              <a:rPr sz="2800" b="0" spc="-5" dirty="0">
                <a:latin typeface="微软雅黑" panose="020B0503020204020204" charset="-122"/>
                <a:cs typeface="微软雅黑" panose="020B0503020204020204" charset="-122"/>
              </a:rPr>
              <a:t>:GE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0" spc="-5" dirty="0">
                <a:latin typeface="微软雅黑" panose="020B0503020204020204" charset="-122"/>
                <a:cs typeface="微软雅黑" panose="020B0503020204020204" charset="-122"/>
              </a:rPr>
              <a:t>Haliade™150-6MW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海</a:t>
            </a:r>
            <a:r>
              <a:rPr sz="2800" b="0" spc="-20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风力机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4209" y="5041772"/>
            <a:ext cx="3295650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Using </a:t>
            </a:r>
            <a:r>
              <a:rPr sz="2000" spc="-20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Ansys </a:t>
            </a:r>
            <a:r>
              <a:rPr sz="2000" spc="-40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Twin </a:t>
            </a:r>
            <a:r>
              <a:rPr sz="2000" spc="-1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Builder </a:t>
            </a:r>
            <a:r>
              <a:rPr sz="2000" spc="-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to  create a </a:t>
            </a:r>
            <a:r>
              <a:rPr sz="2000" spc="-1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digital twin </a:t>
            </a:r>
            <a:r>
              <a:rPr sz="2000" spc="-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of </a:t>
            </a:r>
            <a:r>
              <a:rPr sz="2000" spc="-20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GE’s  </a:t>
            </a:r>
            <a:r>
              <a:rPr sz="2000" spc="-10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Haliade™ 150-6MW </a:t>
            </a:r>
            <a:r>
              <a:rPr sz="2000" spc="-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offshore  </a:t>
            </a:r>
            <a:r>
              <a:rPr sz="2000" spc="-1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wind</a:t>
            </a:r>
            <a:r>
              <a:rPr sz="2000" spc="5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solidFill>
                  <a:srgbClr val="00798D"/>
                </a:solidFill>
                <a:latin typeface="Arial" panose="020B0704020202020204"/>
                <a:cs typeface="Arial" panose="020B0704020202020204"/>
              </a:rPr>
              <a:t>turbine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96204" y="1450847"/>
            <a:ext cx="3320750" cy="31607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1044" y="5744667"/>
            <a:ext cx="501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FFB71B"/>
                </a:solidFill>
                <a:uFill>
                  <a:solidFill>
                    <a:srgbClr val="FFB71B"/>
                  </a:solidFill>
                </a:uFill>
                <a:latin typeface="Arial" panose="020B0704020202020204"/>
                <a:cs typeface="Arial" panose="020B0704020202020204"/>
                <a:hlinkClick r:id="rId2"/>
              </a:rPr>
              <a:t>https://www.youtube.com/watch?v=3Y1lnF4_pKY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941" y="656275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6A6A6"/>
                </a:solidFill>
                <a:latin typeface="Arial" panose="020B0704020202020204"/>
                <a:cs typeface="Arial" panose="020B0704020202020204"/>
              </a:rPr>
              <a:t>62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3112" y="1316969"/>
            <a:ext cx="7634605" cy="2907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通用电气的</a:t>
            </a:r>
            <a:r>
              <a:rPr sz="1800" dirty="0">
                <a:latin typeface="Arial" panose="020B0704020202020204"/>
                <a:cs typeface="Arial" panose="020B0704020202020204"/>
              </a:rPr>
              <a:t>Haliade</a:t>
            </a:r>
            <a:r>
              <a:rPr sz="1800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150-6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兆瓦海上风力涡轮机传统上需要定期进行检查与维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护，以确定涡轮机是否有任何问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题</a:t>
            </a:r>
            <a:r>
              <a:rPr sz="1800" spc="-4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。通过创建一个数字孪生可以进行如下监 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测</a:t>
            </a:r>
            <a:r>
              <a:rPr sz="1800" dirty="0">
                <a:latin typeface="Arial" panose="020B0704020202020204"/>
                <a:cs typeface="Arial" panose="020B0704020202020204"/>
              </a:rPr>
              <a:t>: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299085" indent="-287020" algn="just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远程监控涡轮机的运行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 algn="just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预测组件的剩余寿命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87020">
              <a:lnSpc>
                <a:spcPct val="100000"/>
              </a:lnSpc>
              <a:spcBef>
                <a:spcPts val="108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工程师可以远程在线对设备进行故障诊断与模拟，并采取补救措施等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indent="-344805">
              <a:lnSpc>
                <a:spcPct val="100000"/>
              </a:lnSpc>
              <a:spcBef>
                <a:spcPts val="1080"/>
              </a:spcBef>
              <a:buFont typeface="Wingdings" panose="05000000000000000000"/>
              <a:buChar char=""/>
              <a:tabLst>
                <a:tab pos="356870" algn="l"/>
                <a:tab pos="35750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制定定期的维护计划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63" y="164084"/>
            <a:ext cx="57931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dirty="0">
                <a:latin typeface="Arial" panose="020B0704020202020204"/>
                <a:cs typeface="Arial" panose="020B0704020202020204"/>
              </a:rPr>
              <a:t>GE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0" dirty="0">
                <a:latin typeface="Arial" panose="020B0704020202020204"/>
                <a:cs typeface="Arial" panose="020B0704020202020204"/>
              </a:rPr>
              <a:t>Haliade™150-6MW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海上风力机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4608" y="765048"/>
            <a:ext cx="9076944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93980"/>
            <a:ext cx="914590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90"/>
              </a:spcBef>
            </a:pPr>
            <a:r>
              <a:rPr sz="2800" b="0" spc="1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VWMS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used the </a:t>
            </a:r>
            <a:r>
              <a:rPr sz="2800" b="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new ECM library and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ROM </a:t>
            </a:r>
            <a:r>
              <a:rPr sz="2800" b="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techniques</a:t>
            </a:r>
            <a:r>
              <a:rPr sz="2800" b="0" spc="-21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to  </a:t>
            </a:r>
            <a:r>
              <a:rPr sz="2800" b="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model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electro-thermal </a:t>
            </a:r>
            <a:r>
              <a:rPr sz="2800" b="0" spc="-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behavior </a:t>
            </a:r>
            <a:r>
              <a:rPr sz="2800" b="0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of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a battery</a:t>
            </a:r>
            <a:r>
              <a:rPr sz="2800" b="0" spc="-5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b="0" spc="5" dirty="0">
                <a:solidFill>
                  <a:srgbClr val="3B4A6C"/>
                </a:solidFill>
                <a:latin typeface="Arial" panose="020B0704020202020204"/>
                <a:cs typeface="Arial" panose="020B0704020202020204"/>
              </a:rPr>
              <a:t>pack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407" y="1085215"/>
            <a:ext cx="4034154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Challenge: </a:t>
            </a:r>
            <a:r>
              <a:rPr sz="1800" dirty="0">
                <a:latin typeface="Arial" panose="020B0704020202020204"/>
                <a:cs typeface="Arial" panose="020B0704020202020204"/>
              </a:rPr>
              <a:t>Develop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a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fast</a:t>
            </a:r>
            <a:r>
              <a:rPr sz="1800" spc="-10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electro-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 panose="020B0704020202020204"/>
                <a:cs typeface="Arial" panose="020B0704020202020204"/>
              </a:rPr>
              <a:t>thermal model to optimize battery</a:t>
            </a:r>
            <a:r>
              <a:rPr sz="1800" spc="-21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pack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Solution: </a:t>
            </a:r>
            <a:r>
              <a:rPr sz="1800" dirty="0">
                <a:latin typeface="Arial" panose="020B0704020202020204"/>
                <a:cs typeface="Arial" panose="020B0704020202020204"/>
              </a:rPr>
              <a:t>Develop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a </a:t>
            </a:r>
            <a:r>
              <a:rPr sz="1800" dirty="0">
                <a:latin typeface="Arial" panose="020B0704020202020204"/>
                <a:cs typeface="Arial" panose="020B0704020202020204"/>
              </a:rPr>
              <a:t>Thermal </a:t>
            </a:r>
            <a:r>
              <a:rPr sz="1800" spc="-55" dirty="0">
                <a:latin typeface="Arial" panose="020B0704020202020204"/>
                <a:cs typeface="Arial" panose="020B0704020202020204"/>
              </a:rPr>
              <a:t>LTI</a:t>
            </a:r>
            <a:r>
              <a:rPr sz="1800" spc="-13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15" dirty="0">
                <a:latin typeface="Arial" panose="020B0704020202020204"/>
                <a:cs typeface="Arial" panose="020B0704020202020204"/>
              </a:rPr>
              <a:t>ROM,  </a:t>
            </a:r>
            <a:r>
              <a:rPr sz="1800" dirty="0">
                <a:latin typeface="Arial" panose="020B0704020202020204"/>
                <a:cs typeface="Arial" panose="020B0704020202020204"/>
              </a:rPr>
              <a:t>combine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with </a:t>
            </a:r>
            <a:r>
              <a:rPr sz="1800" dirty="0">
                <a:latin typeface="Arial" panose="020B0704020202020204"/>
                <a:cs typeface="Arial" panose="020B0704020202020204"/>
              </a:rPr>
              <a:t>new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ECM </a:t>
            </a:r>
            <a:r>
              <a:rPr sz="1800" dirty="0">
                <a:latin typeface="Arial" panose="020B0704020202020204"/>
                <a:cs typeface="Arial" panose="020B0704020202020204"/>
              </a:rPr>
              <a:t>library and  simulate/optimize for complete </a:t>
            </a:r>
            <a:r>
              <a:rPr sz="1800" spc="-5" dirty="0">
                <a:latin typeface="Arial" panose="020B0704020202020204"/>
                <a:cs typeface="Arial" panose="020B0704020202020204"/>
              </a:rPr>
              <a:t>drive  </a:t>
            </a:r>
            <a:r>
              <a:rPr sz="1800" dirty="0">
                <a:latin typeface="Arial" panose="020B0704020202020204"/>
                <a:cs typeface="Arial" panose="020B0704020202020204"/>
              </a:rPr>
              <a:t>cycles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 marR="218440">
              <a:lnSpc>
                <a:spcPct val="100000"/>
              </a:lnSpc>
              <a:spcBef>
                <a:spcPts val="965"/>
              </a:spcBef>
            </a:pPr>
            <a:r>
              <a:rPr sz="1800" b="1" dirty="0">
                <a:latin typeface="Arial" panose="020B0704020202020204"/>
                <a:cs typeface="Arial" panose="020B0704020202020204"/>
              </a:rPr>
              <a:t>Results: </a:t>
            </a:r>
            <a:r>
              <a:rPr sz="1800" spc="15" dirty="0">
                <a:latin typeface="Arial" panose="020B0704020202020204"/>
                <a:cs typeface="Arial" panose="020B0704020202020204"/>
              </a:rPr>
              <a:t>Won </a:t>
            </a:r>
            <a:r>
              <a:rPr sz="1800" dirty="0">
                <a:latin typeface="Arial" panose="020B0704020202020204"/>
                <a:cs typeface="Arial" panose="020B0704020202020204"/>
              </a:rPr>
              <a:t>the race and beat the  record by full 15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seconds </a:t>
            </a:r>
            <a:r>
              <a:rPr sz="1800" dirty="0">
                <a:latin typeface="Arial" panose="020B0704020202020204"/>
                <a:cs typeface="Arial" panose="020B0704020202020204"/>
              </a:rPr>
              <a:t>on June</a:t>
            </a:r>
            <a:r>
              <a:rPr sz="1800" spc="-20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24, 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with </a:t>
            </a:r>
            <a:r>
              <a:rPr sz="1800" dirty="0">
                <a:latin typeface="Arial" panose="020B0704020202020204"/>
                <a:cs typeface="Arial" panose="020B0704020202020204"/>
              </a:rPr>
              <a:t>help from 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130" dirty="0">
                <a:latin typeface="Arial" panose="020B0704020202020204"/>
                <a:cs typeface="Arial" panose="020B0704020202020204"/>
              </a:rPr>
              <a:t> </a:t>
            </a:r>
            <a:r>
              <a:rPr sz="1800" dirty="0">
                <a:latin typeface="Arial" panose="020B0704020202020204"/>
                <a:cs typeface="Arial" panose="020B0704020202020204"/>
              </a:rPr>
              <a:t>technology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00600" y="381000"/>
            <a:ext cx="7275830" cy="3110230"/>
            <a:chOff x="4800600" y="381000"/>
            <a:chExt cx="7275830" cy="311023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00600" y="1043476"/>
              <a:ext cx="5916167" cy="24474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2176" y="381000"/>
              <a:ext cx="1524000" cy="15240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188177" y="3579862"/>
            <a:ext cx="2872105" cy="2219960"/>
            <a:chOff x="9188177" y="3579862"/>
            <a:chExt cx="2872105" cy="22199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8177" y="3579862"/>
              <a:ext cx="2872013" cy="22197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1055" y="3602736"/>
              <a:ext cx="2773679" cy="21214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06229" y="3597973"/>
              <a:ext cx="2783205" cy="2131060"/>
            </a:xfrm>
            <a:custGeom>
              <a:avLst/>
              <a:gdLst/>
              <a:ahLst/>
              <a:cxnLst/>
              <a:rect l="l" t="t" r="r" b="b"/>
              <a:pathLst>
                <a:path w="2783204" h="2131060">
                  <a:moveTo>
                    <a:pt x="0" y="2130933"/>
                  </a:moveTo>
                  <a:lnTo>
                    <a:pt x="2783204" y="2130933"/>
                  </a:lnTo>
                  <a:lnTo>
                    <a:pt x="2783204" y="0"/>
                  </a:lnTo>
                  <a:lnTo>
                    <a:pt x="0" y="0"/>
                  </a:lnTo>
                  <a:lnTo>
                    <a:pt x="0" y="213093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3103" y="3602735"/>
            <a:ext cx="3136392" cy="26426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4647" y="3611879"/>
            <a:ext cx="3651400" cy="213055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547" y="94945"/>
            <a:ext cx="9016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Phoenix Contact: Creating a </a:t>
            </a:r>
            <a:r>
              <a:rPr sz="3200" b="0" dirty="0">
                <a:latin typeface="Arial" panose="020B0704020202020204"/>
                <a:cs typeface="Arial" panose="020B0704020202020204"/>
              </a:rPr>
              <a:t>Fail-Safe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Digital</a:t>
            </a:r>
            <a:r>
              <a:rPr sz="3200" b="0" spc="-10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5" dirty="0">
                <a:latin typeface="Arial" panose="020B0704020202020204"/>
                <a:cs typeface="Arial" panose="020B0704020202020204"/>
              </a:rPr>
              <a:t>Twin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365" y="1078230"/>
            <a:ext cx="5203825" cy="4598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Challenge: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Unplanned downtime due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to  failure of a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relay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can </a:t>
            </a:r>
            <a:r>
              <a:rPr sz="2000" dirty="0">
                <a:latin typeface="Arial" panose="020B0704020202020204"/>
                <a:cs typeface="Arial" panose="020B0704020202020204"/>
              </a:rPr>
              <a:t>cost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tens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of thousands of 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dollars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per </a:t>
            </a:r>
            <a:r>
              <a:rPr sz="2000" spc="-30" dirty="0">
                <a:latin typeface="Arial" panose="020B0704020202020204"/>
                <a:cs typeface="Arial" panose="020B0704020202020204"/>
              </a:rPr>
              <a:t>hour.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It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is very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hard to predict relay  failure as there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is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no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wear</a:t>
            </a:r>
            <a:r>
              <a:rPr sz="2000" spc="10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20" dirty="0">
                <a:latin typeface="Arial" panose="020B0704020202020204"/>
                <a:cs typeface="Arial" panose="020B0704020202020204"/>
              </a:rPr>
              <a:t>sensor.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 panose="020B0704020202020204"/>
              <a:cs typeface="Arial" panose="020B0704020202020204"/>
            </a:endParaRPr>
          </a:p>
          <a:p>
            <a:pPr marL="12700" marR="36195">
              <a:lnSpc>
                <a:spcPct val="100000"/>
              </a:lnSpc>
              <a:tabLst>
                <a:tab pos="1247140" algn="l"/>
              </a:tabLst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Solution:	</a:t>
            </a:r>
            <a:r>
              <a:rPr sz="2000" spc="-100" dirty="0">
                <a:latin typeface="Arial" panose="020B0704020202020204"/>
                <a:cs typeface="Arial" panose="020B0704020202020204"/>
              </a:rPr>
              <a:t>To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predict </a:t>
            </a:r>
            <a:r>
              <a:rPr sz="2000" dirty="0">
                <a:latin typeface="Arial" panose="020B0704020202020204"/>
                <a:cs typeface="Arial" panose="020B0704020202020204"/>
              </a:rPr>
              <a:t>component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failure  before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it </a:t>
            </a:r>
            <a:r>
              <a:rPr sz="2000" dirty="0">
                <a:latin typeface="Arial" panose="020B0704020202020204"/>
                <a:cs typeface="Arial" panose="020B0704020202020204"/>
              </a:rPr>
              <a:t>occurs,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 simulation based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digital 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twin was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created that predicts the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wear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based  on actual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load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and sensor data </a:t>
            </a:r>
            <a:r>
              <a:rPr sz="2000" dirty="0">
                <a:latin typeface="Arial" panose="020B0704020202020204"/>
                <a:cs typeface="Arial" panose="020B0704020202020204"/>
              </a:rPr>
              <a:t>(temperature, 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switching</a:t>
            </a:r>
            <a:r>
              <a:rPr sz="2000" spc="5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frequency).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" panose="020B0704020202020204"/>
              <a:cs typeface="Arial" panose="020B0704020202020204"/>
            </a:endParaRPr>
          </a:p>
          <a:p>
            <a:pPr marL="12700" marR="31877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Results: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By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lowering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unplanned downtime, 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Phoenix Contact’s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advanced </a:t>
            </a:r>
            <a:r>
              <a:rPr sz="2000" spc="-20" dirty="0">
                <a:latin typeface="Arial" panose="020B0704020202020204"/>
                <a:cs typeface="Arial" panose="020B0704020202020204"/>
              </a:rPr>
              <a:t>relays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can 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potentially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save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tens of thousands of  dollars per hour </a:t>
            </a:r>
            <a:r>
              <a:rPr sz="2000" dirty="0">
                <a:latin typeface="Arial" panose="020B0704020202020204"/>
                <a:cs typeface="Arial" panose="020B0704020202020204"/>
              </a:rPr>
              <a:t>for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their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2000" dirty="0">
                <a:latin typeface="Arial" panose="020B0704020202020204"/>
                <a:cs typeface="Arial" panose="020B0704020202020204"/>
              </a:rPr>
              <a:t>customers.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03956" y="480406"/>
            <a:ext cx="2270630" cy="56623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57088" y="1320561"/>
            <a:ext cx="5840730" cy="4257675"/>
            <a:chOff x="5657088" y="1320561"/>
            <a:chExt cx="5840730" cy="4257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2304" y="1320561"/>
              <a:ext cx="5255039" cy="2307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191" y="4008119"/>
              <a:ext cx="2337816" cy="15697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088" y="3063240"/>
              <a:ext cx="1591056" cy="141731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22535" y="4008120"/>
            <a:ext cx="2337816" cy="15697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86118" y="5770270"/>
            <a:ext cx="5401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 panose="020B0704020202020204"/>
                <a:cs typeface="Arial" panose="020B0704020202020204"/>
              </a:rPr>
              <a:t>ANSYS </a:t>
            </a:r>
            <a:r>
              <a:rPr sz="1400" spc="-20" dirty="0">
                <a:latin typeface="Arial" panose="020B0704020202020204"/>
                <a:cs typeface="Arial" panose="020B0704020202020204"/>
              </a:rPr>
              <a:t>Maxwell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shows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magnetic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field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at 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different</a:t>
            </a:r>
            <a:r>
              <a:rPr sz="1400" spc="355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armatur</a:t>
            </a:r>
            <a:endParaRPr sz="14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 panose="020B0704020202020204"/>
                <a:cs typeface="Arial" panose="020B0704020202020204"/>
              </a:rPr>
              <a:t>positions.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82562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latin typeface="Arial" panose="020B0704020202020204"/>
                <a:cs typeface="Arial" panose="020B0704020202020204"/>
              </a:rPr>
              <a:t>Verbund 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Hydro: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Digital </a:t>
            </a:r>
            <a:r>
              <a:rPr sz="3200" b="0" spc="-55" dirty="0">
                <a:latin typeface="Arial" panose="020B0704020202020204"/>
                <a:cs typeface="Arial" panose="020B0704020202020204"/>
              </a:rPr>
              <a:t>Twin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for </a:t>
            </a:r>
            <a:r>
              <a:rPr sz="3200" b="0" spc="-30" dirty="0">
                <a:latin typeface="Arial" panose="020B0704020202020204"/>
                <a:cs typeface="Arial" panose="020B0704020202020204"/>
              </a:rPr>
              <a:t>Water</a:t>
            </a:r>
            <a:r>
              <a:rPr sz="3200" b="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25" dirty="0">
                <a:latin typeface="Arial" panose="020B0704020202020204"/>
                <a:cs typeface="Arial" panose="020B0704020202020204"/>
              </a:rPr>
              <a:t>Turbine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78662" y="1542288"/>
            <a:ext cx="3989091" cy="13624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1895" y="3304032"/>
            <a:ext cx="2545079" cy="27188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2830" y="624279"/>
            <a:ext cx="1766954" cy="449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616" y="4584191"/>
            <a:ext cx="4453128" cy="2097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2444" y="766013"/>
            <a:ext cx="7345680" cy="380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192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Challenge: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Predict the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wear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on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the turbine under different  loading conditions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to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optimize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the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turbine output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as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unplanned  downtime</a:t>
            </a:r>
            <a:r>
              <a:rPr sz="2000" spc="4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can cost</a:t>
            </a:r>
            <a:r>
              <a:rPr sz="200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up</a:t>
            </a:r>
            <a:r>
              <a:rPr sz="200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to</a:t>
            </a:r>
            <a:r>
              <a:rPr sz="2000" spc="15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10" dirty="0">
                <a:latin typeface="Arial" panose="020B0704020202020204"/>
                <a:cs typeface="Arial" panose="020B0704020202020204"/>
              </a:rPr>
              <a:t>$60,000/h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.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预测涡轮机在不同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负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载条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下的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磨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损，以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优化涡轮机的输出，因为意外停机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成本</a:t>
            </a:r>
            <a:r>
              <a:rPr sz="1400" spc="5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1400" spc="-5" dirty="0">
                <a:latin typeface="微软雅黑" panose="020B0503020204020204" charset="-122"/>
                <a:cs typeface="微软雅黑" panose="020B0503020204020204" charset="-122"/>
              </a:rPr>
              <a:t>达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$60,000/h</a:t>
            </a:r>
            <a:endParaRPr sz="140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 panose="020B0704020202020204"/>
              <a:cs typeface="Arial" panose="020B0704020202020204"/>
            </a:endParaRPr>
          </a:p>
          <a:p>
            <a:pPr marL="12700" marR="120650">
              <a:lnSpc>
                <a:spcPct val="100000"/>
              </a:lnSpc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Solution: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 simulation based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digital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twin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of the turbine and  surrounding component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is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connected 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with physical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sensor data  to</a:t>
            </a:r>
            <a:r>
              <a:rPr sz="200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predict</a:t>
            </a:r>
            <a:r>
              <a:rPr sz="2000" spc="2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accurate current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stresses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at</a:t>
            </a:r>
            <a:r>
              <a:rPr sz="200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the</a:t>
            </a:r>
            <a:r>
              <a:rPr sz="2000" spc="2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hot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000" dirty="0">
                <a:latin typeface="Arial" panose="020B0704020202020204"/>
                <a:cs typeface="Arial" panose="020B0704020202020204"/>
              </a:rPr>
              <a:t>spots.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使用数字孪生技术将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涡轮及周边部件与物理传感器数据相连接，准确预测发热点处的电流变化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Results: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Optimized operations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of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the turbines </a:t>
            </a:r>
            <a:r>
              <a:rPr sz="2000" dirty="0">
                <a:latin typeface="Arial" panose="020B0704020202020204"/>
                <a:cs typeface="Arial" panose="020B0704020202020204"/>
              </a:rPr>
              <a:t>can</a:t>
            </a:r>
            <a:r>
              <a:rPr sz="2000" spc="18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save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Arial" panose="020B0704020202020204"/>
                <a:cs typeface="Arial" panose="020B0704020202020204"/>
              </a:rPr>
              <a:t>~$100k/year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per turbine. </a:t>
            </a:r>
            <a:r>
              <a:rPr sz="2000" spc="-25" dirty="0">
                <a:latin typeface="Arial" panose="020B0704020202020204"/>
                <a:cs typeface="Arial" panose="020B0704020202020204"/>
              </a:rPr>
              <a:t>Verbund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operates 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more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than 120</a:t>
            </a:r>
            <a:r>
              <a:rPr sz="2000" spc="31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plants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 panose="020B0704020202020204"/>
                <a:cs typeface="Arial" panose="020B0704020202020204"/>
              </a:rPr>
              <a:t>and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can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deploy</a:t>
            </a:r>
            <a:r>
              <a:rPr sz="2000" spc="4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up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5" dirty="0">
                <a:latin typeface="Arial" panose="020B0704020202020204"/>
                <a:cs typeface="Arial" panose="020B0704020202020204"/>
              </a:rPr>
              <a:t>to</a:t>
            </a:r>
            <a:r>
              <a:rPr sz="2000" spc="-1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120</a:t>
            </a:r>
            <a:r>
              <a:rPr sz="2000" spc="5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digital</a:t>
            </a:r>
            <a:r>
              <a:rPr sz="2000" spc="50" dirty="0">
                <a:latin typeface="Arial" panose="020B0704020202020204"/>
                <a:cs typeface="Arial" panose="020B0704020202020204"/>
              </a:rPr>
              <a:t> </a:t>
            </a:r>
            <a:r>
              <a:rPr sz="2000" spc="-10" dirty="0">
                <a:latin typeface="Arial" panose="020B0704020202020204"/>
                <a:cs typeface="Arial" panose="020B0704020202020204"/>
              </a:rPr>
              <a:t>twins.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优化后的涡轮机每年可以为每个涡轮机节省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 panose="020B0704020202020204"/>
                <a:cs typeface="Arial" panose="020B0704020202020204"/>
              </a:rPr>
              <a:t>10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万美元。</a:t>
            </a:r>
            <a:r>
              <a:rPr sz="1200" spc="-10" dirty="0">
                <a:latin typeface="Arial" panose="020B0704020202020204"/>
                <a:cs typeface="Arial" panose="020B0704020202020204"/>
              </a:rPr>
              <a:t>Verbund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经营着</a:t>
            </a:r>
            <a:r>
              <a:rPr sz="1200" spc="-10" dirty="0">
                <a:latin typeface="Arial" panose="020B0704020202020204"/>
                <a:cs typeface="Arial" panose="020B0704020202020204"/>
              </a:rPr>
              <a:t>120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多家工厂，最多可以部</a:t>
            </a: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署</a:t>
            </a:r>
            <a:r>
              <a:rPr sz="1200" spc="-10" dirty="0">
                <a:latin typeface="Arial" panose="020B0704020202020204"/>
                <a:cs typeface="Arial" panose="020B0704020202020204"/>
              </a:rPr>
              <a:t>120</a:t>
            </a: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个数字双胞胎。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6376" y="4517135"/>
            <a:ext cx="1813560" cy="174650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551" y="325323"/>
            <a:ext cx="9344025" cy="9518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2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Conjugate Heat </a:t>
            </a:r>
            <a:r>
              <a:rPr sz="3200" b="0" spc="-20" dirty="0">
                <a:latin typeface="Arial" panose="020B0704020202020204"/>
                <a:cs typeface="Arial" panose="020B0704020202020204"/>
              </a:rPr>
              <a:t>Transfer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and </a:t>
            </a:r>
            <a:r>
              <a:rPr sz="3200" b="0" spc="-15" dirty="0">
                <a:latin typeface="Arial" panose="020B0704020202020204"/>
                <a:cs typeface="Arial" panose="020B0704020202020204"/>
              </a:rPr>
              <a:t>CFD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Modeling of </a:t>
            </a:r>
            <a:r>
              <a:rPr sz="3200" b="0" spc="5" dirty="0">
                <a:latin typeface="Arial" panose="020B0704020202020204"/>
                <a:cs typeface="Arial" panose="020B0704020202020204"/>
              </a:rPr>
              <a:t>Self- 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ventilated </a:t>
            </a:r>
            <a:r>
              <a:rPr sz="3200" b="0" spc="-20" dirty="0">
                <a:latin typeface="Arial" panose="020B0704020202020204"/>
                <a:cs typeface="Arial" panose="020B0704020202020204"/>
              </a:rPr>
              <a:t>Traction</a:t>
            </a:r>
            <a:r>
              <a:rPr sz="3200" b="0" spc="-10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Motors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1583" y="762000"/>
            <a:ext cx="11351260" cy="5885815"/>
            <a:chOff x="481583" y="762000"/>
            <a:chExt cx="11351260" cy="5885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8503" y="762000"/>
              <a:ext cx="1338072" cy="7802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3088" y="1566672"/>
              <a:ext cx="3889248" cy="2685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079" y="4084320"/>
              <a:ext cx="2755392" cy="25633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680" y="1618488"/>
              <a:ext cx="3663696" cy="26487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583" y="1618488"/>
              <a:ext cx="3816096" cy="2465832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9850" y="4284598"/>
          <a:ext cx="8098790" cy="65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9150"/>
                <a:gridCol w="5989320"/>
              </a:tblGrid>
              <a:tr h="640080">
                <a:tc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 panose="020B0704020202020204"/>
                          <a:cs typeface="Arial" panose="020B0704020202020204"/>
                        </a:rPr>
                        <a:t>Challenge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FFB71B"/>
                      </a:solidFill>
                      <a:prstDash val="solid"/>
                    </a:lnL>
                    <a:lnR w="12700">
                      <a:solidFill>
                        <a:srgbClr val="FFB71B"/>
                      </a:solidFill>
                      <a:prstDash val="solid"/>
                    </a:lnR>
                    <a:lnT w="12700">
                      <a:solidFill>
                        <a:srgbClr val="FFB71B"/>
                      </a:solidFill>
                      <a:prstDash val="solid"/>
                    </a:lnT>
                    <a:lnB w="12700">
                      <a:solidFill>
                        <a:srgbClr val="FFB71B"/>
                      </a:solidFill>
                      <a:prstDash val="solid"/>
                    </a:lnB>
                    <a:solidFill>
                      <a:srgbClr val="6C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10" dirty="0">
                          <a:latin typeface="Arial" panose="020B0704020202020204"/>
                          <a:cs typeface="Arial" panose="020B0704020202020204"/>
                        </a:rPr>
                        <a:t>To </a:t>
                      </a:r>
                      <a:r>
                        <a:rPr sz="1800" spc="-5" dirty="0">
                          <a:latin typeface="Arial" panose="020B0704020202020204"/>
                          <a:cs typeface="Arial" panose="020B0704020202020204"/>
                        </a:rPr>
                        <a:t>analyze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the thermal behavior of electric</a:t>
                      </a:r>
                      <a:r>
                        <a:rPr sz="1800" spc="-4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traction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motors using reduced-order modeling</a:t>
                      </a:r>
                      <a:r>
                        <a:rPr sz="1800" spc="-22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800" spc="-15" dirty="0">
                          <a:latin typeface="Arial" panose="020B0704020202020204"/>
                          <a:cs typeface="Arial" panose="020B0704020202020204"/>
                        </a:rPr>
                        <a:t>(ROM)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B71B"/>
                      </a:solidFill>
                      <a:prstDash val="solid"/>
                    </a:lnL>
                    <a:lnR w="12700">
                      <a:solidFill>
                        <a:srgbClr val="FFB71B"/>
                      </a:solidFill>
                      <a:prstDash val="solid"/>
                    </a:lnR>
                    <a:lnT w="12700">
                      <a:solidFill>
                        <a:srgbClr val="FFB71B"/>
                      </a:solidFill>
                      <a:prstDash val="solid"/>
                    </a:lnT>
                    <a:lnB w="12700">
                      <a:solidFill>
                        <a:srgbClr val="FFB71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9850" y="5085841"/>
          <a:ext cx="8098790" cy="927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9150"/>
                <a:gridCol w="5989320"/>
              </a:tblGrid>
              <a:tr h="914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286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 panose="020B0704020202020204"/>
                          <a:cs typeface="Arial" panose="020B0704020202020204"/>
                        </a:rPr>
                        <a:t>Results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B71B"/>
                      </a:solidFill>
                      <a:prstDash val="solid"/>
                    </a:lnL>
                    <a:lnR w="12700">
                      <a:solidFill>
                        <a:srgbClr val="FFB71B"/>
                      </a:solidFill>
                      <a:prstDash val="solid"/>
                    </a:lnR>
                    <a:lnT w="12700">
                      <a:solidFill>
                        <a:srgbClr val="FFB71B"/>
                      </a:solidFill>
                      <a:prstDash val="solid"/>
                    </a:lnT>
                    <a:lnB w="12700">
                      <a:solidFill>
                        <a:srgbClr val="FFB71B"/>
                      </a:solidFill>
                      <a:prstDash val="solid"/>
                    </a:lnB>
                    <a:solidFill>
                      <a:srgbClr val="003D3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6090" indent="514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A good agreement </a:t>
                      </a:r>
                      <a:r>
                        <a:rPr sz="1800" spc="-5" dirty="0">
                          <a:latin typeface="Arial" panose="020B0704020202020204"/>
                          <a:cs typeface="Arial" panose="020B0704020202020204"/>
                        </a:rPr>
                        <a:t>between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measured and</a:t>
                      </a:r>
                      <a:r>
                        <a:rPr sz="1800" spc="-220" dirty="0">
                          <a:latin typeface="Arial" panose="020B0704020202020204"/>
                          <a:cs typeface="Arial" panose="020B0704020202020204"/>
                        </a:rPr>
                        <a:t>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estimated  </a:t>
                      </a:r>
                      <a:r>
                        <a:rPr sz="1800" spc="-5" dirty="0">
                          <a:latin typeface="Arial" panose="020B0704020202020204"/>
                          <a:cs typeface="Arial" panose="020B0704020202020204"/>
                        </a:rPr>
                        <a:t>values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of </a:t>
                      </a:r>
                      <a:r>
                        <a:rPr sz="1800" spc="-5" dirty="0">
                          <a:latin typeface="Arial" panose="020B0704020202020204"/>
                          <a:cs typeface="Arial" panose="020B0704020202020204"/>
                        </a:rPr>
                        <a:t>flows </a:t>
                      </a:r>
                      <a:r>
                        <a:rPr sz="1800" dirty="0">
                          <a:latin typeface="Arial" panose="020B0704020202020204"/>
                          <a:cs typeface="Arial" panose="020B0704020202020204"/>
                        </a:rPr>
                        <a:t>and temperatures is achieved using  </a:t>
                      </a:r>
                      <a:r>
                        <a:rPr sz="1800" spc="-15" dirty="0">
                          <a:latin typeface="Arial" panose="020B0704020202020204"/>
                          <a:cs typeface="Arial" panose="020B0704020202020204"/>
                        </a:rPr>
                        <a:t>ROMs</a:t>
                      </a:r>
                      <a:endParaRPr sz="1800">
                        <a:latin typeface="Arial" panose="020B0704020202020204"/>
                        <a:cs typeface="Arial" panose="020B0704020202020204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B71B"/>
                      </a:solidFill>
                      <a:prstDash val="solid"/>
                    </a:lnL>
                    <a:lnR w="12700">
                      <a:solidFill>
                        <a:srgbClr val="FFB71B"/>
                      </a:solidFill>
                      <a:prstDash val="solid"/>
                    </a:lnR>
                    <a:lnT w="12700">
                      <a:solidFill>
                        <a:srgbClr val="FFB71B"/>
                      </a:solidFill>
                      <a:prstDash val="solid"/>
                    </a:lnT>
                    <a:lnB w="12700">
                      <a:solidFill>
                        <a:srgbClr val="FFB71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211" y="155524"/>
            <a:ext cx="24599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举升系统模型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211" y="655848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A6A6"/>
                </a:solidFill>
                <a:latin typeface="Arial" panose="020B0704020202020204"/>
                <a:cs typeface="Arial" panose="020B0704020202020204"/>
              </a:rPr>
              <a:t>68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438" y="954024"/>
            <a:ext cx="9759950" cy="5492750"/>
            <a:chOff x="972438" y="954024"/>
            <a:chExt cx="9759950" cy="549275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51559" y="954024"/>
              <a:ext cx="9680448" cy="54924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2438" y="1725041"/>
              <a:ext cx="927735" cy="250190"/>
            </a:xfrm>
            <a:custGeom>
              <a:avLst/>
              <a:gdLst/>
              <a:ahLst/>
              <a:cxnLst/>
              <a:rect l="l" t="t" r="r" b="b"/>
              <a:pathLst>
                <a:path w="927735" h="250189">
                  <a:moveTo>
                    <a:pt x="850624" y="225432"/>
                  </a:moveTo>
                  <a:lnTo>
                    <a:pt x="844804" y="250062"/>
                  </a:lnTo>
                  <a:lnTo>
                    <a:pt x="927735" y="230505"/>
                  </a:lnTo>
                  <a:lnTo>
                    <a:pt x="925149" y="228346"/>
                  </a:lnTo>
                  <a:lnTo>
                    <a:pt x="862965" y="228346"/>
                  </a:lnTo>
                  <a:lnTo>
                    <a:pt x="850624" y="225432"/>
                  </a:lnTo>
                  <a:close/>
                </a:path>
                <a:path w="927735" h="250189">
                  <a:moveTo>
                    <a:pt x="856475" y="200671"/>
                  </a:moveTo>
                  <a:lnTo>
                    <a:pt x="850624" y="225432"/>
                  </a:lnTo>
                  <a:lnTo>
                    <a:pt x="862965" y="228346"/>
                  </a:lnTo>
                  <a:lnTo>
                    <a:pt x="868807" y="203581"/>
                  </a:lnTo>
                  <a:lnTo>
                    <a:pt x="856475" y="200671"/>
                  </a:lnTo>
                  <a:close/>
                </a:path>
                <a:path w="927735" h="250189">
                  <a:moveTo>
                    <a:pt x="862330" y="175895"/>
                  </a:moveTo>
                  <a:lnTo>
                    <a:pt x="856475" y="200671"/>
                  </a:lnTo>
                  <a:lnTo>
                    <a:pt x="868807" y="203581"/>
                  </a:lnTo>
                  <a:lnTo>
                    <a:pt x="862965" y="228346"/>
                  </a:lnTo>
                  <a:lnTo>
                    <a:pt x="925149" y="228346"/>
                  </a:lnTo>
                  <a:lnTo>
                    <a:pt x="862330" y="175895"/>
                  </a:lnTo>
                  <a:close/>
                </a:path>
                <a:path w="927735" h="250189">
                  <a:moveTo>
                    <a:pt x="5842" y="0"/>
                  </a:moveTo>
                  <a:lnTo>
                    <a:pt x="0" y="24637"/>
                  </a:lnTo>
                  <a:lnTo>
                    <a:pt x="850624" y="225432"/>
                  </a:lnTo>
                  <a:lnTo>
                    <a:pt x="856475" y="200671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3140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85343" y="150088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功图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2438" y="3511169"/>
            <a:ext cx="927735" cy="250190"/>
          </a:xfrm>
          <a:custGeom>
            <a:avLst/>
            <a:gdLst/>
            <a:ahLst/>
            <a:cxnLst/>
            <a:rect l="l" t="t" r="r" b="b"/>
            <a:pathLst>
              <a:path w="927735" h="250189">
                <a:moveTo>
                  <a:pt x="850624" y="225432"/>
                </a:moveTo>
                <a:lnTo>
                  <a:pt x="844804" y="250062"/>
                </a:lnTo>
                <a:lnTo>
                  <a:pt x="927735" y="230504"/>
                </a:lnTo>
                <a:lnTo>
                  <a:pt x="925149" y="228345"/>
                </a:lnTo>
                <a:lnTo>
                  <a:pt x="862965" y="228345"/>
                </a:lnTo>
                <a:lnTo>
                  <a:pt x="850624" y="225432"/>
                </a:lnTo>
                <a:close/>
              </a:path>
              <a:path w="927735" h="250189">
                <a:moveTo>
                  <a:pt x="856475" y="200671"/>
                </a:moveTo>
                <a:lnTo>
                  <a:pt x="850624" y="225432"/>
                </a:lnTo>
                <a:lnTo>
                  <a:pt x="862965" y="228345"/>
                </a:lnTo>
                <a:lnTo>
                  <a:pt x="868807" y="203580"/>
                </a:lnTo>
                <a:lnTo>
                  <a:pt x="856475" y="200671"/>
                </a:lnTo>
                <a:close/>
              </a:path>
              <a:path w="927735" h="250189">
                <a:moveTo>
                  <a:pt x="862330" y="175894"/>
                </a:moveTo>
                <a:lnTo>
                  <a:pt x="856475" y="200671"/>
                </a:lnTo>
                <a:lnTo>
                  <a:pt x="868807" y="203580"/>
                </a:lnTo>
                <a:lnTo>
                  <a:pt x="862965" y="228345"/>
                </a:lnTo>
                <a:lnTo>
                  <a:pt x="925149" y="228345"/>
                </a:lnTo>
                <a:lnTo>
                  <a:pt x="862330" y="175894"/>
                </a:lnTo>
                <a:close/>
              </a:path>
              <a:path w="927735" h="250189">
                <a:moveTo>
                  <a:pt x="5842" y="0"/>
                </a:moveTo>
                <a:lnTo>
                  <a:pt x="0" y="24637"/>
                </a:lnTo>
                <a:lnTo>
                  <a:pt x="850624" y="225432"/>
                </a:lnTo>
                <a:lnTo>
                  <a:pt x="856475" y="200671"/>
                </a:lnTo>
                <a:lnTo>
                  <a:pt x="5842" y="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0278" y="321906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液量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5175" y="5077840"/>
            <a:ext cx="927735" cy="250190"/>
          </a:xfrm>
          <a:custGeom>
            <a:avLst/>
            <a:gdLst/>
            <a:ahLst/>
            <a:cxnLst/>
            <a:rect l="l" t="t" r="r" b="b"/>
            <a:pathLst>
              <a:path w="927735" h="250189">
                <a:moveTo>
                  <a:pt x="850624" y="225432"/>
                </a:moveTo>
                <a:lnTo>
                  <a:pt x="844804" y="250062"/>
                </a:lnTo>
                <a:lnTo>
                  <a:pt x="927735" y="230504"/>
                </a:lnTo>
                <a:lnTo>
                  <a:pt x="925149" y="228345"/>
                </a:lnTo>
                <a:lnTo>
                  <a:pt x="862964" y="228345"/>
                </a:lnTo>
                <a:lnTo>
                  <a:pt x="850624" y="225432"/>
                </a:lnTo>
                <a:close/>
              </a:path>
              <a:path w="927735" h="250189">
                <a:moveTo>
                  <a:pt x="856475" y="200671"/>
                </a:moveTo>
                <a:lnTo>
                  <a:pt x="850624" y="225432"/>
                </a:lnTo>
                <a:lnTo>
                  <a:pt x="862964" y="228345"/>
                </a:lnTo>
                <a:lnTo>
                  <a:pt x="868807" y="203580"/>
                </a:lnTo>
                <a:lnTo>
                  <a:pt x="856475" y="200671"/>
                </a:lnTo>
                <a:close/>
              </a:path>
              <a:path w="927735" h="250189">
                <a:moveTo>
                  <a:pt x="862330" y="175894"/>
                </a:moveTo>
                <a:lnTo>
                  <a:pt x="856475" y="200671"/>
                </a:lnTo>
                <a:lnTo>
                  <a:pt x="868807" y="203580"/>
                </a:lnTo>
                <a:lnTo>
                  <a:pt x="862964" y="228345"/>
                </a:lnTo>
                <a:lnTo>
                  <a:pt x="925149" y="228345"/>
                </a:lnTo>
                <a:lnTo>
                  <a:pt x="862330" y="175894"/>
                </a:lnTo>
                <a:close/>
              </a:path>
              <a:path w="927735" h="250189">
                <a:moveTo>
                  <a:pt x="5842" y="0"/>
                </a:moveTo>
                <a:lnTo>
                  <a:pt x="0" y="24637"/>
                </a:lnTo>
                <a:lnTo>
                  <a:pt x="850624" y="225432"/>
                </a:lnTo>
                <a:lnTo>
                  <a:pt x="856475" y="200671"/>
                </a:lnTo>
                <a:lnTo>
                  <a:pt x="5842" y="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2488" y="4787265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平均流量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64114" y="91973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套管压力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50536" y="1113916"/>
            <a:ext cx="5452110" cy="2797810"/>
          </a:xfrm>
          <a:custGeom>
            <a:avLst/>
            <a:gdLst/>
            <a:ahLst/>
            <a:cxnLst/>
            <a:rect l="l" t="t" r="r" b="b"/>
            <a:pathLst>
              <a:path w="5452109" h="2797810">
                <a:moveTo>
                  <a:pt x="502412" y="214884"/>
                </a:moveTo>
                <a:lnTo>
                  <a:pt x="494665" y="190754"/>
                </a:lnTo>
                <a:lnTo>
                  <a:pt x="68707" y="327228"/>
                </a:lnTo>
                <a:lnTo>
                  <a:pt x="60960" y="303022"/>
                </a:lnTo>
                <a:lnTo>
                  <a:pt x="0" y="362585"/>
                </a:lnTo>
                <a:lnTo>
                  <a:pt x="84201" y="375539"/>
                </a:lnTo>
                <a:lnTo>
                  <a:pt x="77685" y="355219"/>
                </a:lnTo>
                <a:lnTo>
                  <a:pt x="76441" y="351358"/>
                </a:lnTo>
                <a:lnTo>
                  <a:pt x="502412" y="214884"/>
                </a:lnTo>
                <a:close/>
              </a:path>
              <a:path w="5452109" h="2797810">
                <a:moveTo>
                  <a:pt x="5149088" y="2331720"/>
                </a:moveTo>
                <a:lnTo>
                  <a:pt x="5134737" y="2310638"/>
                </a:lnTo>
                <a:lnTo>
                  <a:pt x="4499737" y="2744228"/>
                </a:lnTo>
                <a:lnTo>
                  <a:pt x="4485386" y="2723261"/>
                </a:lnTo>
                <a:lnTo>
                  <a:pt x="4443984" y="2797683"/>
                </a:lnTo>
                <a:lnTo>
                  <a:pt x="4528439" y="2786126"/>
                </a:lnTo>
                <a:lnTo>
                  <a:pt x="4519041" y="2772410"/>
                </a:lnTo>
                <a:lnTo>
                  <a:pt x="4514100" y="2765209"/>
                </a:lnTo>
                <a:lnTo>
                  <a:pt x="5149088" y="2331720"/>
                </a:lnTo>
                <a:close/>
              </a:path>
              <a:path w="5452109" h="2797810">
                <a:moveTo>
                  <a:pt x="5451983" y="21590"/>
                </a:moveTo>
                <a:lnTo>
                  <a:pt x="5438394" y="0"/>
                </a:lnTo>
                <a:lnTo>
                  <a:pt x="4431601" y="633831"/>
                </a:lnTo>
                <a:lnTo>
                  <a:pt x="4418076" y="612394"/>
                </a:lnTo>
                <a:lnTo>
                  <a:pt x="4373880" y="685165"/>
                </a:lnTo>
                <a:lnTo>
                  <a:pt x="4458716" y="676783"/>
                </a:lnTo>
                <a:lnTo>
                  <a:pt x="4449407" y="662051"/>
                </a:lnTo>
                <a:lnTo>
                  <a:pt x="4445127" y="655256"/>
                </a:lnTo>
                <a:lnTo>
                  <a:pt x="5451983" y="2159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871709" y="308622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抽油泵瞬时流量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34025" y="977646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抽油机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08119" y="3241039"/>
            <a:ext cx="370205" cy="205104"/>
          </a:xfrm>
          <a:custGeom>
            <a:avLst/>
            <a:gdLst/>
            <a:ahLst/>
            <a:cxnLst/>
            <a:rect l="l" t="t" r="r" b="b"/>
            <a:pathLst>
              <a:path w="370204" h="205104">
                <a:moveTo>
                  <a:pt x="296430" y="180358"/>
                </a:moveTo>
                <a:lnTo>
                  <a:pt x="284479" y="202819"/>
                </a:lnTo>
                <a:lnTo>
                  <a:pt x="369696" y="204977"/>
                </a:lnTo>
                <a:lnTo>
                  <a:pt x="356420" y="186309"/>
                </a:lnTo>
                <a:lnTo>
                  <a:pt x="307593" y="186309"/>
                </a:lnTo>
                <a:lnTo>
                  <a:pt x="296430" y="180358"/>
                </a:lnTo>
                <a:close/>
              </a:path>
              <a:path w="370204" h="205104">
                <a:moveTo>
                  <a:pt x="308333" y="157987"/>
                </a:moveTo>
                <a:lnTo>
                  <a:pt x="296430" y="180358"/>
                </a:lnTo>
                <a:lnTo>
                  <a:pt x="307593" y="186309"/>
                </a:lnTo>
                <a:lnTo>
                  <a:pt x="319531" y="163957"/>
                </a:lnTo>
                <a:lnTo>
                  <a:pt x="308333" y="157987"/>
                </a:lnTo>
                <a:close/>
              </a:path>
              <a:path w="370204" h="205104">
                <a:moveTo>
                  <a:pt x="320293" y="135509"/>
                </a:moveTo>
                <a:lnTo>
                  <a:pt x="308333" y="157987"/>
                </a:lnTo>
                <a:lnTo>
                  <a:pt x="319531" y="163957"/>
                </a:lnTo>
                <a:lnTo>
                  <a:pt x="307593" y="186309"/>
                </a:lnTo>
                <a:lnTo>
                  <a:pt x="356420" y="186309"/>
                </a:lnTo>
                <a:lnTo>
                  <a:pt x="320293" y="135509"/>
                </a:lnTo>
                <a:close/>
              </a:path>
              <a:path w="370204" h="205104">
                <a:moveTo>
                  <a:pt x="11937" y="0"/>
                </a:moveTo>
                <a:lnTo>
                  <a:pt x="0" y="22351"/>
                </a:lnTo>
                <a:lnTo>
                  <a:pt x="296430" y="180358"/>
                </a:lnTo>
                <a:lnTo>
                  <a:pt x="308333" y="157987"/>
                </a:lnTo>
                <a:lnTo>
                  <a:pt x="11937" y="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11548" y="2937713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抽油杆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4430" y="5090159"/>
            <a:ext cx="344805" cy="445134"/>
          </a:xfrm>
          <a:custGeom>
            <a:avLst/>
            <a:gdLst/>
            <a:ahLst/>
            <a:cxnLst/>
            <a:rect l="l" t="t" r="r" b="b"/>
            <a:pathLst>
              <a:path w="344804" h="445135">
                <a:moveTo>
                  <a:pt x="288039" y="52792"/>
                </a:moveTo>
                <a:lnTo>
                  <a:pt x="0" y="429259"/>
                </a:lnTo>
                <a:lnTo>
                  <a:pt x="20066" y="444626"/>
                </a:lnTo>
                <a:lnTo>
                  <a:pt x="308249" y="68256"/>
                </a:lnTo>
                <a:lnTo>
                  <a:pt x="288039" y="52792"/>
                </a:lnTo>
                <a:close/>
              </a:path>
              <a:path w="344804" h="445135">
                <a:moveTo>
                  <a:pt x="336265" y="42671"/>
                </a:moveTo>
                <a:lnTo>
                  <a:pt x="295783" y="42671"/>
                </a:lnTo>
                <a:lnTo>
                  <a:pt x="315976" y="58165"/>
                </a:lnTo>
                <a:lnTo>
                  <a:pt x="308249" y="68256"/>
                </a:lnTo>
                <a:lnTo>
                  <a:pt x="328422" y="83692"/>
                </a:lnTo>
                <a:lnTo>
                  <a:pt x="336265" y="42671"/>
                </a:lnTo>
                <a:close/>
              </a:path>
              <a:path w="344804" h="445135">
                <a:moveTo>
                  <a:pt x="295783" y="42671"/>
                </a:moveTo>
                <a:lnTo>
                  <a:pt x="288039" y="52792"/>
                </a:lnTo>
                <a:lnTo>
                  <a:pt x="308249" y="68256"/>
                </a:lnTo>
                <a:lnTo>
                  <a:pt x="315976" y="58165"/>
                </a:lnTo>
                <a:lnTo>
                  <a:pt x="295783" y="42671"/>
                </a:lnTo>
                <a:close/>
              </a:path>
              <a:path w="344804" h="445135">
                <a:moveTo>
                  <a:pt x="344424" y="0"/>
                </a:moveTo>
                <a:lnTo>
                  <a:pt x="267843" y="37337"/>
                </a:lnTo>
                <a:lnTo>
                  <a:pt x="288039" y="52792"/>
                </a:lnTo>
                <a:lnTo>
                  <a:pt x="295783" y="42671"/>
                </a:lnTo>
                <a:lnTo>
                  <a:pt x="336265" y="42671"/>
                </a:lnTo>
                <a:lnTo>
                  <a:pt x="344424" y="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49090" y="5561787"/>
            <a:ext cx="247142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抽油泵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1545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渗油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8250" y="3440048"/>
            <a:ext cx="1495425" cy="2569845"/>
          </a:xfrm>
          <a:custGeom>
            <a:avLst/>
            <a:gdLst/>
            <a:ahLst/>
            <a:cxnLst/>
            <a:rect l="l" t="t" r="r" b="b"/>
            <a:pathLst>
              <a:path w="1495425" h="2569845">
                <a:moveTo>
                  <a:pt x="135128" y="2116074"/>
                </a:moveTo>
                <a:lnTo>
                  <a:pt x="128854" y="2094230"/>
                </a:lnTo>
                <a:lnTo>
                  <a:pt x="111633" y="2034159"/>
                </a:lnTo>
                <a:lnTo>
                  <a:pt x="60198" y="2102104"/>
                </a:lnTo>
                <a:lnTo>
                  <a:pt x="85166" y="2106765"/>
                </a:lnTo>
                <a:lnTo>
                  <a:pt x="0" y="2564981"/>
                </a:lnTo>
                <a:lnTo>
                  <a:pt x="24892" y="2569616"/>
                </a:lnTo>
                <a:lnTo>
                  <a:pt x="110185" y="2111425"/>
                </a:lnTo>
                <a:lnTo>
                  <a:pt x="135128" y="2116074"/>
                </a:lnTo>
                <a:close/>
              </a:path>
              <a:path w="1495425" h="2569845">
                <a:moveTo>
                  <a:pt x="1495044" y="14478"/>
                </a:moveTo>
                <a:lnTo>
                  <a:pt x="1474216" y="0"/>
                </a:lnTo>
                <a:lnTo>
                  <a:pt x="1097368" y="537425"/>
                </a:lnTo>
                <a:lnTo>
                  <a:pt x="1076579" y="522859"/>
                </a:lnTo>
                <a:lnTo>
                  <a:pt x="1064006" y="607060"/>
                </a:lnTo>
                <a:lnTo>
                  <a:pt x="1138936" y="566547"/>
                </a:lnTo>
                <a:lnTo>
                  <a:pt x="1132941" y="562356"/>
                </a:lnTo>
                <a:lnTo>
                  <a:pt x="1118133" y="551992"/>
                </a:lnTo>
                <a:lnTo>
                  <a:pt x="1495044" y="14478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809103" y="3278885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量油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8148" y="2666364"/>
            <a:ext cx="207645" cy="325120"/>
          </a:xfrm>
          <a:custGeom>
            <a:avLst/>
            <a:gdLst/>
            <a:ahLst/>
            <a:cxnLst/>
            <a:rect l="l" t="t" r="r" b="b"/>
            <a:pathLst>
              <a:path w="207645" h="325119">
                <a:moveTo>
                  <a:pt x="156643" y="266820"/>
                </a:moveTo>
                <a:lnTo>
                  <a:pt x="135000" y="280162"/>
                </a:lnTo>
                <a:lnTo>
                  <a:pt x="207517" y="324993"/>
                </a:lnTo>
                <a:lnTo>
                  <a:pt x="203263" y="277622"/>
                </a:lnTo>
                <a:lnTo>
                  <a:pt x="163322" y="277622"/>
                </a:lnTo>
                <a:lnTo>
                  <a:pt x="156643" y="266820"/>
                </a:lnTo>
                <a:close/>
              </a:path>
              <a:path w="207645" h="325119">
                <a:moveTo>
                  <a:pt x="178247" y="253503"/>
                </a:moveTo>
                <a:lnTo>
                  <a:pt x="156643" y="266820"/>
                </a:lnTo>
                <a:lnTo>
                  <a:pt x="163322" y="277622"/>
                </a:lnTo>
                <a:lnTo>
                  <a:pt x="184912" y="264287"/>
                </a:lnTo>
                <a:lnTo>
                  <a:pt x="178247" y="253503"/>
                </a:lnTo>
                <a:close/>
              </a:path>
              <a:path w="207645" h="325119">
                <a:moveTo>
                  <a:pt x="199898" y="240157"/>
                </a:moveTo>
                <a:lnTo>
                  <a:pt x="178247" y="253503"/>
                </a:lnTo>
                <a:lnTo>
                  <a:pt x="184912" y="264287"/>
                </a:lnTo>
                <a:lnTo>
                  <a:pt x="163322" y="277622"/>
                </a:lnTo>
                <a:lnTo>
                  <a:pt x="203263" y="277622"/>
                </a:lnTo>
                <a:lnTo>
                  <a:pt x="199898" y="240157"/>
                </a:lnTo>
                <a:close/>
              </a:path>
              <a:path w="207645" h="325119">
                <a:moveTo>
                  <a:pt x="21589" y="0"/>
                </a:moveTo>
                <a:lnTo>
                  <a:pt x="0" y="13462"/>
                </a:lnTo>
                <a:lnTo>
                  <a:pt x="156643" y="266820"/>
                </a:lnTo>
                <a:lnTo>
                  <a:pt x="178247" y="253503"/>
                </a:lnTo>
                <a:lnTo>
                  <a:pt x="21589" y="0"/>
                </a:lnTo>
                <a:close/>
              </a:path>
            </a:pathLst>
          </a:custGeom>
          <a:solidFill>
            <a:srgbClr val="3140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69609" y="235585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结蜡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7809" y="2304364"/>
            <a:ext cx="57054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微软雅黑" panose="020B0503020204020204" charset="-122"/>
                <a:cs typeface="微软雅黑" panose="020B0503020204020204" charset="-122"/>
              </a:rPr>
              <a:t>阿里巴巴合作电网数字孪生项目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75704" y="317906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078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39788" y="3301365"/>
            <a:ext cx="3025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Twin</a:t>
            </a:r>
            <a:r>
              <a:rPr sz="1800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Builder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案例介绍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14522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一个例子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38290" y="529520"/>
            <a:ext cx="3671634" cy="14857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7993" y="2561347"/>
            <a:ext cx="4872201" cy="34670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67118" y="1187272"/>
            <a:ext cx="2768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无法直接拿到叶片载荷数据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0918" y="4313682"/>
            <a:ext cx="391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可以用数字孪生间接拿到叶片载荷数据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84" y="234772"/>
            <a:ext cx="115709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数字孪生案</a:t>
            </a:r>
            <a:r>
              <a:rPr sz="3200" b="0" spc="-20" dirty="0">
                <a:latin typeface="微软雅黑" panose="020B0503020204020204" charset="-122"/>
                <a:cs typeface="微软雅黑" panose="020B0503020204020204" charset="-122"/>
              </a:rPr>
              <a:t>例</a:t>
            </a:r>
            <a:r>
              <a:rPr sz="3200" b="0" spc="-10" dirty="0">
                <a:latin typeface="Arial" panose="020B0704020202020204"/>
                <a:cs typeface="Arial" panose="020B0704020202020204"/>
              </a:rPr>
              <a:t>—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电网变电站的变压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（采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阿里</a:t>
            </a:r>
            <a:r>
              <a:rPr sz="3200" b="0" spc="10" dirty="0">
                <a:latin typeface="微软雅黑" panose="020B0503020204020204" charset="-122"/>
                <a:cs typeface="微软雅黑" panose="020B0503020204020204" charset="-122"/>
              </a:rPr>
              <a:t>巴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巴</a:t>
            </a:r>
            <a:r>
              <a:rPr sz="3200" b="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b="0" dirty="0">
                <a:latin typeface="Arial" panose="020B0704020202020204"/>
                <a:cs typeface="Arial" panose="020B0704020202020204"/>
              </a:rPr>
              <a:t>IoT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平台）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62200" y="914400"/>
            <a:ext cx="7132320" cy="5340350"/>
            <a:chOff x="2362200" y="914400"/>
            <a:chExt cx="7132320" cy="53403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62200" y="914400"/>
              <a:ext cx="7132320" cy="53400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1123" y="3811523"/>
              <a:ext cx="2670175" cy="2307590"/>
            </a:xfrm>
            <a:custGeom>
              <a:avLst/>
              <a:gdLst/>
              <a:ahLst/>
              <a:cxnLst/>
              <a:rect l="l" t="t" r="r" b="b"/>
              <a:pathLst>
                <a:path w="2670175" h="2307590">
                  <a:moveTo>
                    <a:pt x="0" y="1153668"/>
                  </a:moveTo>
                  <a:lnTo>
                    <a:pt x="963" y="1109415"/>
                  </a:lnTo>
                  <a:lnTo>
                    <a:pt x="3832" y="1065584"/>
                  </a:lnTo>
                  <a:lnTo>
                    <a:pt x="8571" y="1022205"/>
                  </a:lnTo>
                  <a:lnTo>
                    <a:pt x="15146" y="979306"/>
                  </a:lnTo>
                  <a:lnTo>
                    <a:pt x="23522" y="936919"/>
                  </a:lnTo>
                  <a:lnTo>
                    <a:pt x="33665" y="895072"/>
                  </a:lnTo>
                  <a:lnTo>
                    <a:pt x="45539" y="853797"/>
                  </a:lnTo>
                  <a:lnTo>
                    <a:pt x="59112" y="813121"/>
                  </a:lnTo>
                  <a:lnTo>
                    <a:pt x="74347" y="773077"/>
                  </a:lnTo>
                  <a:lnTo>
                    <a:pt x="91210" y="733692"/>
                  </a:lnTo>
                  <a:lnTo>
                    <a:pt x="109667" y="694998"/>
                  </a:lnTo>
                  <a:lnTo>
                    <a:pt x="129684" y="657024"/>
                  </a:lnTo>
                  <a:lnTo>
                    <a:pt x="151225" y="619800"/>
                  </a:lnTo>
                  <a:lnTo>
                    <a:pt x="174256" y="583356"/>
                  </a:lnTo>
                  <a:lnTo>
                    <a:pt x="198743" y="547722"/>
                  </a:lnTo>
                  <a:lnTo>
                    <a:pt x="224651" y="512927"/>
                  </a:lnTo>
                  <a:lnTo>
                    <a:pt x="251945" y="479002"/>
                  </a:lnTo>
                  <a:lnTo>
                    <a:pt x="280592" y="445976"/>
                  </a:lnTo>
                  <a:lnTo>
                    <a:pt x="310555" y="413879"/>
                  </a:lnTo>
                  <a:lnTo>
                    <a:pt x="341802" y="382742"/>
                  </a:lnTo>
                  <a:lnTo>
                    <a:pt x="374296" y="352593"/>
                  </a:lnTo>
                  <a:lnTo>
                    <a:pt x="408004" y="323463"/>
                  </a:lnTo>
                  <a:lnTo>
                    <a:pt x="442892" y="295382"/>
                  </a:lnTo>
                  <a:lnTo>
                    <a:pt x="478924" y="268380"/>
                  </a:lnTo>
                  <a:lnTo>
                    <a:pt x="516065" y="242486"/>
                  </a:lnTo>
                  <a:lnTo>
                    <a:pt x="554282" y="217730"/>
                  </a:lnTo>
                  <a:lnTo>
                    <a:pt x="593541" y="194143"/>
                  </a:lnTo>
                  <a:lnTo>
                    <a:pt x="633805" y="171754"/>
                  </a:lnTo>
                  <a:lnTo>
                    <a:pt x="675041" y="150592"/>
                  </a:lnTo>
                  <a:lnTo>
                    <a:pt x="717214" y="130689"/>
                  </a:lnTo>
                  <a:lnTo>
                    <a:pt x="760290" y="112073"/>
                  </a:lnTo>
                  <a:lnTo>
                    <a:pt x="804234" y="94775"/>
                  </a:lnTo>
                  <a:lnTo>
                    <a:pt x="849011" y="78824"/>
                  </a:lnTo>
                  <a:lnTo>
                    <a:pt x="894588" y="64251"/>
                  </a:lnTo>
                  <a:lnTo>
                    <a:pt x="940928" y="51085"/>
                  </a:lnTo>
                  <a:lnTo>
                    <a:pt x="987999" y="39355"/>
                  </a:lnTo>
                  <a:lnTo>
                    <a:pt x="1035764" y="29093"/>
                  </a:lnTo>
                  <a:lnTo>
                    <a:pt x="1084191" y="20328"/>
                  </a:lnTo>
                  <a:lnTo>
                    <a:pt x="1133243" y="13089"/>
                  </a:lnTo>
                  <a:lnTo>
                    <a:pt x="1182887" y="7407"/>
                  </a:lnTo>
                  <a:lnTo>
                    <a:pt x="1233089" y="3312"/>
                  </a:lnTo>
                  <a:lnTo>
                    <a:pt x="1283812" y="833"/>
                  </a:lnTo>
                  <a:lnTo>
                    <a:pt x="1335024" y="0"/>
                  </a:lnTo>
                  <a:lnTo>
                    <a:pt x="1386235" y="833"/>
                  </a:lnTo>
                  <a:lnTo>
                    <a:pt x="1436958" y="3312"/>
                  </a:lnTo>
                  <a:lnTo>
                    <a:pt x="1487160" y="7407"/>
                  </a:lnTo>
                  <a:lnTo>
                    <a:pt x="1536804" y="13089"/>
                  </a:lnTo>
                  <a:lnTo>
                    <a:pt x="1585856" y="20328"/>
                  </a:lnTo>
                  <a:lnTo>
                    <a:pt x="1634283" y="29093"/>
                  </a:lnTo>
                  <a:lnTo>
                    <a:pt x="1682048" y="39355"/>
                  </a:lnTo>
                  <a:lnTo>
                    <a:pt x="1729119" y="51085"/>
                  </a:lnTo>
                  <a:lnTo>
                    <a:pt x="1775459" y="64251"/>
                  </a:lnTo>
                  <a:lnTo>
                    <a:pt x="1821036" y="78824"/>
                  </a:lnTo>
                  <a:lnTo>
                    <a:pt x="1865813" y="94775"/>
                  </a:lnTo>
                  <a:lnTo>
                    <a:pt x="1909757" y="112073"/>
                  </a:lnTo>
                  <a:lnTo>
                    <a:pt x="1952833" y="130689"/>
                  </a:lnTo>
                  <a:lnTo>
                    <a:pt x="1995006" y="150592"/>
                  </a:lnTo>
                  <a:lnTo>
                    <a:pt x="2036242" y="171754"/>
                  </a:lnTo>
                  <a:lnTo>
                    <a:pt x="2076506" y="194143"/>
                  </a:lnTo>
                  <a:lnTo>
                    <a:pt x="2115765" y="217730"/>
                  </a:lnTo>
                  <a:lnTo>
                    <a:pt x="2153982" y="242486"/>
                  </a:lnTo>
                  <a:lnTo>
                    <a:pt x="2191123" y="268380"/>
                  </a:lnTo>
                  <a:lnTo>
                    <a:pt x="2227155" y="295382"/>
                  </a:lnTo>
                  <a:lnTo>
                    <a:pt x="2262043" y="323463"/>
                  </a:lnTo>
                  <a:lnTo>
                    <a:pt x="2295751" y="352593"/>
                  </a:lnTo>
                  <a:lnTo>
                    <a:pt x="2328245" y="382742"/>
                  </a:lnTo>
                  <a:lnTo>
                    <a:pt x="2359492" y="413879"/>
                  </a:lnTo>
                  <a:lnTo>
                    <a:pt x="2389455" y="445976"/>
                  </a:lnTo>
                  <a:lnTo>
                    <a:pt x="2418102" y="479002"/>
                  </a:lnTo>
                  <a:lnTo>
                    <a:pt x="2445396" y="512927"/>
                  </a:lnTo>
                  <a:lnTo>
                    <a:pt x="2471304" y="547722"/>
                  </a:lnTo>
                  <a:lnTo>
                    <a:pt x="2495791" y="583356"/>
                  </a:lnTo>
                  <a:lnTo>
                    <a:pt x="2518822" y="619800"/>
                  </a:lnTo>
                  <a:lnTo>
                    <a:pt x="2540363" y="657024"/>
                  </a:lnTo>
                  <a:lnTo>
                    <a:pt x="2560380" y="694998"/>
                  </a:lnTo>
                  <a:lnTo>
                    <a:pt x="2578837" y="733692"/>
                  </a:lnTo>
                  <a:lnTo>
                    <a:pt x="2595700" y="773077"/>
                  </a:lnTo>
                  <a:lnTo>
                    <a:pt x="2610935" y="813121"/>
                  </a:lnTo>
                  <a:lnTo>
                    <a:pt x="2624508" y="853797"/>
                  </a:lnTo>
                  <a:lnTo>
                    <a:pt x="2636382" y="895072"/>
                  </a:lnTo>
                  <a:lnTo>
                    <a:pt x="2646525" y="936919"/>
                  </a:lnTo>
                  <a:lnTo>
                    <a:pt x="2654901" y="979306"/>
                  </a:lnTo>
                  <a:lnTo>
                    <a:pt x="2661476" y="1022205"/>
                  </a:lnTo>
                  <a:lnTo>
                    <a:pt x="2666215" y="1065584"/>
                  </a:lnTo>
                  <a:lnTo>
                    <a:pt x="2669084" y="1109415"/>
                  </a:lnTo>
                  <a:lnTo>
                    <a:pt x="2670048" y="1153668"/>
                  </a:lnTo>
                  <a:lnTo>
                    <a:pt x="2669084" y="1197919"/>
                  </a:lnTo>
                  <a:lnTo>
                    <a:pt x="2666215" y="1241749"/>
                  </a:lnTo>
                  <a:lnTo>
                    <a:pt x="2661476" y="1285128"/>
                  </a:lnTo>
                  <a:lnTo>
                    <a:pt x="2654901" y="1328026"/>
                  </a:lnTo>
                  <a:lnTo>
                    <a:pt x="2646525" y="1370413"/>
                  </a:lnTo>
                  <a:lnTo>
                    <a:pt x="2636382" y="1412259"/>
                  </a:lnTo>
                  <a:lnTo>
                    <a:pt x="2624508" y="1453534"/>
                  </a:lnTo>
                  <a:lnTo>
                    <a:pt x="2610935" y="1494209"/>
                  </a:lnTo>
                  <a:lnTo>
                    <a:pt x="2595700" y="1534253"/>
                  </a:lnTo>
                  <a:lnTo>
                    <a:pt x="2578837" y="1573637"/>
                  </a:lnTo>
                  <a:lnTo>
                    <a:pt x="2560380" y="1612331"/>
                  </a:lnTo>
                  <a:lnTo>
                    <a:pt x="2540363" y="1650305"/>
                  </a:lnTo>
                  <a:lnTo>
                    <a:pt x="2518822" y="1687529"/>
                  </a:lnTo>
                  <a:lnTo>
                    <a:pt x="2495791" y="1723973"/>
                  </a:lnTo>
                  <a:lnTo>
                    <a:pt x="2471304" y="1759608"/>
                  </a:lnTo>
                  <a:lnTo>
                    <a:pt x="2445396" y="1794402"/>
                  </a:lnTo>
                  <a:lnTo>
                    <a:pt x="2418102" y="1828328"/>
                  </a:lnTo>
                  <a:lnTo>
                    <a:pt x="2389455" y="1861354"/>
                  </a:lnTo>
                  <a:lnTo>
                    <a:pt x="2359492" y="1893451"/>
                  </a:lnTo>
                  <a:lnTo>
                    <a:pt x="2328245" y="1924588"/>
                  </a:lnTo>
                  <a:lnTo>
                    <a:pt x="2295751" y="1954737"/>
                  </a:lnTo>
                  <a:lnTo>
                    <a:pt x="2262043" y="1983867"/>
                  </a:lnTo>
                  <a:lnTo>
                    <a:pt x="2227155" y="2011948"/>
                  </a:lnTo>
                  <a:lnTo>
                    <a:pt x="2191123" y="2038951"/>
                  </a:lnTo>
                  <a:lnTo>
                    <a:pt x="2153982" y="2064845"/>
                  </a:lnTo>
                  <a:lnTo>
                    <a:pt x="2115765" y="2089601"/>
                  </a:lnTo>
                  <a:lnTo>
                    <a:pt x="2076506" y="2113189"/>
                  </a:lnTo>
                  <a:lnTo>
                    <a:pt x="2036242" y="2135578"/>
                  </a:lnTo>
                  <a:lnTo>
                    <a:pt x="1995006" y="2156740"/>
                  </a:lnTo>
                  <a:lnTo>
                    <a:pt x="1952833" y="2176644"/>
                  </a:lnTo>
                  <a:lnTo>
                    <a:pt x="1909757" y="2195260"/>
                  </a:lnTo>
                  <a:lnTo>
                    <a:pt x="1865813" y="2212558"/>
                  </a:lnTo>
                  <a:lnTo>
                    <a:pt x="1821036" y="2228509"/>
                  </a:lnTo>
                  <a:lnTo>
                    <a:pt x="1775459" y="2243083"/>
                  </a:lnTo>
                  <a:lnTo>
                    <a:pt x="1729119" y="2256249"/>
                  </a:lnTo>
                  <a:lnTo>
                    <a:pt x="1682048" y="2267979"/>
                  </a:lnTo>
                  <a:lnTo>
                    <a:pt x="1634283" y="2278241"/>
                  </a:lnTo>
                  <a:lnTo>
                    <a:pt x="1585856" y="2287007"/>
                  </a:lnTo>
                  <a:lnTo>
                    <a:pt x="1536804" y="2294245"/>
                  </a:lnTo>
                  <a:lnTo>
                    <a:pt x="1487160" y="2299927"/>
                  </a:lnTo>
                  <a:lnTo>
                    <a:pt x="1436958" y="2304023"/>
                  </a:lnTo>
                  <a:lnTo>
                    <a:pt x="1386235" y="2306502"/>
                  </a:lnTo>
                  <a:lnTo>
                    <a:pt x="1335024" y="2307336"/>
                  </a:lnTo>
                  <a:lnTo>
                    <a:pt x="1283812" y="2306502"/>
                  </a:lnTo>
                  <a:lnTo>
                    <a:pt x="1233089" y="2304023"/>
                  </a:lnTo>
                  <a:lnTo>
                    <a:pt x="1182887" y="2299927"/>
                  </a:lnTo>
                  <a:lnTo>
                    <a:pt x="1133243" y="2294245"/>
                  </a:lnTo>
                  <a:lnTo>
                    <a:pt x="1084191" y="2287007"/>
                  </a:lnTo>
                  <a:lnTo>
                    <a:pt x="1035764" y="2278241"/>
                  </a:lnTo>
                  <a:lnTo>
                    <a:pt x="987999" y="2267979"/>
                  </a:lnTo>
                  <a:lnTo>
                    <a:pt x="940928" y="2256249"/>
                  </a:lnTo>
                  <a:lnTo>
                    <a:pt x="894588" y="2243083"/>
                  </a:lnTo>
                  <a:lnTo>
                    <a:pt x="849011" y="2228509"/>
                  </a:lnTo>
                  <a:lnTo>
                    <a:pt x="804234" y="2212558"/>
                  </a:lnTo>
                  <a:lnTo>
                    <a:pt x="760290" y="2195260"/>
                  </a:lnTo>
                  <a:lnTo>
                    <a:pt x="717214" y="2176644"/>
                  </a:lnTo>
                  <a:lnTo>
                    <a:pt x="675041" y="2156740"/>
                  </a:lnTo>
                  <a:lnTo>
                    <a:pt x="633805" y="2135578"/>
                  </a:lnTo>
                  <a:lnTo>
                    <a:pt x="593541" y="2113189"/>
                  </a:lnTo>
                  <a:lnTo>
                    <a:pt x="554282" y="2089601"/>
                  </a:lnTo>
                  <a:lnTo>
                    <a:pt x="516065" y="2064845"/>
                  </a:lnTo>
                  <a:lnTo>
                    <a:pt x="478924" y="2038951"/>
                  </a:lnTo>
                  <a:lnTo>
                    <a:pt x="442892" y="2011948"/>
                  </a:lnTo>
                  <a:lnTo>
                    <a:pt x="408004" y="1983867"/>
                  </a:lnTo>
                  <a:lnTo>
                    <a:pt x="374296" y="1954737"/>
                  </a:lnTo>
                  <a:lnTo>
                    <a:pt x="341802" y="1924588"/>
                  </a:lnTo>
                  <a:lnTo>
                    <a:pt x="310555" y="1893451"/>
                  </a:lnTo>
                  <a:lnTo>
                    <a:pt x="280592" y="1861354"/>
                  </a:lnTo>
                  <a:lnTo>
                    <a:pt x="251945" y="1828328"/>
                  </a:lnTo>
                  <a:lnTo>
                    <a:pt x="224651" y="1794402"/>
                  </a:lnTo>
                  <a:lnTo>
                    <a:pt x="198743" y="1759608"/>
                  </a:lnTo>
                  <a:lnTo>
                    <a:pt x="174256" y="1723973"/>
                  </a:lnTo>
                  <a:lnTo>
                    <a:pt x="151225" y="1687529"/>
                  </a:lnTo>
                  <a:lnTo>
                    <a:pt x="129684" y="1650305"/>
                  </a:lnTo>
                  <a:lnTo>
                    <a:pt x="109667" y="1612331"/>
                  </a:lnTo>
                  <a:lnTo>
                    <a:pt x="91210" y="1573637"/>
                  </a:lnTo>
                  <a:lnTo>
                    <a:pt x="74347" y="1534253"/>
                  </a:lnTo>
                  <a:lnTo>
                    <a:pt x="59112" y="1494209"/>
                  </a:lnTo>
                  <a:lnTo>
                    <a:pt x="45539" y="1453534"/>
                  </a:lnTo>
                  <a:lnTo>
                    <a:pt x="33665" y="1412259"/>
                  </a:lnTo>
                  <a:lnTo>
                    <a:pt x="23522" y="1370413"/>
                  </a:lnTo>
                  <a:lnTo>
                    <a:pt x="15146" y="1328026"/>
                  </a:lnTo>
                  <a:lnTo>
                    <a:pt x="8571" y="1285128"/>
                  </a:lnTo>
                  <a:lnTo>
                    <a:pt x="3832" y="1241749"/>
                  </a:lnTo>
                  <a:lnTo>
                    <a:pt x="963" y="1197919"/>
                  </a:lnTo>
                  <a:lnTo>
                    <a:pt x="0" y="115366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34" y="261569"/>
            <a:ext cx="40824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变压器的内部散热机制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56232" y="1350263"/>
            <a:ext cx="5443855" cy="4861560"/>
            <a:chOff x="1856232" y="1350263"/>
            <a:chExt cx="5443855" cy="4861560"/>
          </a:xfrm>
        </p:grpSpPr>
        <p:sp>
          <p:nvSpPr>
            <p:cNvPr id="4" name="object 4"/>
            <p:cNvSpPr/>
            <p:nvPr/>
          </p:nvSpPr>
          <p:spPr>
            <a:xfrm>
              <a:off x="1856232" y="1350263"/>
              <a:ext cx="5443855" cy="4861560"/>
            </a:xfrm>
            <a:custGeom>
              <a:avLst/>
              <a:gdLst/>
              <a:ahLst/>
              <a:cxnLst/>
              <a:rect l="l" t="t" r="r" b="b"/>
              <a:pathLst>
                <a:path w="5443855" h="4861560">
                  <a:moveTo>
                    <a:pt x="5443728" y="0"/>
                  </a:moveTo>
                  <a:lnTo>
                    <a:pt x="0" y="0"/>
                  </a:lnTo>
                  <a:lnTo>
                    <a:pt x="0" y="4861560"/>
                  </a:lnTo>
                  <a:lnTo>
                    <a:pt x="5443728" y="4861560"/>
                  </a:lnTo>
                  <a:lnTo>
                    <a:pt x="5443728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39440" y="2810255"/>
              <a:ext cx="2755900" cy="2399030"/>
            </a:xfrm>
            <a:custGeom>
              <a:avLst/>
              <a:gdLst/>
              <a:ahLst/>
              <a:cxnLst/>
              <a:rect l="l" t="t" r="r" b="b"/>
              <a:pathLst>
                <a:path w="2755900" h="2399029">
                  <a:moveTo>
                    <a:pt x="2755391" y="0"/>
                  </a:moveTo>
                  <a:lnTo>
                    <a:pt x="0" y="0"/>
                  </a:lnTo>
                  <a:lnTo>
                    <a:pt x="0" y="2398776"/>
                  </a:lnTo>
                  <a:lnTo>
                    <a:pt x="2755391" y="2398776"/>
                  </a:lnTo>
                  <a:lnTo>
                    <a:pt x="27553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70607" y="1496009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油箱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9439" y="2810255"/>
            <a:ext cx="2755900" cy="2399030"/>
          </a:xfrm>
          <a:prstGeom prst="rect">
            <a:avLst/>
          </a:prstGeom>
          <a:ln w="12700">
            <a:solidFill>
              <a:srgbClr val="BB85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497840">
              <a:lnSpc>
                <a:spcPct val="10000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铁芯与线圈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5491" y="1371600"/>
            <a:ext cx="9311640" cy="4840605"/>
            <a:chOff x="1015491" y="1371600"/>
            <a:chExt cx="9311640" cy="4840605"/>
          </a:xfrm>
        </p:grpSpPr>
        <p:sp>
          <p:nvSpPr>
            <p:cNvPr id="9" name="object 9"/>
            <p:cNvSpPr/>
            <p:nvPr/>
          </p:nvSpPr>
          <p:spPr>
            <a:xfrm>
              <a:off x="1040891" y="3070860"/>
              <a:ext cx="2101215" cy="1844039"/>
            </a:xfrm>
            <a:custGeom>
              <a:avLst/>
              <a:gdLst/>
              <a:ahLst/>
              <a:cxnLst/>
              <a:rect l="l" t="t" r="r" b="b"/>
              <a:pathLst>
                <a:path w="2101215" h="1844039">
                  <a:moveTo>
                    <a:pt x="0" y="1844039"/>
                  </a:moveTo>
                  <a:lnTo>
                    <a:pt x="2088514" y="1844039"/>
                  </a:lnTo>
                </a:path>
                <a:path w="2101215" h="1844039">
                  <a:moveTo>
                    <a:pt x="12192" y="1249679"/>
                  </a:moveTo>
                  <a:lnTo>
                    <a:pt x="2100707" y="1249679"/>
                  </a:lnTo>
                </a:path>
                <a:path w="2101215" h="1844039">
                  <a:moveTo>
                    <a:pt x="0" y="658367"/>
                  </a:moveTo>
                  <a:lnTo>
                    <a:pt x="2088514" y="658367"/>
                  </a:lnTo>
                </a:path>
                <a:path w="2101215" h="1844039">
                  <a:moveTo>
                    <a:pt x="0" y="0"/>
                  </a:moveTo>
                  <a:lnTo>
                    <a:pt x="2088514" y="0"/>
                  </a:lnTo>
                </a:path>
              </a:pathLst>
            </a:custGeom>
            <a:ln w="508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82696" y="2353055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141731" y="0"/>
                  </a:moveTo>
                  <a:lnTo>
                    <a:pt x="0" y="141732"/>
                  </a:lnTo>
                  <a:lnTo>
                    <a:pt x="70865" y="141732"/>
                  </a:lnTo>
                  <a:lnTo>
                    <a:pt x="70865" y="469392"/>
                  </a:lnTo>
                  <a:lnTo>
                    <a:pt x="212598" y="469392"/>
                  </a:lnTo>
                  <a:lnTo>
                    <a:pt x="212598" y="141732"/>
                  </a:lnTo>
                  <a:lnTo>
                    <a:pt x="283463" y="141732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82696" y="2353055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70865" y="469392"/>
                  </a:moveTo>
                  <a:lnTo>
                    <a:pt x="70865" y="141732"/>
                  </a:lnTo>
                  <a:lnTo>
                    <a:pt x="0" y="141732"/>
                  </a:lnTo>
                  <a:lnTo>
                    <a:pt x="141731" y="0"/>
                  </a:lnTo>
                  <a:lnTo>
                    <a:pt x="283463" y="141732"/>
                  </a:lnTo>
                  <a:lnTo>
                    <a:pt x="212598" y="141732"/>
                  </a:lnTo>
                  <a:lnTo>
                    <a:pt x="212598" y="469392"/>
                  </a:lnTo>
                  <a:lnTo>
                    <a:pt x="70865" y="469392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18559" y="23622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141731" y="0"/>
                  </a:moveTo>
                  <a:lnTo>
                    <a:pt x="0" y="141732"/>
                  </a:lnTo>
                  <a:lnTo>
                    <a:pt x="70865" y="141732"/>
                  </a:lnTo>
                  <a:lnTo>
                    <a:pt x="70865" y="466344"/>
                  </a:lnTo>
                  <a:lnTo>
                    <a:pt x="212598" y="466344"/>
                  </a:lnTo>
                  <a:lnTo>
                    <a:pt x="212598" y="141732"/>
                  </a:lnTo>
                  <a:lnTo>
                    <a:pt x="283463" y="141732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18559" y="23622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70865" y="466344"/>
                  </a:moveTo>
                  <a:lnTo>
                    <a:pt x="70865" y="141732"/>
                  </a:lnTo>
                  <a:lnTo>
                    <a:pt x="0" y="141732"/>
                  </a:lnTo>
                  <a:lnTo>
                    <a:pt x="141731" y="0"/>
                  </a:lnTo>
                  <a:lnTo>
                    <a:pt x="283463" y="141732"/>
                  </a:lnTo>
                  <a:lnTo>
                    <a:pt x="212598" y="141732"/>
                  </a:lnTo>
                  <a:lnTo>
                    <a:pt x="212598" y="466344"/>
                  </a:lnTo>
                  <a:lnTo>
                    <a:pt x="70865" y="46634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7471" y="23622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141731" y="0"/>
                  </a:moveTo>
                  <a:lnTo>
                    <a:pt x="0" y="141732"/>
                  </a:lnTo>
                  <a:lnTo>
                    <a:pt x="70865" y="141732"/>
                  </a:lnTo>
                  <a:lnTo>
                    <a:pt x="70865" y="466344"/>
                  </a:lnTo>
                  <a:lnTo>
                    <a:pt x="212598" y="466344"/>
                  </a:lnTo>
                  <a:lnTo>
                    <a:pt x="212598" y="141732"/>
                  </a:lnTo>
                  <a:lnTo>
                    <a:pt x="283463" y="141732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57471" y="23622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70865" y="466344"/>
                  </a:moveTo>
                  <a:lnTo>
                    <a:pt x="70865" y="141732"/>
                  </a:lnTo>
                  <a:lnTo>
                    <a:pt x="0" y="141732"/>
                  </a:lnTo>
                  <a:lnTo>
                    <a:pt x="141731" y="0"/>
                  </a:lnTo>
                  <a:lnTo>
                    <a:pt x="283463" y="141732"/>
                  </a:lnTo>
                  <a:lnTo>
                    <a:pt x="212598" y="141732"/>
                  </a:lnTo>
                  <a:lnTo>
                    <a:pt x="212598" y="466344"/>
                  </a:lnTo>
                  <a:lnTo>
                    <a:pt x="70865" y="46634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96383" y="2359152"/>
              <a:ext cx="280670" cy="466725"/>
            </a:xfrm>
            <a:custGeom>
              <a:avLst/>
              <a:gdLst/>
              <a:ahLst/>
              <a:cxnLst/>
              <a:rect l="l" t="t" r="r" b="b"/>
              <a:pathLst>
                <a:path w="280670" h="466725">
                  <a:moveTo>
                    <a:pt x="140207" y="0"/>
                  </a:moveTo>
                  <a:lnTo>
                    <a:pt x="0" y="140208"/>
                  </a:lnTo>
                  <a:lnTo>
                    <a:pt x="70103" y="140208"/>
                  </a:lnTo>
                  <a:lnTo>
                    <a:pt x="70103" y="466344"/>
                  </a:lnTo>
                  <a:lnTo>
                    <a:pt x="210312" y="466344"/>
                  </a:lnTo>
                  <a:lnTo>
                    <a:pt x="210312" y="140208"/>
                  </a:lnTo>
                  <a:lnTo>
                    <a:pt x="280415" y="140208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96383" y="2359152"/>
              <a:ext cx="280670" cy="466725"/>
            </a:xfrm>
            <a:custGeom>
              <a:avLst/>
              <a:gdLst/>
              <a:ahLst/>
              <a:cxnLst/>
              <a:rect l="l" t="t" r="r" b="b"/>
              <a:pathLst>
                <a:path w="280670" h="466725">
                  <a:moveTo>
                    <a:pt x="70103" y="466344"/>
                  </a:moveTo>
                  <a:lnTo>
                    <a:pt x="70103" y="140208"/>
                  </a:lnTo>
                  <a:lnTo>
                    <a:pt x="0" y="140208"/>
                  </a:lnTo>
                  <a:lnTo>
                    <a:pt x="140207" y="0"/>
                  </a:lnTo>
                  <a:lnTo>
                    <a:pt x="280415" y="140208"/>
                  </a:lnTo>
                  <a:lnTo>
                    <a:pt x="210312" y="140208"/>
                  </a:lnTo>
                  <a:lnTo>
                    <a:pt x="210312" y="466344"/>
                  </a:lnTo>
                  <a:lnTo>
                    <a:pt x="70103" y="46634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32247" y="2368296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141731" y="0"/>
                  </a:moveTo>
                  <a:lnTo>
                    <a:pt x="0" y="141731"/>
                  </a:lnTo>
                  <a:lnTo>
                    <a:pt x="70865" y="141731"/>
                  </a:lnTo>
                  <a:lnTo>
                    <a:pt x="70865" y="466343"/>
                  </a:lnTo>
                  <a:lnTo>
                    <a:pt x="212598" y="466343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32247" y="2368296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70865" y="466343"/>
                  </a:moveTo>
                  <a:lnTo>
                    <a:pt x="70865" y="141731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466343"/>
                  </a:lnTo>
                  <a:lnTo>
                    <a:pt x="70865" y="466343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71159" y="2368296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141731" y="0"/>
                  </a:moveTo>
                  <a:lnTo>
                    <a:pt x="0" y="141731"/>
                  </a:lnTo>
                  <a:lnTo>
                    <a:pt x="70865" y="141731"/>
                  </a:lnTo>
                  <a:lnTo>
                    <a:pt x="70865" y="466343"/>
                  </a:lnTo>
                  <a:lnTo>
                    <a:pt x="212598" y="466343"/>
                  </a:lnTo>
                  <a:lnTo>
                    <a:pt x="212598" y="141731"/>
                  </a:lnTo>
                  <a:lnTo>
                    <a:pt x="283463" y="141731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71159" y="2368296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70865" y="466343"/>
                  </a:moveTo>
                  <a:lnTo>
                    <a:pt x="70865" y="141731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283463" y="141731"/>
                  </a:lnTo>
                  <a:lnTo>
                    <a:pt x="212598" y="141731"/>
                  </a:lnTo>
                  <a:lnTo>
                    <a:pt x="212598" y="466343"/>
                  </a:lnTo>
                  <a:lnTo>
                    <a:pt x="70865" y="466343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71159" y="5193791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70865" y="0"/>
                  </a:lnTo>
                  <a:lnTo>
                    <a:pt x="70865" y="327659"/>
                  </a:lnTo>
                  <a:lnTo>
                    <a:pt x="0" y="327659"/>
                  </a:lnTo>
                  <a:lnTo>
                    <a:pt x="141731" y="469391"/>
                  </a:lnTo>
                  <a:lnTo>
                    <a:pt x="283463" y="327659"/>
                  </a:lnTo>
                  <a:lnTo>
                    <a:pt x="212598" y="327659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71159" y="5193791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212598" y="327659"/>
                  </a:lnTo>
                  <a:lnTo>
                    <a:pt x="283463" y="327659"/>
                  </a:lnTo>
                  <a:lnTo>
                    <a:pt x="141731" y="469391"/>
                  </a:lnTo>
                  <a:lnTo>
                    <a:pt x="0" y="327659"/>
                  </a:lnTo>
                  <a:lnTo>
                    <a:pt x="70865" y="327659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32247" y="5184647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70865" y="0"/>
                  </a:lnTo>
                  <a:lnTo>
                    <a:pt x="70865" y="327659"/>
                  </a:lnTo>
                  <a:lnTo>
                    <a:pt x="0" y="327659"/>
                  </a:lnTo>
                  <a:lnTo>
                    <a:pt x="141731" y="469391"/>
                  </a:lnTo>
                  <a:lnTo>
                    <a:pt x="283463" y="327659"/>
                  </a:lnTo>
                  <a:lnTo>
                    <a:pt x="212598" y="327659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32247" y="5184647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212598" y="327659"/>
                  </a:lnTo>
                  <a:lnTo>
                    <a:pt x="283463" y="327659"/>
                  </a:lnTo>
                  <a:lnTo>
                    <a:pt x="141731" y="469391"/>
                  </a:lnTo>
                  <a:lnTo>
                    <a:pt x="0" y="327659"/>
                  </a:lnTo>
                  <a:lnTo>
                    <a:pt x="70865" y="327659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96383" y="5184647"/>
              <a:ext cx="280670" cy="469900"/>
            </a:xfrm>
            <a:custGeom>
              <a:avLst/>
              <a:gdLst/>
              <a:ahLst/>
              <a:cxnLst/>
              <a:rect l="l" t="t" r="r" b="b"/>
              <a:pathLst>
                <a:path w="280670" h="469900">
                  <a:moveTo>
                    <a:pt x="210312" y="0"/>
                  </a:moveTo>
                  <a:lnTo>
                    <a:pt x="70103" y="0"/>
                  </a:lnTo>
                  <a:lnTo>
                    <a:pt x="70103" y="329183"/>
                  </a:lnTo>
                  <a:lnTo>
                    <a:pt x="0" y="329183"/>
                  </a:lnTo>
                  <a:lnTo>
                    <a:pt x="140207" y="469391"/>
                  </a:lnTo>
                  <a:lnTo>
                    <a:pt x="280415" y="329183"/>
                  </a:lnTo>
                  <a:lnTo>
                    <a:pt x="210312" y="329183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96383" y="5184647"/>
              <a:ext cx="280670" cy="469900"/>
            </a:xfrm>
            <a:custGeom>
              <a:avLst/>
              <a:gdLst/>
              <a:ahLst/>
              <a:cxnLst/>
              <a:rect l="l" t="t" r="r" b="b"/>
              <a:pathLst>
                <a:path w="280670" h="469900">
                  <a:moveTo>
                    <a:pt x="210312" y="0"/>
                  </a:moveTo>
                  <a:lnTo>
                    <a:pt x="210312" y="329183"/>
                  </a:lnTo>
                  <a:lnTo>
                    <a:pt x="280415" y="329183"/>
                  </a:lnTo>
                  <a:lnTo>
                    <a:pt x="140207" y="469391"/>
                  </a:lnTo>
                  <a:lnTo>
                    <a:pt x="0" y="329183"/>
                  </a:lnTo>
                  <a:lnTo>
                    <a:pt x="70103" y="329183"/>
                  </a:lnTo>
                  <a:lnTo>
                    <a:pt x="70103" y="0"/>
                  </a:lnTo>
                  <a:lnTo>
                    <a:pt x="210312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57471" y="5187696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70865" y="0"/>
                  </a:lnTo>
                  <a:lnTo>
                    <a:pt x="70865" y="327659"/>
                  </a:lnTo>
                  <a:lnTo>
                    <a:pt x="0" y="327659"/>
                  </a:lnTo>
                  <a:lnTo>
                    <a:pt x="141731" y="469391"/>
                  </a:lnTo>
                  <a:lnTo>
                    <a:pt x="283463" y="327659"/>
                  </a:lnTo>
                  <a:lnTo>
                    <a:pt x="212598" y="327659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57471" y="5187696"/>
              <a:ext cx="283845" cy="469900"/>
            </a:xfrm>
            <a:custGeom>
              <a:avLst/>
              <a:gdLst/>
              <a:ahLst/>
              <a:cxnLst/>
              <a:rect l="l" t="t" r="r" b="b"/>
              <a:pathLst>
                <a:path w="283845" h="469900">
                  <a:moveTo>
                    <a:pt x="212598" y="0"/>
                  </a:moveTo>
                  <a:lnTo>
                    <a:pt x="212598" y="327659"/>
                  </a:lnTo>
                  <a:lnTo>
                    <a:pt x="283463" y="327659"/>
                  </a:lnTo>
                  <a:lnTo>
                    <a:pt x="141731" y="469391"/>
                  </a:lnTo>
                  <a:lnTo>
                    <a:pt x="0" y="327659"/>
                  </a:lnTo>
                  <a:lnTo>
                    <a:pt x="70865" y="327659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18559" y="51816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212598" y="0"/>
                  </a:moveTo>
                  <a:lnTo>
                    <a:pt x="70865" y="0"/>
                  </a:lnTo>
                  <a:lnTo>
                    <a:pt x="70865" y="324612"/>
                  </a:lnTo>
                  <a:lnTo>
                    <a:pt x="0" y="324612"/>
                  </a:lnTo>
                  <a:lnTo>
                    <a:pt x="141731" y="466344"/>
                  </a:lnTo>
                  <a:lnTo>
                    <a:pt x="283463" y="324612"/>
                  </a:lnTo>
                  <a:lnTo>
                    <a:pt x="212598" y="324612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18559" y="51816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212598" y="0"/>
                  </a:moveTo>
                  <a:lnTo>
                    <a:pt x="212598" y="324612"/>
                  </a:lnTo>
                  <a:lnTo>
                    <a:pt x="283463" y="324612"/>
                  </a:lnTo>
                  <a:lnTo>
                    <a:pt x="141731" y="466344"/>
                  </a:lnTo>
                  <a:lnTo>
                    <a:pt x="0" y="324612"/>
                  </a:lnTo>
                  <a:lnTo>
                    <a:pt x="70865" y="324612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82696" y="51816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212598" y="0"/>
                  </a:moveTo>
                  <a:lnTo>
                    <a:pt x="70865" y="0"/>
                  </a:lnTo>
                  <a:lnTo>
                    <a:pt x="70865" y="324612"/>
                  </a:lnTo>
                  <a:lnTo>
                    <a:pt x="0" y="324612"/>
                  </a:lnTo>
                  <a:lnTo>
                    <a:pt x="141731" y="466344"/>
                  </a:lnTo>
                  <a:lnTo>
                    <a:pt x="283463" y="324612"/>
                  </a:lnTo>
                  <a:lnTo>
                    <a:pt x="212598" y="324612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82696" y="5181600"/>
              <a:ext cx="283845" cy="466725"/>
            </a:xfrm>
            <a:custGeom>
              <a:avLst/>
              <a:gdLst/>
              <a:ahLst/>
              <a:cxnLst/>
              <a:rect l="l" t="t" r="r" b="b"/>
              <a:pathLst>
                <a:path w="283845" h="466725">
                  <a:moveTo>
                    <a:pt x="212598" y="0"/>
                  </a:moveTo>
                  <a:lnTo>
                    <a:pt x="212598" y="324612"/>
                  </a:lnTo>
                  <a:lnTo>
                    <a:pt x="283463" y="324612"/>
                  </a:lnTo>
                  <a:lnTo>
                    <a:pt x="141731" y="466344"/>
                  </a:lnTo>
                  <a:lnTo>
                    <a:pt x="0" y="324612"/>
                  </a:lnTo>
                  <a:lnTo>
                    <a:pt x="70865" y="324612"/>
                  </a:lnTo>
                  <a:lnTo>
                    <a:pt x="70865" y="0"/>
                  </a:lnTo>
                  <a:lnTo>
                    <a:pt x="212598" y="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885688" y="2773680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4">
                  <a:moveTo>
                    <a:pt x="324612" y="0"/>
                  </a:moveTo>
                  <a:lnTo>
                    <a:pt x="324612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2" y="212598"/>
                  </a:lnTo>
                  <a:lnTo>
                    <a:pt x="324612" y="283464"/>
                  </a:lnTo>
                  <a:lnTo>
                    <a:pt x="466344" y="141732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85688" y="2773680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4">
                  <a:moveTo>
                    <a:pt x="0" y="70866"/>
                  </a:moveTo>
                  <a:lnTo>
                    <a:pt x="324612" y="70866"/>
                  </a:lnTo>
                  <a:lnTo>
                    <a:pt x="324612" y="0"/>
                  </a:lnTo>
                  <a:lnTo>
                    <a:pt x="466344" y="141732"/>
                  </a:lnTo>
                  <a:lnTo>
                    <a:pt x="324612" y="283464"/>
                  </a:lnTo>
                  <a:lnTo>
                    <a:pt x="324612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76544" y="3212592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324611" y="0"/>
                  </a:moveTo>
                  <a:lnTo>
                    <a:pt x="324611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1" y="212598"/>
                  </a:lnTo>
                  <a:lnTo>
                    <a:pt x="324611" y="283463"/>
                  </a:lnTo>
                  <a:lnTo>
                    <a:pt x="466343" y="14173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76544" y="3212592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0" y="70866"/>
                  </a:moveTo>
                  <a:lnTo>
                    <a:pt x="324611" y="70866"/>
                  </a:lnTo>
                  <a:lnTo>
                    <a:pt x="324611" y="0"/>
                  </a:lnTo>
                  <a:lnTo>
                    <a:pt x="466343" y="141732"/>
                  </a:lnTo>
                  <a:lnTo>
                    <a:pt x="324611" y="283463"/>
                  </a:lnTo>
                  <a:lnTo>
                    <a:pt x="324611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876544" y="3648455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324611" y="0"/>
                  </a:moveTo>
                  <a:lnTo>
                    <a:pt x="324611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1" y="212598"/>
                  </a:lnTo>
                  <a:lnTo>
                    <a:pt x="324611" y="283464"/>
                  </a:lnTo>
                  <a:lnTo>
                    <a:pt x="466343" y="14173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876544" y="3648455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0" y="70866"/>
                  </a:moveTo>
                  <a:lnTo>
                    <a:pt x="324611" y="70866"/>
                  </a:lnTo>
                  <a:lnTo>
                    <a:pt x="324611" y="0"/>
                  </a:lnTo>
                  <a:lnTo>
                    <a:pt x="466343" y="141732"/>
                  </a:lnTo>
                  <a:lnTo>
                    <a:pt x="324611" y="283464"/>
                  </a:lnTo>
                  <a:lnTo>
                    <a:pt x="324611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879591" y="4087367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327660" y="0"/>
                  </a:moveTo>
                  <a:lnTo>
                    <a:pt x="327660" y="70865"/>
                  </a:lnTo>
                  <a:lnTo>
                    <a:pt x="0" y="70865"/>
                  </a:lnTo>
                  <a:lnTo>
                    <a:pt x="0" y="212597"/>
                  </a:lnTo>
                  <a:lnTo>
                    <a:pt x="327660" y="212597"/>
                  </a:lnTo>
                  <a:lnTo>
                    <a:pt x="327660" y="283463"/>
                  </a:lnTo>
                  <a:lnTo>
                    <a:pt x="469392" y="141731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879591" y="4087367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0" y="70865"/>
                  </a:moveTo>
                  <a:lnTo>
                    <a:pt x="327660" y="70865"/>
                  </a:lnTo>
                  <a:lnTo>
                    <a:pt x="327660" y="0"/>
                  </a:lnTo>
                  <a:lnTo>
                    <a:pt x="469392" y="141731"/>
                  </a:lnTo>
                  <a:lnTo>
                    <a:pt x="327660" y="283463"/>
                  </a:lnTo>
                  <a:lnTo>
                    <a:pt x="327660" y="212597"/>
                  </a:lnTo>
                  <a:lnTo>
                    <a:pt x="0" y="212597"/>
                  </a:lnTo>
                  <a:lnTo>
                    <a:pt x="0" y="70865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870447" y="4526279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327660" y="0"/>
                  </a:moveTo>
                  <a:lnTo>
                    <a:pt x="327660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7660" y="212598"/>
                  </a:lnTo>
                  <a:lnTo>
                    <a:pt x="327660" y="283464"/>
                  </a:lnTo>
                  <a:lnTo>
                    <a:pt x="469391" y="14173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70447" y="4526279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0" y="70866"/>
                  </a:moveTo>
                  <a:lnTo>
                    <a:pt x="327660" y="70866"/>
                  </a:lnTo>
                  <a:lnTo>
                    <a:pt x="327660" y="0"/>
                  </a:lnTo>
                  <a:lnTo>
                    <a:pt x="469391" y="141732"/>
                  </a:lnTo>
                  <a:lnTo>
                    <a:pt x="327660" y="283464"/>
                  </a:lnTo>
                  <a:lnTo>
                    <a:pt x="327660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70447" y="4962144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327660" y="0"/>
                  </a:moveTo>
                  <a:lnTo>
                    <a:pt x="327660" y="70865"/>
                  </a:lnTo>
                  <a:lnTo>
                    <a:pt x="0" y="70865"/>
                  </a:lnTo>
                  <a:lnTo>
                    <a:pt x="0" y="212597"/>
                  </a:lnTo>
                  <a:lnTo>
                    <a:pt x="327660" y="212597"/>
                  </a:lnTo>
                  <a:lnTo>
                    <a:pt x="327660" y="283463"/>
                  </a:lnTo>
                  <a:lnTo>
                    <a:pt x="469391" y="141731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870447" y="4962144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0" y="70865"/>
                  </a:moveTo>
                  <a:lnTo>
                    <a:pt x="327660" y="70865"/>
                  </a:lnTo>
                  <a:lnTo>
                    <a:pt x="327660" y="0"/>
                  </a:lnTo>
                  <a:lnTo>
                    <a:pt x="469391" y="141731"/>
                  </a:lnTo>
                  <a:lnTo>
                    <a:pt x="327660" y="283463"/>
                  </a:lnTo>
                  <a:lnTo>
                    <a:pt x="327660" y="212597"/>
                  </a:lnTo>
                  <a:lnTo>
                    <a:pt x="0" y="212597"/>
                  </a:lnTo>
                  <a:lnTo>
                    <a:pt x="0" y="70865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657856" y="4974335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7"/>
                  </a:lnTo>
                  <a:lnTo>
                    <a:pt x="469392" y="212597"/>
                  </a:lnTo>
                  <a:lnTo>
                    <a:pt x="469392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57856" y="4974335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469392" y="212597"/>
                  </a:moveTo>
                  <a:lnTo>
                    <a:pt x="141731" y="212597"/>
                  </a:lnTo>
                  <a:lnTo>
                    <a:pt x="141731" y="283463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141731" y="70865"/>
                  </a:lnTo>
                  <a:lnTo>
                    <a:pt x="469392" y="70865"/>
                  </a:lnTo>
                  <a:lnTo>
                    <a:pt x="469392" y="212597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66999" y="4535423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8"/>
                  </a:lnTo>
                  <a:lnTo>
                    <a:pt x="469392" y="212598"/>
                  </a:lnTo>
                  <a:lnTo>
                    <a:pt x="469392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66999" y="4535423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469392" y="212598"/>
                  </a:moveTo>
                  <a:lnTo>
                    <a:pt x="141731" y="212598"/>
                  </a:lnTo>
                  <a:lnTo>
                    <a:pt x="141731" y="283463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141731" y="70865"/>
                  </a:lnTo>
                  <a:lnTo>
                    <a:pt x="469392" y="70865"/>
                  </a:lnTo>
                  <a:lnTo>
                    <a:pt x="469392" y="212598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666999" y="4096511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8"/>
                  </a:lnTo>
                  <a:lnTo>
                    <a:pt x="469392" y="212598"/>
                  </a:lnTo>
                  <a:lnTo>
                    <a:pt x="469392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66999" y="4096511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469392" y="212598"/>
                  </a:moveTo>
                  <a:lnTo>
                    <a:pt x="141731" y="212598"/>
                  </a:lnTo>
                  <a:lnTo>
                    <a:pt x="141731" y="283463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141731" y="70865"/>
                  </a:lnTo>
                  <a:lnTo>
                    <a:pt x="469392" y="70865"/>
                  </a:lnTo>
                  <a:lnTo>
                    <a:pt x="469392" y="212598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63952" y="3660648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7"/>
                  </a:lnTo>
                  <a:lnTo>
                    <a:pt x="466344" y="212597"/>
                  </a:lnTo>
                  <a:lnTo>
                    <a:pt x="466344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63952" y="3660648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466344" y="212597"/>
                  </a:moveTo>
                  <a:lnTo>
                    <a:pt x="141731" y="212597"/>
                  </a:lnTo>
                  <a:lnTo>
                    <a:pt x="141731" y="283463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141731" y="70865"/>
                  </a:lnTo>
                  <a:lnTo>
                    <a:pt x="466344" y="70865"/>
                  </a:lnTo>
                  <a:lnTo>
                    <a:pt x="466344" y="212597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673096" y="3221735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8"/>
                  </a:lnTo>
                  <a:lnTo>
                    <a:pt x="466344" y="212598"/>
                  </a:lnTo>
                  <a:lnTo>
                    <a:pt x="466344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673096" y="3221735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466344" y="212598"/>
                  </a:moveTo>
                  <a:lnTo>
                    <a:pt x="141731" y="212598"/>
                  </a:lnTo>
                  <a:lnTo>
                    <a:pt x="141731" y="283463"/>
                  </a:lnTo>
                  <a:lnTo>
                    <a:pt x="0" y="141731"/>
                  </a:lnTo>
                  <a:lnTo>
                    <a:pt x="141731" y="0"/>
                  </a:lnTo>
                  <a:lnTo>
                    <a:pt x="141731" y="70865"/>
                  </a:lnTo>
                  <a:lnTo>
                    <a:pt x="466344" y="70865"/>
                  </a:lnTo>
                  <a:lnTo>
                    <a:pt x="466344" y="212598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673096" y="2785872"/>
              <a:ext cx="466725" cy="280670"/>
            </a:xfrm>
            <a:custGeom>
              <a:avLst/>
              <a:gdLst/>
              <a:ahLst/>
              <a:cxnLst/>
              <a:rect l="l" t="t" r="r" b="b"/>
              <a:pathLst>
                <a:path w="466725" h="280669">
                  <a:moveTo>
                    <a:pt x="140208" y="0"/>
                  </a:moveTo>
                  <a:lnTo>
                    <a:pt x="0" y="140207"/>
                  </a:lnTo>
                  <a:lnTo>
                    <a:pt x="140208" y="280415"/>
                  </a:lnTo>
                  <a:lnTo>
                    <a:pt x="140208" y="210312"/>
                  </a:lnTo>
                  <a:lnTo>
                    <a:pt x="466344" y="210312"/>
                  </a:lnTo>
                  <a:lnTo>
                    <a:pt x="466344" y="70103"/>
                  </a:lnTo>
                  <a:lnTo>
                    <a:pt x="140208" y="70103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673096" y="2785872"/>
              <a:ext cx="466725" cy="280670"/>
            </a:xfrm>
            <a:custGeom>
              <a:avLst/>
              <a:gdLst/>
              <a:ahLst/>
              <a:cxnLst/>
              <a:rect l="l" t="t" r="r" b="b"/>
              <a:pathLst>
                <a:path w="466725" h="280669">
                  <a:moveTo>
                    <a:pt x="466344" y="210312"/>
                  </a:moveTo>
                  <a:lnTo>
                    <a:pt x="140208" y="210312"/>
                  </a:lnTo>
                  <a:lnTo>
                    <a:pt x="140208" y="280415"/>
                  </a:lnTo>
                  <a:lnTo>
                    <a:pt x="0" y="140207"/>
                  </a:lnTo>
                  <a:lnTo>
                    <a:pt x="140208" y="0"/>
                  </a:lnTo>
                  <a:lnTo>
                    <a:pt x="140208" y="70103"/>
                  </a:lnTo>
                  <a:lnTo>
                    <a:pt x="466344" y="70103"/>
                  </a:lnTo>
                  <a:lnTo>
                    <a:pt x="466344" y="210312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299960" y="1935479"/>
              <a:ext cx="1033780" cy="3736975"/>
            </a:xfrm>
            <a:custGeom>
              <a:avLst/>
              <a:gdLst/>
              <a:ahLst/>
              <a:cxnLst/>
              <a:rect l="l" t="t" r="r" b="b"/>
              <a:pathLst>
                <a:path w="1033779" h="3736975">
                  <a:moveTo>
                    <a:pt x="1033272" y="3413760"/>
                  </a:moveTo>
                  <a:lnTo>
                    <a:pt x="0" y="3413760"/>
                  </a:lnTo>
                  <a:lnTo>
                    <a:pt x="0" y="3736848"/>
                  </a:lnTo>
                  <a:lnTo>
                    <a:pt x="1033272" y="3736848"/>
                  </a:lnTo>
                  <a:lnTo>
                    <a:pt x="1033272" y="3413760"/>
                  </a:lnTo>
                  <a:close/>
                </a:path>
                <a:path w="1033779" h="3736975">
                  <a:moveTo>
                    <a:pt x="1033272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033272" y="323088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57515" y="5210555"/>
              <a:ext cx="600710" cy="600710"/>
            </a:xfrm>
            <a:custGeom>
              <a:avLst/>
              <a:gdLst/>
              <a:ahLst/>
              <a:cxnLst/>
              <a:rect l="l" t="t" r="r" b="b"/>
              <a:pathLst>
                <a:path w="600709" h="600710">
                  <a:moveTo>
                    <a:pt x="300227" y="0"/>
                  </a:move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8"/>
                  </a:lnTo>
                  <a:lnTo>
                    <a:pt x="3928" y="348926"/>
                  </a:lnTo>
                  <a:lnTo>
                    <a:pt x="15300" y="395123"/>
                  </a:lnTo>
                  <a:lnTo>
                    <a:pt x="33501" y="438199"/>
                  </a:lnTo>
                  <a:lnTo>
                    <a:pt x="57912" y="477538"/>
                  </a:lnTo>
                  <a:lnTo>
                    <a:pt x="87915" y="512521"/>
                  </a:lnTo>
                  <a:lnTo>
                    <a:pt x="122895" y="542529"/>
                  </a:lnTo>
                  <a:lnTo>
                    <a:pt x="162233" y="566945"/>
                  </a:lnTo>
                  <a:lnTo>
                    <a:pt x="205313" y="585150"/>
                  </a:lnTo>
                  <a:lnTo>
                    <a:pt x="251517" y="596526"/>
                  </a:lnTo>
                  <a:lnTo>
                    <a:pt x="300227" y="600456"/>
                  </a:lnTo>
                  <a:lnTo>
                    <a:pt x="348938" y="596526"/>
                  </a:lnTo>
                  <a:lnTo>
                    <a:pt x="395142" y="585150"/>
                  </a:lnTo>
                  <a:lnTo>
                    <a:pt x="438222" y="566945"/>
                  </a:lnTo>
                  <a:lnTo>
                    <a:pt x="477560" y="542529"/>
                  </a:lnTo>
                  <a:lnTo>
                    <a:pt x="512540" y="512521"/>
                  </a:lnTo>
                  <a:lnTo>
                    <a:pt x="542544" y="477538"/>
                  </a:lnTo>
                  <a:lnTo>
                    <a:pt x="566954" y="438199"/>
                  </a:lnTo>
                  <a:lnTo>
                    <a:pt x="585155" y="395123"/>
                  </a:lnTo>
                  <a:lnTo>
                    <a:pt x="596527" y="348926"/>
                  </a:lnTo>
                  <a:lnTo>
                    <a:pt x="600455" y="300228"/>
                  </a:lnTo>
                  <a:lnTo>
                    <a:pt x="596527" y="251517"/>
                  </a:lnTo>
                  <a:lnTo>
                    <a:pt x="585155" y="205313"/>
                  </a:lnTo>
                  <a:lnTo>
                    <a:pt x="566954" y="162233"/>
                  </a:lnTo>
                  <a:lnTo>
                    <a:pt x="542544" y="122895"/>
                  </a:lnTo>
                  <a:lnTo>
                    <a:pt x="512540" y="87915"/>
                  </a:lnTo>
                  <a:lnTo>
                    <a:pt x="477560" y="57912"/>
                  </a:lnTo>
                  <a:lnTo>
                    <a:pt x="438222" y="33501"/>
                  </a:lnTo>
                  <a:lnTo>
                    <a:pt x="395142" y="15300"/>
                  </a:lnTo>
                  <a:lnTo>
                    <a:pt x="348938" y="3928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557515" y="5210555"/>
              <a:ext cx="600710" cy="600710"/>
            </a:xfrm>
            <a:custGeom>
              <a:avLst/>
              <a:gdLst/>
              <a:ahLst/>
              <a:cxnLst/>
              <a:rect l="l" t="t" r="r" b="b"/>
              <a:pathLst>
                <a:path w="600709" h="600710">
                  <a:moveTo>
                    <a:pt x="87883" y="87884"/>
                  </a:moveTo>
                  <a:lnTo>
                    <a:pt x="512572" y="512521"/>
                  </a:lnTo>
                </a:path>
                <a:path w="600709" h="600710">
                  <a:moveTo>
                    <a:pt x="512572" y="87884"/>
                  </a:moveTo>
                  <a:lnTo>
                    <a:pt x="87883" y="512521"/>
                  </a:lnTo>
                </a:path>
                <a:path w="600709" h="600710">
                  <a:moveTo>
                    <a:pt x="0" y="300228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1" y="122895"/>
                  </a:lnTo>
                  <a:lnTo>
                    <a:pt x="87915" y="87915"/>
                  </a:lnTo>
                  <a:lnTo>
                    <a:pt x="122895" y="57912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348938" y="3928"/>
                  </a:lnTo>
                  <a:lnTo>
                    <a:pt x="395142" y="15300"/>
                  </a:lnTo>
                  <a:lnTo>
                    <a:pt x="438222" y="33501"/>
                  </a:lnTo>
                  <a:lnTo>
                    <a:pt x="477560" y="57912"/>
                  </a:lnTo>
                  <a:lnTo>
                    <a:pt x="512540" y="87915"/>
                  </a:lnTo>
                  <a:lnTo>
                    <a:pt x="542544" y="122895"/>
                  </a:lnTo>
                  <a:lnTo>
                    <a:pt x="566954" y="162233"/>
                  </a:lnTo>
                  <a:lnTo>
                    <a:pt x="585155" y="205313"/>
                  </a:lnTo>
                  <a:lnTo>
                    <a:pt x="596527" y="251517"/>
                  </a:lnTo>
                  <a:lnTo>
                    <a:pt x="600455" y="300228"/>
                  </a:lnTo>
                  <a:lnTo>
                    <a:pt x="596527" y="348926"/>
                  </a:lnTo>
                  <a:lnTo>
                    <a:pt x="585155" y="395123"/>
                  </a:lnTo>
                  <a:lnTo>
                    <a:pt x="566954" y="438199"/>
                  </a:lnTo>
                  <a:lnTo>
                    <a:pt x="542544" y="477538"/>
                  </a:lnTo>
                  <a:lnTo>
                    <a:pt x="512540" y="512521"/>
                  </a:lnTo>
                  <a:lnTo>
                    <a:pt x="477560" y="542529"/>
                  </a:lnTo>
                  <a:lnTo>
                    <a:pt x="438222" y="566945"/>
                  </a:lnTo>
                  <a:lnTo>
                    <a:pt x="395142" y="585150"/>
                  </a:lnTo>
                  <a:lnTo>
                    <a:pt x="348938" y="596526"/>
                  </a:lnTo>
                  <a:lnTo>
                    <a:pt x="300227" y="600456"/>
                  </a:lnTo>
                  <a:lnTo>
                    <a:pt x="251517" y="596526"/>
                  </a:lnTo>
                  <a:lnTo>
                    <a:pt x="205313" y="585150"/>
                  </a:lnTo>
                  <a:lnTo>
                    <a:pt x="162233" y="566945"/>
                  </a:lnTo>
                  <a:lnTo>
                    <a:pt x="122895" y="542529"/>
                  </a:lnTo>
                  <a:lnTo>
                    <a:pt x="87915" y="512521"/>
                  </a:lnTo>
                  <a:lnTo>
                    <a:pt x="57912" y="477538"/>
                  </a:lnTo>
                  <a:lnTo>
                    <a:pt x="33501" y="438199"/>
                  </a:lnTo>
                  <a:lnTo>
                    <a:pt x="15300" y="395123"/>
                  </a:lnTo>
                  <a:lnTo>
                    <a:pt x="3928" y="348926"/>
                  </a:lnTo>
                  <a:lnTo>
                    <a:pt x="0" y="3002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333232" y="1371600"/>
              <a:ext cx="1551940" cy="4840605"/>
            </a:xfrm>
            <a:custGeom>
              <a:avLst/>
              <a:gdLst/>
              <a:ahLst/>
              <a:cxnLst/>
              <a:rect l="l" t="t" r="r" b="b"/>
              <a:pathLst>
                <a:path w="1551940" h="4840605">
                  <a:moveTo>
                    <a:pt x="1551431" y="0"/>
                  </a:moveTo>
                  <a:lnTo>
                    <a:pt x="0" y="0"/>
                  </a:lnTo>
                  <a:lnTo>
                    <a:pt x="0" y="4840224"/>
                  </a:lnTo>
                  <a:lnTo>
                    <a:pt x="1551431" y="4840224"/>
                  </a:lnTo>
                  <a:lnTo>
                    <a:pt x="155143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854184" y="2545080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4">
                  <a:moveTo>
                    <a:pt x="324612" y="0"/>
                  </a:moveTo>
                  <a:lnTo>
                    <a:pt x="324612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2" y="212598"/>
                  </a:lnTo>
                  <a:lnTo>
                    <a:pt x="324612" y="283464"/>
                  </a:lnTo>
                  <a:lnTo>
                    <a:pt x="466344" y="141732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854184" y="2545080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4">
                  <a:moveTo>
                    <a:pt x="0" y="70866"/>
                  </a:moveTo>
                  <a:lnTo>
                    <a:pt x="324612" y="70866"/>
                  </a:lnTo>
                  <a:lnTo>
                    <a:pt x="324612" y="0"/>
                  </a:lnTo>
                  <a:lnTo>
                    <a:pt x="466344" y="141732"/>
                  </a:lnTo>
                  <a:lnTo>
                    <a:pt x="324612" y="283464"/>
                  </a:lnTo>
                  <a:lnTo>
                    <a:pt x="324612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845039" y="2983991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324611" y="0"/>
                  </a:moveTo>
                  <a:lnTo>
                    <a:pt x="324611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1" y="212598"/>
                  </a:lnTo>
                  <a:lnTo>
                    <a:pt x="324611" y="283463"/>
                  </a:lnTo>
                  <a:lnTo>
                    <a:pt x="466343" y="14173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845039" y="2983991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0" y="70866"/>
                  </a:moveTo>
                  <a:lnTo>
                    <a:pt x="324611" y="70866"/>
                  </a:lnTo>
                  <a:lnTo>
                    <a:pt x="324611" y="0"/>
                  </a:lnTo>
                  <a:lnTo>
                    <a:pt x="466343" y="141732"/>
                  </a:lnTo>
                  <a:lnTo>
                    <a:pt x="324611" y="283463"/>
                  </a:lnTo>
                  <a:lnTo>
                    <a:pt x="324611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845039" y="3422904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324611" y="0"/>
                  </a:moveTo>
                  <a:lnTo>
                    <a:pt x="324611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4611" y="212598"/>
                  </a:lnTo>
                  <a:lnTo>
                    <a:pt x="324611" y="283464"/>
                  </a:lnTo>
                  <a:lnTo>
                    <a:pt x="466343" y="14173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845039" y="3422904"/>
              <a:ext cx="466725" cy="283845"/>
            </a:xfrm>
            <a:custGeom>
              <a:avLst/>
              <a:gdLst/>
              <a:ahLst/>
              <a:cxnLst/>
              <a:rect l="l" t="t" r="r" b="b"/>
              <a:pathLst>
                <a:path w="466725" h="283845">
                  <a:moveTo>
                    <a:pt x="0" y="70866"/>
                  </a:moveTo>
                  <a:lnTo>
                    <a:pt x="324611" y="70866"/>
                  </a:lnTo>
                  <a:lnTo>
                    <a:pt x="324611" y="0"/>
                  </a:lnTo>
                  <a:lnTo>
                    <a:pt x="466343" y="141732"/>
                  </a:lnTo>
                  <a:lnTo>
                    <a:pt x="324611" y="283464"/>
                  </a:lnTo>
                  <a:lnTo>
                    <a:pt x="324611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848087" y="3858767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327659" y="0"/>
                  </a:moveTo>
                  <a:lnTo>
                    <a:pt x="327659" y="70865"/>
                  </a:lnTo>
                  <a:lnTo>
                    <a:pt x="0" y="70865"/>
                  </a:lnTo>
                  <a:lnTo>
                    <a:pt x="0" y="212597"/>
                  </a:lnTo>
                  <a:lnTo>
                    <a:pt x="327659" y="212597"/>
                  </a:lnTo>
                  <a:lnTo>
                    <a:pt x="327659" y="283463"/>
                  </a:lnTo>
                  <a:lnTo>
                    <a:pt x="469391" y="141731"/>
                  </a:lnTo>
                  <a:lnTo>
                    <a:pt x="3276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848087" y="3858767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0" y="70865"/>
                  </a:moveTo>
                  <a:lnTo>
                    <a:pt x="327659" y="70865"/>
                  </a:lnTo>
                  <a:lnTo>
                    <a:pt x="327659" y="0"/>
                  </a:lnTo>
                  <a:lnTo>
                    <a:pt x="469391" y="141731"/>
                  </a:lnTo>
                  <a:lnTo>
                    <a:pt x="327659" y="283463"/>
                  </a:lnTo>
                  <a:lnTo>
                    <a:pt x="327659" y="212597"/>
                  </a:lnTo>
                  <a:lnTo>
                    <a:pt x="0" y="212597"/>
                  </a:lnTo>
                  <a:lnTo>
                    <a:pt x="0" y="70865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838944" y="4297679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327659" y="0"/>
                  </a:moveTo>
                  <a:lnTo>
                    <a:pt x="327659" y="70866"/>
                  </a:lnTo>
                  <a:lnTo>
                    <a:pt x="0" y="70866"/>
                  </a:lnTo>
                  <a:lnTo>
                    <a:pt x="0" y="212598"/>
                  </a:lnTo>
                  <a:lnTo>
                    <a:pt x="327659" y="212598"/>
                  </a:lnTo>
                  <a:lnTo>
                    <a:pt x="327659" y="283464"/>
                  </a:lnTo>
                  <a:lnTo>
                    <a:pt x="469391" y="141732"/>
                  </a:lnTo>
                  <a:lnTo>
                    <a:pt x="3276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838944" y="4297679"/>
              <a:ext cx="469900" cy="283845"/>
            </a:xfrm>
            <a:custGeom>
              <a:avLst/>
              <a:gdLst/>
              <a:ahLst/>
              <a:cxnLst/>
              <a:rect l="l" t="t" r="r" b="b"/>
              <a:pathLst>
                <a:path w="469900" h="283845">
                  <a:moveTo>
                    <a:pt x="0" y="70866"/>
                  </a:moveTo>
                  <a:lnTo>
                    <a:pt x="327659" y="70866"/>
                  </a:lnTo>
                  <a:lnTo>
                    <a:pt x="327659" y="0"/>
                  </a:lnTo>
                  <a:lnTo>
                    <a:pt x="469391" y="141732"/>
                  </a:lnTo>
                  <a:lnTo>
                    <a:pt x="327659" y="283464"/>
                  </a:lnTo>
                  <a:lnTo>
                    <a:pt x="327659" y="212598"/>
                  </a:lnTo>
                  <a:lnTo>
                    <a:pt x="0" y="212598"/>
                  </a:lnTo>
                  <a:lnTo>
                    <a:pt x="0" y="7086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838944" y="4736591"/>
              <a:ext cx="469900" cy="280670"/>
            </a:xfrm>
            <a:custGeom>
              <a:avLst/>
              <a:gdLst/>
              <a:ahLst/>
              <a:cxnLst/>
              <a:rect l="l" t="t" r="r" b="b"/>
              <a:pathLst>
                <a:path w="469900" h="280670">
                  <a:moveTo>
                    <a:pt x="329183" y="0"/>
                  </a:moveTo>
                  <a:lnTo>
                    <a:pt x="329183" y="70103"/>
                  </a:lnTo>
                  <a:lnTo>
                    <a:pt x="0" y="70103"/>
                  </a:lnTo>
                  <a:lnTo>
                    <a:pt x="0" y="210311"/>
                  </a:lnTo>
                  <a:lnTo>
                    <a:pt x="329183" y="210311"/>
                  </a:lnTo>
                  <a:lnTo>
                    <a:pt x="329183" y="280415"/>
                  </a:lnTo>
                  <a:lnTo>
                    <a:pt x="469391" y="140207"/>
                  </a:lnTo>
                  <a:lnTo>
                    <a:pt x="3291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838944" y="4736591"/>
              <a:ext cx="469900" cy="280670"/>
            </a:xfrm>
            <a:custGeom>
              <a:avLst/>
              <a:gdLst/>
              <a:ahLst/>
              <a:cxnLst/>
              <a:rect l="l" t="t" r="r" b="b"/>
              <a:pathLst>
                <a:path w="469900" h="280670">
                  <a:moveTo>
                    <a:pt x="0" y="70103"/>
                  </a:moveTo>
                  <a:lnTo>
                    <a:pt x="329183" y="70103"/>
                  </a:lnTo>
                  <a:lnTo>
                    <a:pt x="329183" y="0"/>
                  </a:lnTo>
                  <a:lnTo>
                    <a:pt x="469391" y="140207"/>
                  </a:lnTo>
                  <a:lnTo>
                    <a:pt x="329183" y="280415"/>
                  </a:lnTo>
                  <a:lnTo>
                    <a:pt x="329183" y="210311"/>
                  </a:lnTo>
                  <a:lnTo>
                    <a:pt x="0" y="210311"/>
                  </a:lnTo>
                  <a:lnTo>
                    <a:pt x="0" y="70103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835140" y="2022347"/>
              <a:ext cx="2150110" cy="3567429"/>
            </a:xfrm>
            <a:custGeom>
              <a:avLst/>
              <a:gdLst/>
              <a:ahLst/>
              <a:cxnLst/>
              <a:rect l="l" t="t" r="r" b="b"/>
              <a:pathLst>
                <a:path w="2150109" h="3567429">
                  <a:moveTo>
                    <a:pt x="623570" y="3467608"/>
                  </a:moveTo>
                  <a:lnTo>
                    <a:pt x="152514" y="3465322"/>
                  </a:lnTo>
                  <a:lnTo>
                    <a:pt x="152527" y="3465195"/>
                  </a:lnTo>
                  <a:lnTo>
                    <a:pt x="152781" y="3414522"/>
                  </a:lnTo>
                  <a:lnTo>
                    <a:pt x="0" y="3489960"/>
                  </a:lnTo>
                  <a:lnTo>
                    <a:pt x="152019" y="3566909"/>
                  </a:lnTo>
                  <a:lnTo>
                    <a:pt x="152260" y="3516122"/>
                  </a:lnTo>
                  <a:lnTo>
                    <a:pt x="623316" y="3518408"/>
                  </a:lnTo>
                  <a:lnTo>
                    <a:pt x="623570" y="3467608"/>
                  </a:lnTo>
                  <a:close/>
                </a:path>
                <a:path w="2150109" h="3567429">
                  <a:moveTo>
                    <a:pt x="1417193" y="76200"/>
                  </a:moveTo>
                  <a:lnTo>
                    <a:pt x="1366393" y="50800"/>
                  </a:lnTo>
                  <a:lnTo>
                    <a:pt x="1264793" y="0"/>
                  </a:lnTo>
                  <a:lnTo>
                    <a:pt x="1264793" y="50800"/>
                  </a:lnTo>
                  <a:lnTo>
                    <a:pt x="551688" y="50800"/>
                  </a:lnTo>
                  <a:lnTo>
                    <a:pt x="551688" y="101600"/>
                  </a:lnTo>
                  <a:lnTo>
                    <a:pt x="1264793" y="101600"/>
                  </a:lnTo>
                  <a:lnTo>
                    <a:pt x="1264793" y="152400"/>
                  </a:lnTo>
                  <a:lnTo>
                    <a:pt x="1366393" y="101600"/>
                  </a:lnTo>
                  <a:lnTo>
                    <a:pt x="1417193" y="76200"/>
                  </a:lnTo>
                  <a:close/>
                </a:path>
                <a:path w="2150109" h="3567429">
                  <a:moveTo>
                    <a:pt x="2149602" y="3464560"/>
                  </a:moveTo>
                  <a:lnTo>
                    <a:pt x="1575816" y="3464560"/>
                  </a:lnTo>
                  <a:lnTo>
                    <a:pt x="1575816" y="3413760"/>
                  </a:lnTo>
                  <a:lnTo>
                    <a:pt x="1423416" y="3489960"/>
                  </a:lnTo>
                  <a:lnTo>
                    <a:pt x="1575816" y="3566160"/>
                  </a:lnTo>
                  <a:lnTo>
                    <a:pt x="1575816" y="3515360"/>
                  </a:lnTo>
                  <a:lnTo>
                    <a:pt x="2149602" y="3515360"/>
                  </a:lnTo>
                  <a:lnTo>
                    <a:pt x="2149602" y="346456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8532114" y="3525469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散热器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23074" y="2087372"/>
            <a:ext cx="439420" cy="897255"/>
          </a:xfrm>
          <a:custGeom>
            <a:avLst/>
            <a:gdLst/>
            <a:ahLst/>
            <a:cxnLst/>
            <a:rect l="l" t="t" r="r" b="b"/>
            <a:pathLst>
              <a:path w="439419" h="897255">
                <a:moveTo>
                  <a:pt x="370054" y="801675"/>
                </a:moveTo>
                <a:lnTo>
                  <a:pt x="335610" y="817879"/>
                </a:lnTo>
                <a:lnTo>
                  <a:pt x="436079" y="897001"/>
                </a:lnTo>
                <a:lnTo>
                  <a:pt x="437865" y="818895"/>
                </a:lnTo>
                <a:lnTo>
                  <a:pt x="378167" y="818895"/>
                </a:lnTo>
                <a:lnTo>
                  <a:pt x="370054" y="801675"/>
                </a:lnTo>
                <a:close/>
              </a:path>
              <a:path w="439419" h="897255">
                <a:moveTo>
                  <a:pt x="404598" y="785423"/>
                </a:moveTo>
                <a:lnTo>
                  <a:pt x="370054" y="801675"/>
                </a:lnTo>
                <a:lnTo>
                  <a:pt x="378167" y="818895"/>
                </a:lnTo>
                <a:lnTo>
                  <a:pt x="412711" y="802639"/>
                </a:lnTo>
                <a:lnTo>
                  <a:pt x="404598" y="785423"/>
                </a:lnTo>
                <a:close/>
              </a:path>
              <a:path w="439419" h="897255">
                <a:moveTo>
                  <a:pt x="439000" y="769238"/>
                </a:moveTo>
                <a:lnTo>
                  <a:pt x="404598" y="785423"/>
                </a:lnTo>
                <a:lnTo>
                  <a:pt x="412711" y="802639"/>
                </a:lnTo>
                <a:lnTo>
                  <a:pt x="378167" y="818895"/>
                </a:lnTo>
                <a:lnTo>
                  <a:pt x="437865" y="818895"/>
                </a:lnTo>
                <a:lnTo>
                  <a:pt x="439000" y="769238"/>
                </a:lnTo>
                <a:close/>
              </a:path>
              <a:path w="439419" h="897255">
                <a:moveTo>
                  <a:pt x="34467" y="0"/>
                </a:moveTo>
                <a:lnTo>
                  <a:pt x="0" y="16255"/>
                </a:lnTo>
                <a:lnTo>
                  <a:pt x="370054" y="801675"/>
                </a:lnTo>
                <a:lnTo>
                  <a:pt x="404598" y="785423"/>
                </a:lnTo>
                <a:lnTo>
                  <a:pt x="34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610006" y="1694510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电线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41364" y="1218311"/>
            <a:ext cx="574675" cy="740410"/>
          </a:xfrm>
          <a:custGeom>
            <a:avLst/>
            <a:gdLst/>
            <a:ahLst/>
            <a:cxnLst/>
            <a:rect l="l" t="t" r="r" b="b"/>
            <a:pathLst>
              <a:path w="574675" h="740410">
                <a:moveTo>
                  <a:pt x="24257" y="614679"/>
                </a:moveTo>
                <a:lnTo>
                  <a:pt x="0" y="740155"/>
                </a:lnTo>
                <a:lnTo>
                  <a:pt x="114935" y="684276"/>
                </a:lnTo>
                <a:lnTo>
                  <a:pt x="104344" y="676148"/>
                </a:lnTo>
                <a:lnTo>
                  <a:pt x="73151" y="676148"/>
                </a:lnTo>
                <a:lnTo>
                  <a:pt x="42925" y="653034"/>
                </a:lnTo>
                <a:lnTo>
                  <a:pt x="54527" y="637912"/>
                </a:lnTo>
                <a:lnTo>
                  <a:pt x="24257" y="614679"/>
                </a:lnTo>
                <a:close/>
              </a:path>
              <a:path w="574675" h="740410">
                <a:moveTo>
                  <a:pt x="54527" y="637912"/>
                </a:moveTo>
                <a:lnTo>
                  <a:pt x="42925" y="653034"/>
                </a:lnTo>
                <a:lnTo>
                  <a:pt x="73151" y="676148"/>
                </a:lnTo>
                <a:lnTo>
                  <a:pt x="84712" y="661079"/>
                </a:lnTo>
                <a:lnTo>
                  <a:pt x="54527" y="637912"/>
                </a:lnTo>
                <a:close/>
              </a:path>
              <a:path w="574675" h="740410">
                <a:moveTo>
                  <a:pt x="84712" y="661079"/>
                </a:moveTo>
                <a:lnTo>
                  <a:pt x="73151" y="676148"/>
                </a:lnTo>
                <a:lnTo>
                  <a:pt x="104344" y="676148"/>
                </a:lnTo>
                <a:lnTo>
                  <a:pt x="84712" y="661079"/>
                </a:lnTo>
                <a:close/>
              </a:path>
              <a:path w="574675" h="740410">
                <a:moveTo>
                  <a:pt x="543940" y="0"/>
                </a:moveTo>
                <a:lnTo>
                  <a:pt x="54527" y="637912"/>
                </a:lnTo>
                <a:lnTo>
                  <a:pt x="84712" y="661079"/>
                </a:lnTo>
                <a:lnTo>
                  <a:pt x="574166" y="23113"/>
                </a:lnTo>
                <a:lnTo>
                  <a:pt x="543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6930008" y="97307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油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71752" y="1615566"/>
            <a:ext cx="8784590" cy="4058920"/>
          </a:xfrm>
          <a:custGeom>
            <a:avLst/>
            <a:gdLst/>
            <a:ahLst/>
            <a:cxnLst/>
            <a:rect l="l" t="t" r="r" b="b"/>
            <a:pathLst>
              <a:path w="8784590" h="4058920">
                <a:moveTo>
                  <a:pt x="1831213" y="3799205"/>
                </a:moveTo>
                <a:lnTo>
                  <a:pt x="1812480" y="3792728"/>
                </a:lnTo>
                <a:lnTo>
                  <a:pt x="1710436" y="3757422"/>
                </a:lnTo>
                <a:lnTo>
                  <a:pt x="1715389" y="3795217"/>
                </a:lnTo>
                <a:lnTo>
                  <a:pt x="0" y="4020540"/>
                </a:lnTo>
                <a:lnTo>
                  <a:pt x="5080" y="4058323"/>
                </a:lnTo>
                <a:lnTo>
                  <a:pt x="1720329" y="3832936"/>
                </a:lnTo>
                <a:lnTo>
                  <a:pt x="1725295" y="3870706"/>
                </a:lnTo>
                <a:lnTo>
                  <a:pt x="1831213" y="3799205"/>
                </a:lnTo>
                <a:close/>
              </a:path>
              <a:path w="8784590" h="4058920">
                <a:moveTo>
                  <a:pt x="6344666" y="3499739"/>
                </a:moveTo>
                <a:lnTo>
                  <a:pt x="6306566" y="3499739"/>
                </a:lnTo>
                <a:lnTo>
                  <a:pt x="6306566" y="2738501"/>
                </a:lnTo>
                <a:lnTo>
                  <a:pt x="6268466" y="2738501"/>
                </a:lnTo>
                <a:lnTo>
                  <a:pt x="6268466" y="3499739"/>
                </a:lnTo>
                <a:lnTo>
                  <a:pt x="6230366" y="3499739"/>
                </a:lnTo>
                <a:lnTo>
                  <a:pt x="6287516" y="3614039"/>
                </a:lnTo>
                <a:lnTo>
                  <a:pt x="6335141" y="3518789"/>
                </a:lnTo>
                <a:lnTo>
                  <a:pt x="6344666" y="3499739"/>
                </a:lnTo>
                <a:close/>
              </a:path>
              <a:path w="8784590" h="4058920">
                <a:moveTo>
                  <a:pt x="8784590" y="8890"/>
                </a:moveTo>
                <a:lnTo>
                  <a:pt x="8747506" y="0"/>
                </a:lnTo>
                <a:lnTo>
                  <a:pt x="8544738" y="857783"/>
                </a:lnTo>
                <a:lnTo>
                  <a:pt x="8507603" y="848995"/>
                </a:lnTo>
                <a:lnTo>
                  <a:pt x="8536940" y="973455"/>
                </a:lnTo>
                <a:lnTo>
                  <a:pt x="8610689" y="885063"/>
                </a:lnTo>
                <a:lnTo>
                  <a:pt x="8618855" y="875284"/>
                </a:lnTo>
                <a:lnTo>
                  <a:pt x="8581822" y="866546"/>
                </a:lnTo>
                <a:lnTo>
                  <a:pt x="8784590" y="8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82269" y="5717844"/>
            <a:ext cx="2771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热量散发给周围的油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914001" y="1153109"/>
            <a:ext cx="1854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热量散给环境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711820" y="389084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泵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215" y="124713"/>
            <a:ext cx="2863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软硬结合的层面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23815" y="838442"/>
            <a:ext cx="5084445" cy="2337435"/>
            <a:chOff x="4623815" y="838442"/>
            <a:chExt cx="5084445" cy="2337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623815" y="838442"/>
              <a:ext cx="5084064" cy="233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04587" y="1656588"/>
              <a:ext cx="289560" cy="1155700"/>
            </a:xfrm>
            <a:custGeom>
              <a:avLst/>
              <a:gdLst/>
              <a:ahLst/>
              <a:cxnLst/>
              <a:rect l="l" t="t" r="r" b="b"/>
              <a:pathLst>
                <a:path w="289560" h="1155700">
                  <a:moveTo>
                    <a:pt x="0" y="577596"/>
                  </a:moveTo>
                  <a:lnTo>
                    <a:pt x="1127" y="505138"/>
                  </a:lnTo>
                  <a:lnTo>
                    <a:pt x="4418" y="435368"/>
                  </a:lnTo>
                  <a:lnTo>
                    <a:pt x="9739" y="368826"/>
                  </a:lnTo>
                  <a:lnTo>
                    <a:pt x="16953" y="306053"/>
                  </a:lnTo>
                  <a:lnTo>
                    <a:pt x="25926" y="247591"/>
                  </a:lnTo>
                  <a:lnTo>
                    <a:pt x="36521" y="193980"/>
                  </a:lnTo>
                  <a:lnTo>
                    <a:pt x="48605" y="145762"/>
                  </a:lnTo>
                  <a:lnTo>
                    <a:pt x="62042" y="103478"/>
                  </a:lnTo>
                  <a:lnTo>
                    <a:pt x="76695" y="67669"/>
                  </a:lnTo>
                  <a:lnTo>
                    <a:pt x="109114" y="17638"/>
                  </a:lnTo>
                  <a:lnTo>
                    <a:pt x="144779" y="0"/>
                  </a:lnTo>
                  <a:lnTo>
                    <a:pt x="162950" y="4499"/>
                  </a:lnTo>
                  <a:lnTo>
                    <a:pt x="197128" y="38875"/>
                  </a:lnTo>
                  <a:lnTo>
                    <a:pt x="227517" y="103478"/>
                  </a:lnTo>
                  <a:lnTo>
                    <a:pt x="240954" y="145762"/>
                  </a:lnTo>
                  <a:lnTo>
                    <a:pt x="253038" y="193980"/>
                  </a:lnTo>
                  <a:lnTo>
                    <a:pt x="263633" y="247591"/>
                  </a:lnTo>
                  <a:lnTo>
                    <a:pt x="272606" y="306053"/>
                  </a:lnTo>
                  <a:lnTo>
                    <a:pt x="279820" y="368826"/>
                  </a:lnTo>
                  <a:lnTo>
                    <a:pt x="285141" y="435368"/>
                  </a:lnTo>
                  <a:lnTo>
                    <a:pt x="288432" y="505138"/>
                  </a:lnTo>
                  <a:lnTo>
                    <a:pt x="289560" y="577596"/>
                  </a:lnTo>
                  <a:lnTo>
                    <a:pt x="288432" y="650053"/>
                  </a:lnTo>
                  <a:lnTo>
                    <a:pt x="285141" y="719823"/>
                  </a:lnTo>
                  <a:lnTo>
                    <a:pt x="279820" y="786365"/>
                  </a:lnTo>
                  <a:lnTo>
                    <a:pt x="272606" y="849138"/>
                  </a:lnTo>
                  <a:lnTo>
                    <a:pt x="263633" y="907600"/>
                  </a:lnTo>
                  <a:lnTo>
                    <a:pt x="253038" y="961211"/>
                  </a:lnTo>
                  <a:lnTo>
                    <a:pt x="240954" y="1009429"/>
                  </a:lnTo>
                  <a:lnTo>
                    <a:pt x="227517" y="1051713"/>
                  </a:lnTo>
                  <a:lnTo>
                    <a:pt x="212864" y="1087522"/>
                  </a:lnTo>
                  <a:lnTo>
                    <a:pt x="180445" y="1137553"/>
                  </a:lnTo>
                  <a:lnTo>
                    <a:pt x="144779" y="1155191"/>
                  </a:lnTo>
                  <a:lnTo>
                    <a:pt x="126609" y="1150692"/>
                  </a:lnTo>
                  <a:lnTo>
                    <a:pt x="92431" y="1116316"/>
                  </a:lnTo>
                  <a:lnTo>
                    <a:pt x="62042" y="1051713"/>
                  </a:lnTo>
                  <a:lnTo>
                    <a:pt x="48605" y="1009429"/>
                  </a:lnTo>
                  <a:lnTo>
                    <a:pt x="36521" y="961211"/>
                  </a:lnTo>
                  <a:lnTo>
                    <a:pt x="25926" y="907600"/>
                  </a:lnTo>
                  <a:lnTo>
                    <a:pt x="16953" y="849138"/>
                  </a:lnTo>
                  <a:lnTo>
                    <a:pt x="9739" y="786365"/>
                  </a:lnTo>
                  <a:lnTo>
                    <a:pt x="4418" y="719823"/>
                  </a:lnTo>
                  <a:lnTo>
                    <a:pt x="1127" y="650053"/>
                  </a:lnTo>
                  <a:lnTo>
                    <a:pt x="0" y="5775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79067" y="1848434"/>
            <a:ext cx="164718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实际设备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27577" y="2282063"/>
            <a:ext cx="7821930" cy="4073525"/>
            <a:chOff x="3227577" y="2282063"/>
            <a:chExt cx="7821930" cy="4073525"/>
          </a:xfrm>
        </p:grpSpPr>
        <p:sp>
          <p:nvSpPr>
            <p:cNvPr id="8" name="object 8"/>
            <p:cNvSpPr/>
            <p:nvPr/>
          </p:nvSpPr>
          <p:spPr>
            <a:xfrm>
              <a:off x="3233927" y="3657600"/>
              <a:ext cx="7809230" cy="2691765"/>
            </a:xfrm>
            <a:custGeom>
              <a:avLst/>
              <a:gdLst/>
              <a:ahLst/>
              <a:cxnLst/>
              <a:rect l="l" t="t" r="r" b="b"/>
              <a:pathLst>
                <a:path w="7809230" h="2691765">
                  <a:moveTo>
                    <a:pt x="7808976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7808976" y="2691384"/>
                  </a:lnTo>
                  <a:lnTo>
                    <a:pt x="780897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3927" y="3657600"/>
              <a:ext cx="7809230" cy="2691765"/>
            </a:xfrm>
            <a:custGeom>
              <a:avLst/>
              <a:gdLst/>
              <a:ahLst/>
              <a:cxnLst/>
              <a:rect l="l" t="t" r="r" b="b"/>
              <a:pathLst>
                <a:path w="7809230" h="2691765">
                  <a:moveTo>
                    <a:pt x="0" y="2691384"/>
                  </a:moveTo>
                  <a:lnTo>
                    <a:pt x="7808976" y="2691384"/>
                  </a:lnTo>
                  <a:lnTo>
                    <a:pt x="7808976" y="0"/>
                  </a:lnTo>
                  <a:lnTo>
                    <a:pt x="0" y="0"/>
                  </a:lnTo>
                  <a:lnTo>
                    <a:pt x="0" y="2691384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01483" y="3021584"/>
              <a:ext cx="1322070" cy="901700"/>
            </a:xfrm>
            <a:custGeom>
              <a:avLst/>
              <a:gdLst/>
              <a:ahLst/>
              <a:cxnLst/>
              <a:rect l="l" t="t" r="r" b="b"/>
              <a:pathLst>
                <a:path w="1322070" h="901700">
                  <a:moveTo>
                    <a:pt x="62738" y="790193"/>
                  </a:moveTo>
                  <a:lnTo>
                    <a:pt x="0" y="901572"/>
                  </a:lnTo>
                  <a:lnTo>
                    <a:pt x="126746" y="884935"/>
                  </a:lnTo>
                  <a:lnTo>
                    <a:pt x="112588" y="863980"/>
                  </a:lnTo>
                  <a:lnTo>
                    <a:pt x="89535" y="863980"/>
                  </a:lnTo>
                  <a:lnTo>
                    <a:pt x="68325" y="832357"/>
                  </a:lnTo>
                  <a:lnTo>
                    <a:pt x="84048" y="821736"/>
                  </a:lnTo>
                  <a:lnTo>
                    <a:pt x="62738" y="790193"/>
                  </a:lnTo>
                  <a:close/>
                </a:path>
                <a:path w="1322070" h="901700">
                  <a:moveTo>
                    <a:pt x="84048" y="821736"/>
                  </a:moveTo>
                  <a:lnTo>
                    <a:pt x="68325" y="832357"/>
                  </a:lnTo>
                  <a:lnTo>
                    <a:pt x="89535" y="863980"/>
                  </a:lnTo>
                  <a:lnTo>
                    <a:pt x="105364" y="853287"/>
                  </a:lnTo>
                  <a:lnTo>
                    <a:pt x="84048" y="821736"/>
                  </a:lnTo>
                  <a:close/>
                </a:path>
                <a:path w="1322070" h="901700">
                  <a:moveTo>
                    <a:pt x="105364" y="853287"/>
                  </a:moveTo>
                  <a:lnTo>
                    <a:pt x="89535" y="863980"/>
                  </a:lnTo>
                  <a:lnTo>
                    <a:pt x="112588" y="863980"/>
                  </a:lnTo>
                  <a:lnTo>
                    <a:pt x="105364" y="853287"/>
                  </a:lnTo>
                  <a:close/>
                </a:path>
                <a:path w="1322070" h="901700">
                  <a:moveTo>
                    <a:pt x="1300480" y="0"/>
                  </a:moveTo>
                  <a:lnTo>
                    <a:pt x="84048" y="821736"/>
                  </a:lnTo>
                  <a:lnTo>
                    <a:pt x="105364" y="853287"/>
                  </a:lnTo>
                  <a:lnTo>
                    <a:pt x="1321816" y="31495"/>
                  </a:lnTo>
                  <a:lnTo>
                    <a:pt x="13004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44595" y="2282063"/>
              <a:ext cx="949960" cy="854710"/>
            </a:xfrm>
            <a:custGeom>
              <a:avLst/>
              <a:gdLst/>
              <a:ahLst/>
              <a:cxnLst/>
              <a:rect l="l" t="t" r="r" b="b"/>
              <a:pathLst>
                <a:path w="949960" h="854710">
                  <a:moveTo>
                    <a:pt x="55626" y="661670"/>
                  </a:moveTo>
                  <a:lnTo>
                    <a:pt x="41909" y="674370"/>
                  </a:lnTo>
                  <a:lnTo>
                    <a:pt x="61087" y="695960"/>
                  </a:lnTo>
                  <a:lnTo>
                    <a:pt x="0" y="750570"/>
                  </a:lnTo>
                  <a:lnTo>
                    <a:pt x="94615" y="854710"/>
                  </a:lnTo>
                  <a:lnTo>
                    <a:pt x="108331" y="843280"/>
                  </a:lnTo>
                  <a:lnTo>
                    <a:pt x="98043" y="831850"/>
                  </a:lnTo>
                  <a:lnTo>
                    <a:pt x="111939" y="819150"/>
                  </a:lnTo>
                  <a:lnTo>
                    <a:pt x="86741" y="819150"/>
                  </a:lnTo>
                  <a:lnTo>
                    <a:pt x="61087" y="791210"/>
                  </a:lnTo>
                  <a:lnTo>
                    <a:pt x="75019" y="778510"/>
                  </a:lnTo>
                  <a:lnTo>
                    <a:pt x="50545" y="778510"/>
                  </a:lnTo>
                  <a:lnTo>
                    <a:pt x="25018" y="750570"/>
                  </a:lnTo>
                  <a:lnTo>
                    <a:pt x="72390" y="707389"/>
                  </a:lnTo>
                  <a:lnTo>
                    <a:pt x="96496" y="707389"/>
                  </a:lnTo>
                  <a:lnTo>
                    <a:pt x="86106" y="695960"/>
                  </a:lnTo>
                  <a:lnTo>
                    <a:pt x="100076" y="683260"/>
                  </a:lnTo>
                  <a:lnTo>
                    <a:pt x="74803" y="683260"/>
                  </a:lnTo>
                  <a:lnTo>
                    <a:pt x="55626" y="661670"/>
                  </a:lnTo>
                  <a:close/>
                </a:path>
                <a:path w="949960" h="854710">
                  <a:moveTo>
                    <a:pt x="133834" y="748030"/>
                  </a:moveTo>
                  <a:lnTo>
                    <a:pt x="108457" y="748030"/>
                  </a:lnTo>
                  <a:lnTo>
                    <a:pt x="134112" y="775970"/>
                  </a:lnTo>
                  <a:lnTo>
                    <a:pt x="86741" y="819150"/>
                  </a:lnTo>
                  <a:lnTo>
                    <a:pt x="111939" y="819150"/>
                  </a:lnTo>
                  <a:lnTo>
                    <a:pt x="145288" y="788670"/>
                  </a:lnTo>
                  <a:lnTo>
                    <a:pt x="170313" y="788670"/>
                  </a:lnTo>
                  <a:lnTo>
                    <a:pt x="159004" y="775970"/>
                  </a:lnTo>
                  <a:lnTo>
                    <a:pt x="172945" y="763270"/>
                  </a:lnTo>
                  <a:lnTo>
                    <a:pt x="147828" y="763270"/>
                  </a:lnTo>
                  <a:lnTo>
                    <a:pt x="133834" y="748030"/>
                  </a:lnTo>
                  <a:close/>
                </a:path>
                <a:path w="949960" h="854710">
                  <a:moveTo>
                    <a:pt x="170313" y="788670"/>
                  </a:moveTo>
                  <a:lnTo>
                    <a:pt x="145288" y="788670"/>
                  </a:lnTo>
                  <a:lnTo>
                    <a:pt x="162687" y="807720"/>
                  </a:lnTo>
                  <a:lnTo>
                    <a:pt x="173216" y="816610"/>
                  </a:lnTo>
                  <a:lnTo>
                    <a:pt x="184054" y="819150"/>
                  </a:lnTo>
                  <a:lnTo>
                    <a:pt x="195226" y="817880"/>
                  </a:lnTo>
                  <a:lnTo>
                    <a:pt x="206756" y="808989"/>
                  </a:lnTo>
                  <a:lnTo>
                    <a:pt x="213843" y="802639"/>
                  </a:lnTo>
                  <a:lnTo>
                    <a:pt x="182753" y="802639"/>
                  </a:lnTo>
                  <a:lnTo>
                    <a:pt x="170313" y="788670"/>
                  </a:lnTo>
                  <a:close/>
                </a:path>
                <a:path w="949960" h="854710">
                  <a:moveTo>
                    <a:pt x="243078" y="707389"/>
                  </a:moveTo>
                  <a:lnTo>
                    <a:pt x="235331" y="709930"/>
                  </a:lnTo>
                  <a:lnTo>
                    <a:pt x="229234" y="712470"/>
                  </a:lnTo>
                  <a:lnTo>
                    <a:pt x="224663" y="713739"/>
                  </a:lnTo>
                  <a:lnTo>
                    <a:pt x="230524" y="722630"/>
                  </a:lnTo>
                  <a:lnTo>
                    <a:pt x="235362" y="728980"/>
                  </a:lnTo>
                  <a:lnTo>
                    <a:pt x="239200" y="735330"/>
                  </a:lnTo>
                  <a:lnTo>
                    <a:pt x="242062" y="740410"/>
                  </a:lnTo>
                  <a:lnTo>
                    <a:pt x="244856" y="748030"/>
                  </a:lnTo>
                  <a:lnTo>
                    <a:pt x="242569" y="754380"/>
                  </a:lnTo>
                  <a:lnTo>
                    <a:pt x="235077" y="760730"/>
                  </a:lnTo>
                  <a:lnTo>
                    <a:pt x="196342" y="796289"/>
                  </a:lnTo>
                  <a:lnTo>
                    <a:pt x="189230" y="802639"/>
                  </a:lnTo>
                  <a:lnTo>
                    <a:pt x="213843" y="802639"/>
                  </a:lnTo>
                  <a:lnTo>
                    <a:pt x="250698" y="769620"/>
                  </a:lnTo>
                  <a:lnTo>
                    <a:pt x="258153" y="760730"/>
                  </a:lnTo>
                  <a:lnTo>
                    <a:pt x="262048" y="751839"/>
                  </a:lnTo>
                  <a:lnTo>
                    <a:pt x="262395" y="742950"/>
                  </a:lnTo>
                  <a:lnTo>
                    <a:pt x="259206" y="734060"/>
                  </a:lnTo>
                  <a:lnTo>
                    <a:pt x="255918" y="727710"/>
                  </a:lnTo>
                  <a:lnTo>
                    <a:pt x="252142" y="721360"/>
                  </a:lnTo>
                  <a:lnTo>
                    <a:pt x="247866" y="713739"/>
                  </a:lnTo>
                  <a:lnTo>
                    <a:pt x="243078" y="707389"/>
                  </a:lnTo>
                  <a:close/>
                </a:path>
                <a:path w="949960" h="854710">
                  <a:moveTo>
                    <a:pt x="96496" y="707389"/>
                  </a:moveTo>
                  <a:lnTo>
                    <a:pt x="72390" y="707389"/>
                  </a:lnTo>
                  <a:lnTo>
                    <a:pt x="97790" y="736600"/>
                  </a:lnTo>
                  <a:lnTo>
                    <a:pt x="50545" y="778510"/>
                  </a:lnTo>
                  <a:lnTo>
                    <a:pt x="75019" y="778510"/>
                  </a:lnTo>
                  <a:lnTo>
                    <a:pt x="108457" y="748030"/>
                  </a:lnTo>
                  <a:lnTo>
                    <a:pt x="133834" y="748030"/>
                  </a:lnTo>
                  <a:lnTo>
                    <a:pt x="122174" y="735330"/>
                  </a:lnTo>
                  <a:lnTo>
                    <a:pt x="134747" y="723900"/>
                  </a:lnTo>
                  <a:lnTo>
                    <a:pt x="111506" y="723900"/>
                  </a:lnTo>
                  <a:lnTo>
                    <a:pt x="96496" y="707389"/>
                  </a:lnTo>
                  <a:close/>
                </a:path>
                <a:path w="949960" h="854710">
                  <a:moveTo>
                    <a:pt x="194931" y="692150"/>
                  </a:moveTo>
                  <a:lnTo>
                    <a:pt x="169671" y="692150"/>
                  </a:lnTo>
                  <a:lnTo>
                    <a:pt x="195326" y="720089"/>
                  </a:lnTo>
                  <a:lnTo>
                    <a:pt x="147828" y="763270"/>
                  </a:lnTo>
                  <a:lnTo>
                    <a:pt x="172945" y="763270"/>
                  </a:lnTo>
                  <a:lnTo>
                    <a:pt x="220344" y="720089"/>
                  </a:lnTo>
                  <a:lnTo>
                    <a:pt x="194931" y="692150"/>
                  </a:lnTo>
                  <a:close/>
                </a:path>
                <a:path w="949960" h="854710">
                  <a:moveTo>
                    <a:pt x="314579" y="448310"/>
                  </a:moveTo>
                  <a:lnTo>
                    <a:pt x="172084" y="577850"/>
                  </a:lnTo>
                  <a:lnTo>
                    <a:pt x="225170" y="636270"/>
                  </a:lnTo>
                  <a:lnTo>
                    <a:pt x="238293" y="651510"/>
                  </a:lnTo>
                  <a:lnTo>
                    <a:pt x="263779" y="685800"/>
                  </a:lnTo>
                  <a:lnTo>
                    <a:pt x="278383" y="734060"/>
                  </a:lnTo>
                  <a:lnTo>
                    <a:pt x="286384" y="734060"/>
                  </a:lnTo>
                  <a:lnTo>
                    <a:pt x="293243" y="735330"/>
                  </a:lnTo>
                  <a:lnTo>
                    <a:pt x="298704" y="735330"/>
                  </a:lnTo>
                  <a:lnTo>
                    <a:pt x="287720" y="692150"/>
                  </a:lnTo>
                  <a:lnTo>
                    <a:pt x="264318" y="654050"/>
                  </a:lnTo>
                  <a:lnTo>
                    <a:pt x="236219" y="619760"/>
                  </a:lnTo>
                  <a:lnTo>
                    <a:pt x="197357" y="577850"/>
                  </a:lnTo>
                  <a:lnTo>
                    <a:pt x="326008" y="461010"/>
                  </a:lnTo>
                  <a:lnTo>
                    <a:pt x="314579" y="448310"/>
                  </a:lnTo>
                  <a:close/>
                </a:path>
                <a:path w="949960" h="854710">
                  <a:moveTo>
                    <a:pt x="159120" y="652780"/>
                  </a:moveTo>
                  <a:lnTo>
                    <a:pt x="133604" y="652780"/>
                  </a:lnTo>
                  <a:lnTo>
                    <a:pt x="159004" y="680720"/>
                  </a:lnTo>
                  <a:lnTo>
                    <a:pt x="111506" y="723900"/>
                  </a:lnTo>
                  <a:lnTo>
                    <a:pt x="134747" y="723900"/>
                  </a:lnTo>
                  <a:lnTo>
                    <a:pt x="169671" y="692150"/>
                  </a:lnTo>
                  <a:lnTo>
                    <a:pt x="194931" y="692150"/>
                  </a:lnTo>
                  <a:lnTo>
                    <a:pt x="159120" y="652780"/>
                  </a:lnTo>
                  <a:close/>
                </a:path>
                <a:path w="949960" h="854710">
                  <a:moveTo>
                    <a:pt x="332568" y="582930"/>
                  </a:moveTo>
                  <a:lnTo>
                    <a:pt x="307086" y="582930"/>
                  </a:lnTo>
                  <a:lnTo>
                    <a:pt x="360171" y="641350"/>
                  </a:lnTo>
                  <a:lnTo>
                    <a:pt x="302514" y="693420"/>
                  </a:lnTo>
                  <a:lnTo>
                    <a:pt x="313690" y="706120"/>
                  </a:lnTo>
                  <a:lnTo>
                    <a:pt x="398573" y="628650"/>
                  </a:lnTo>
                  <a:lnTo>
                    <a:pt x="374015" y="628650"/>
                  </a:lnTo>
                  <a:lnTo>
                    <a:pt x="332568" y="582930"/>
                  </a:lnTo>
                  <a:close/>
                </a:path>
                <a:path w="949960" h="854710">
                  <a:moveTo>
                    <a:pt x="136017" y="627380"/>
                  </a:moveTo>
                  <a:lnTo>
                    <a:pt x="74803" y="683260"/>
                  </a:lnTo>
                  <a:lnTo>
                    <a:pt x="100076" y="683260"/>
                  </a:lnTo>
                  <a:lnTo>
                    <a:pt x="133604" y="652780"/>
                  </a:lnTo>
                  <a:lnTo>
                    <a:pt x="159120" y="652780"/>
                  </a:lnTo>
                  <a:lnTo>
                    <a:pt x="136017" y="627380"/>
                  </a:lnTo>
                  <a:close/>
                </a:path>
                <a:path w="949960" h="854710">
                  <a:moveTo>
                    <a:pt x="431927" y="576580"/>
                  </a:moveTo>
                  <a:lnTo>
                    <a:pt x="374015" y="628650"/>
                  </a:lnTo>
                  <a:lnTo>
                    <a:pt x="398573" y="628650"/>
                  </a:lnTo>
                  <a:lnTo>
                    <a:pt x="443103" y="588010"/>
                  </a:lnTo>
                  <a:lnTo>
                    <a:pt x="431927" y="576580"/>
                  </a:lnTo>
                  <a:close/>
                </a:path>
                <a:path w="949960" h="854710">
                  <a:moveTo>
                    <a:pt x="276352" y="520700"/>
                  </a:moveTo>
                  <a:lnTo>
                    <a:pt x="262508" y="533400"/>
                  </a:lnTo>
                  <a:lnTo>
                    <a:pt x="295909" y="570230"/>
                  </a:lnTo>
                  <a:lnTo>
                    <a:pt x="250317" y="612139"/>
                  </a:lnTo>
                  <a:lnTo>
                    <a:pt x="261619" y="623570"/>
                  </a:lnTo>
                  <a:lnTo>
                    <a:pt x="307086" y="582930"/>
                  </a:lnTo>
                  <a:lnTo>
                    <a:pt x="332568" y="582930"/>
                  </a:lnTo>
                  <a:lnTo>
                    <a:pt x="321056" y="570230"/>
                  </a:lnTo>
                  <a:lnTo>
                    <a:pt x="334854" y="557530"/>
                  </a:lnTo>
                  <a:lnTo>
                    <a:pt x="309753" y="557530"/>
                  </a:lnTo>
                  <a:lnTo>
                    <a:pt x="276352" y="520700"/>
                  </a:lnTo>
                  <a:close/>
                </a:path>
                <a:path w="949960" h="854710">
                  <a:moveTo>
                    <a:pt x="354076" y="560070"/>
                  </a:moveTo>
                  <a:lnTo>
                    <a:pt x="351663" y="576580"/>
                  </a:lnTo>
                  <a:lnTo>
                    <a:pt x="360495" y="576580"/>
                  </a:lnTo>
                  <a:lnTo>
                    <a:pt x="371554" y="579120"/>
                  </a:lnTo>
                  <a:lnTo>
                    <a:pt x="384827" y="580389"/>
                  </a:lnTo>
                  <a:lnTo>
                    <a:pt x="400304" y="582930"/>
                  </a:lnTo>
                  <a:lnTo>
                    <a:pt x="403352" y="563880"/>
                  </a:lnTo>
                  <a:lnTo>
                    <a:pt x="378523" y="561339"/>
                  </a:lnTo>
                  <a:lnTo>
                    <a:pt x="366240" y="561339"/>
                  </a:lnTo>
                  <a:lnTo>
                    <a:pt x="354076" y="560070"/>
                  </a:lnTo>
                  <a:close/>
                </a:path>
                <a:path w="949960" h="854710">
                  <a:moveTo>
                    <a:pt x="360933" y="511810"/>
                  </a:moveTo>
                  <a:lnTo>
                    <a:pt x="309753" y="557530"/>
                  </a:lnTo>
                  <a:lnTo>
                    <a:pt x="334854" y="557530"/>
                  </a:lnTo>
                  <a:lnTo>
                    <a:pt x="372109" y="523239"/>
                  </a:lnTo>
                  <a:lnTo>
                    <a:pt x="360933" y="511810"/>
                  </a:lnTo>
                  <a:close/>
                </a:path>
                <a:path w="949960" h="854710">
                  <a:moveTo>
                    <a:pt x="527684" y="421639"/>
                  </a:moveTo>
                  <a:lnTo>
                    <a:pt x="405003" y="533400"/>
                  </a:lnTo>
                  <a:lnTo>
                    <a:pt x="416432" y="544830"/>
                  </a:lnTo>
                  <a:lnTo>
                    <a:pt x="538988" y="434339"/>
                  </a:lnTo>
                  <a:lnTo>
                    <a:pt x="527684" y="421639"/>
                  </a:lnTo>
                  <a:close/>
                </a:path>
                <a:path w="949960" h="854710">
                  <a:moveTo>
                    <a:pt x="541718" y="383539"/>
                  </a:moveTo>
                  <a:lnTo>
                    <a:pt x="518159" y="383539"/>
                  </a:lnTo>
                  <a:lnTo>
                    <a:pt x="541416" y="412750"/>
                  </a:lnTo>
                  <a:lnTo>
                    <a:pt x="551646" y="425450"/>
                  </a:lnTo>
                  <a:lnTo>
                    <a:pt x="560958" y="438150"/>
                  </a:lnTo>
                  <a:lnTo>
                    <a:pt x="566078" y="448310"/>
                  </a:lnTo>
                  <a:lnTo>
                    <a:pt x="566388" y="458470"/>
                  </a:lnTo>
                  <a:lnTo>
                    <a:pt x="561887" y="467360"/>
                  </a:lnTo>
                  <a:lnTo>
                    <a:pt x="552577" y="477520"/>
                  </a:lnTo>
                  <a:lnTo>
                    <a:pt x="545407" y="483870"/>
                  </a:lnTo>
                  <a:lnTo>
                    <a:pt x="536463" y="491489"/>
                  </a:lnTo>
                  <a:lnTo>
                    <a:pt x="525734" y="499110"/>
                  </a:lnTo>
                  <a:lnTo>
                    <a:pt x="513206" y="509270"/>
                  </a:lnTo>
                  <a:lnTo>
                    <a:pt x="519683" y="514350"/>
                  </a:lnTo>
                  <a:lnTo>
                    <a:pt x="525018" y="518160"/>
                  </a:lnTo>
                  <a:lnTo>
                    <a:pt x="529082" y="520700"/>
                  </a:lnTo>
                  <a:lnTo>
                    <a:pt x="549529" y="502920"/>
                  </a:lnTo>
                  <a:lnTo>
                    <a:pt x="558764" y="495300"/>
                  </a:lnTo>
                  <a:lnTo>
                    <a:pt x="584864" y="466089"/>
                  </a:lnTo>
                  <a:lnTo>
                    <a:pt x="586956" y="452120"/>
                  </a:lnTo>
                  <a:lnTo>
                    <a:pt x="585104" y="444500"/>
                  </a:lnTo>
                  <a:lnTo>
                    <a:pt x="581277" y="435610"/>
                  </a:lnTo>
                  <a:lnTo>
                    <a:pt x="575437" y="426720"/>
                  </a:lnTo>
                  <a:lnTo>
                    <a:pt x="562840" y="410210"/>
                  </a:lnTo>
                  <a:lnTo>
                    <a:pt x="549624" y="393700"/>
                  </a:lnTo>
                  <a:lnTo>
                    <a:pt x="541718" y="383539"/>
                  </a:lnTo>
                  <a:close/>
                </a:path>
                <a:path w="949960" h="854710">
                  <a:moveTo>
                    <a:pt x="359409" y="384810"/>
                  </a:moveTo>
                  <a:lnTo>
                    <a:pt x="345694" y="397510"/>
                  </a:lnTo>
                  <a:lnTo>
                    <a:pt x="398271" y="468630"/>
                  </a:lnTo>
                  <a:lnTo>
                    <a:pt x="409575" y="481330"/>
                  </a:lnTo>
                  <a:lnTo>
                    <a:pt x="437778" y="455930"/>
                  </a:lnTo>
                  <a:lnTo>
                    <a:pt x="412242" y="455930"/>
                  </a:lnTo>
                  <a:lnTo>
                    <a:pt x="390906" y="427989"/>
                  </a:lnTo>
                  <a:lnTo>
                    <a:pt x="406240" y="414020"/>
                  </a:lnTo>
                  <a:lnTo>
                    <a:pt x="380619" y="414020"/>
                  </a:lnTo>
                  <a:lnTo>
                    <a:pt x="359409" y="384810"/>
                  </a:lnTo>
                  <a:close/>
                </a:path>
                <a:path w="949960" h="854710">
                  <a:moveTo>
                    <a:pt x="521334" y="358139"/>
                  </a:moveTo>
                  <a:lnTo>
                    <a:pt x="412242" y="455930"/>
                  </a:lnTo>
                  <a:lnTo>
                    <a:pt x="437778" y="455930"/>
                  </a:lnTo>
                  <a:lnTo>
                    <a:pt x="518159" y="383539"/>
                  </a:lnTo>
                  <a:lnTo>
                    <a:pt x="541718" y="383539"/>
                  </a:lnTo>
                  <a:lnTo>
                    <a:pt x="535789" y="375920"/>
                  </a:lnTo>
                  <a:lnTo>
                    <a:pt x="521334" y="358139"/>
                  </a:lnTo>
                  <a:close/>
                </a:path>
                <a:path w="949960" h="854710">
                  <a:moveTo>
                    <a:pt x="498094" y="307339"/>
                  </a:moveTo>
                  <a:lnTo>
                    <a:pt x="380619" y="414020"/>
                  </a:lnTo>
                  <a:lnTo>
                    <a:pt x="406240" y="414020"/>
                  </a:lnTo>
                  <a:lnTo>
                    <a:pt x="509396" y="320039"/>
                  </a:lnTo>
                  <a:lnTo>
                    <a:pt x="498094" y="307339"/>
                  </a:lnTo>
                  <a:close/>
                </a:path>
                <a:path w="949960" h="854710">
                  <a:moveTo>
                    <a:pt x="564007" y="201930"/>
                  </a:moveTo>
                  <a:lnTo>
                    <a:pt x="550291" y="214630"/>
                  </a:lnTo>
                  <a:lnTo>
                    <a:pt x="569468" y="234950"/>
                  </a:lnTo>
                  <a:lnTo>
                    <a:pt x="508381" y="290830"/>
                  </a:lnTo>
                  <a:lnTo>
                    <a:pt x="602995" y="394970"/>
                  </a:lnTo>
                  <a:lnTo>
                    <a:pt x="616712" y="382270"/>
                  </a:lnTo>
                  <a:lnTo>
                    <a:pt x="606298" y="370839"/>
                  </a:lnTo>
                  <a:lnTo>
                    <a:pt x="620230" y="358139"/>
                  </a:lnTo>
                  <a:lnTo>
                    <a:pt x="595121" y="358139"/>
                  </a:lnTo>
                  <a:lnTo>
                    <a:pt x="569468" y="330200"/>
                  </a:lnTo>
                  <a:lnTo>
                    <a:pt x="582007" y="318770"/>
                  </a:lnTo>
                  <a:lnTo>
                    <a:pt x="558800" y="318770"/>
                  </a:lnTo>
                  <a:lnTo>
                    <a:pt x="533400" y="290830"/>
                  </a:lnTo>
                  <a:lnTo>
                    <a:pt x="580644" y="247650"/>
                  </a:lnTo>
                  <a:lnTo>
                    <a:pt x="606032" y="247650"/>
                  </a:lnTo>
                  <a:lnTo>
                    <a:pt x="594487" y="234950"/>
                  </a:lnTo>
                  <a:lnTo>
                    <a:pt x="608457" y="222250"/>
                  </a:lnTo>
                  <a:lnTo>
                    <a:pt x="583183" y="222250"/>
                  </a:lnTo>
                  <a:lnTo>
                    <a:pt x="564007" y="201930"/>
                  </a:lnTo>
                  <a:close/>
                </a:path>
                <a:path w="949960" h="854710">
                  <a:moveTo>
                    <a:pt x="678014" y="327660"/>
                  </a:moveTo>
                  <a:lnTo>
                    <a:pt x="653669" y="327660"/>
                  </a:lnTo>
                  <a:lnTo>
                    <a:pt x="671068" y="347980"/>
                  </a:lnTo>
                  <a:lnTo>
                    <a:pt x="681541" y="355600"/>
                  </a:lnTo>
                  <a:lnTo>
                    <a:pt x="692372" y="359410"/>
                  </a:lnTo>
                  <a:lnTo>
                    <a:pt x="703536" y="356870"/>
                  </a:lnTo>
                  <a:lnTo>
                    <a:pt x="715009" y="349250"/>
                  </a:lnTo>
                  <a:lnTo>
                    <a:pt x="723272" y="341630"/>
                  </a:lnTo>
                  <a:lnTo>
                    <a:pt x="691007" y="341630"/>
                  </a:lnTo>
                  <a:lnTo>
                    <a:pt x="678014" y="327660"/>
                  </a:lnTo>
                  <a:close/>
                </a:path>
                <a:path w="949960" h="854710">
                  <a:moveTo>
                    <a:pt x="641049" y="287020"/>
                  </a:moveTo>
                  <a:lnTo>
                    <a:pt x="616839" y="287020"/>
                  </a:lnTo>
                  <a:lnTo>
                    <a:pt x="642493" y="316230"/>
                  </a:lnTo>
                  <a:lnTo>
                    <a:pt x="595121" y="358139"/>
                  </a:lnTo>
                  <a:lnTo>
                    <a:pt x="620230" y="358139"/>
                  </a:lnTo>
                  <a:lnTo>
                    <a:pt x="653669" y="327660"/>
                  </a:lnTo>
                  <a:lnTo>
                    <a:pt x="678014" y="327660"/>
                  </a:lnTo>
                  <a:lnTo>
                    <a:pt x="667384" y="316230"/>
                  </a:lnTo>
                  <a:lnTo>
                    <a:pt x="681297" y="303530"/>
                  </a:lnTo>
                  <a:lnTo>
                    <a:pt x="656208" y="303530"/>
                  </a:lnTo>
                  <a:lnTo>
                    <a:pt x="641049" y="287020"/>
                  </a:lnTo>
                  <a:close/>
                </a:path>
                <a:path w="949960" h="854710">
                  <a:moveTo>
                    <a:pt x="751458" y="246380"/>
                  </a:moveTo>
                  <a:lnTo>
                    <a:pt x="743712" y="250189"/>
                  </a:lnTo>
                  <a:lnTo>
                    <a:pt x="737616" y="252730"/>
                  </a:lnTo>
                  <a:lnTo>
                    <a:pt x="733044" y="254000"/>
                  </a:lnTo>
                  <a:lnTo>
                    <a:pt x="738852" y="261620"/>
                  </a:lnTo>
                  <a:lnTo>
                    <a:pt x="743696" y="269239"/>
                  </a:lnTo>
                  <a:lnTo>
                    <a:pt x="747563" y="275589"/>
                  </a:lnTo>
                  <a:lnTo>
                    <a:pt x="750443" y="280670"/>
                  </a:lnTo>
                  <a:lnTo>
                    <a:pt x="753237" y="287020"/>
                  </a:lnTo>
                  <a:lnTo>
                    <a:pt x="750951" y="293370"/>
                  </a:lnTo>
                  <a:lnTo>
                    <a:pt x="743457" y="300989"/>
                  </a:lnTo>
                  <a:lnTo>
                    <a:pt x="697611" y="341630"/>
                  </a:lnTo>
                  <a:lnTo>
                    <a:pt x="723272" y="341630"/>
                  </a:lnTo>
                  <a:lnTo>
                    <a:pt x="759079" y="308610"/>
                  </a:lnTo>
                  <a:lnTo>
                    <a:pt x="766532" y="300989"/>
                  </a:lnTo>
                  <a:lnTo>
                    <a:pt x="770413" y="292100"/>
                  </a:lnTo>
                  <a:lnTo>
                    <a:pt x="770723" y="283210"/>
                  </a:lnTo>
                  <a:lnTo>
                    <a:pt x="767461" y="273050"/>
                  </a:lnTo>
                  <a:lnTo>
                    <a:pt x="764228" y="266700"/>
                  </a:lnTo>
                  <a:lnTo>
                    <a:pt x="760460" y="260350"/>
                  </a:lnTo>
                  <a:lnTo>
                    <a:pt x="756191" y="254000"/>
                  </a:lnTo>
                  <a:lnTo>
                    <a:pt x="751458" y="246380"/>
                  </a:lnTo>
                  <a:close/>
                </a:path>
                <a:path w="949960" h="854710">
                  <a:moveTo>
                    <a:pt x="606032" y="247650"/>
                  </a:moveTo>
                  <a:lnTo>
                    <a:pt x="580644" y="247650"/>
                  </a:lnTo>
                  <a:lnTo>
                    <a:pt x="606170" y="275589"/>
                  </a:lnTo>
                  <a:lnTo>
                    <a:pt x="558800" y="318770"/>
                  </a:lnTo>
                  <a:lnTo>
                    <a:pt x="582007" y="318770"/>
                  </a:lnTo>
                  <a:lnTo>
                    <a:pt x="616839" y="287020"/>
                  </a:lnTo>
                  <a:lnTo>
                    <a:pt x="641049" y="287020"/>
                  </a:lnTo>
                  <a:lnTo>
                    <a:pt x="630555" y="275589"/>
                  </a:lnTo>
                  <a:lnTo>
                    <a:pt x="644525" y="262889"/>
                  </a:lnTo>
                  <a:lnTo>
                    <a:pt x="619887" y="262889"/>
                  </a:lnTo>
                  <a:lnTo>
                    <a:pt x="606032" y="247650"/>
                  </a:lnTo>
                  <a:close/>
                </a:path>
                <a:path w="949960" h="854710">
                  <a:moveTo>
                    <a:pt x="703223" y="232410"/>
                  </a:moveTo>
                  <a:lnTo>
                    <a:pt x="678053" y="232410"/>
                  </a:lnTo>
                  <a:lnTo>
                    <a:pt x="703707" y="260350"/>
                  </a:lnTo>
                  <a:lnTo>
                    <a:pt x="656208" y="303530"/>
                  </a:lnTo>
                  <a:lnTo>
                    <a:pt x="681297" y="303530"/>
                  </a:lnTo>
                  <a:lnTo>
                    <a:pt x="728599" y="260350"/>
                  </a:lnTo>
                  <a:lnTo>
                    <a:pt x="703223" y="232410"/>
                  </a:lnTo>
                  <a:close/>
                </a:path>
                <a:path w="949960" h="854710">
                  <a:moveTo>
                    <a:pt x="774065" y="189230"/>
                  </a:moveTo>
                  <a:lnTo>
                    <a:pt x="768731" y="190500"/>
                  </a:lnTo>
                  <a:lnTo>
                    <a:pt x="762762" y="193039"/>
                  </a:lnTo>
                  <a:lnTo>
                    <a:pt x="756031" y="195580"/>
                  </a:lnTo>
                  <a:lnTo>
                    <a:pt x="767742" y="215900"/>
                  </a:lnTo>
                  <a:lnTo>
                    <a:pt x="778478" y="236220"/>
                  </a:lnTo>
                  <a:lnTo>
                    <a:pt x="788213" y="256539"/>
                  </a:lnTo>
                  <a:lnTo>
                    <a:pt x="796925" y="275589"/>
                  </a:lnTo>
                  <a:lnTo>
                    <a:pt x="815594" y="266700"/>
                  </a:lnTo>
                  <a:lnTo>
                    <a:pt x="804354" y="246380"/>
                  </a:lnTo>
                  <a:lnTo>
                    <a:pt x="793686" y="226060"/>
                  </a:lnTo>
                  <a:lnTo>
                    <a:pt x="783590" y="207010"/>
                  </a:lnTo>
                  <a:lnTo>
                    <a:pt x="774065" y="189230"/>
                  </a:lnTo>
                  <a:close/>
                </a:path>
                <a:path w="949960" h="854710">
                  <a:moveTo>
                    <a:pt x="666313" y="191770"/>
                  </a:moveTo>
                  <a:lnTo>
                    <a:pt x="641984" y="191770"/>
                  </a:lnTo>
                  <a:lnTo>
                    <a:pt x="667384" y="219710"/>
                  </a:lnTo>
                  <a:lnTo>
                    <a:pt x="619887" y="262889"/>
                  </a:lnTo>
                  <a:lnTo>
                    <a:pt x="644525" y="262889"/>
                  </a:lnTo>
                  <a:lnTo>
                    <a:pt x="678053" y="232410"/>
                  </a:lnTo>
                  <a:lnTo>
                    <a:pt x="703223" y="232410"/>
                  </a:lnTo>
                  <a:lnTo>
                    <a:pt x="666313" y="191770"/>
                  </a:lnTo>
                  <a:close/>
                </a:path>
                <a:path w="949960" h="854710">
                  <a:moveTo>
                    <a:pt x="798576" y="143510"/>
                  </a:moveTo>
                  <a:lnTo>
                    <a:pt x="786003" y="154939"/>
                  </a:lnTo>
                  <a:lnTo>
                    <a:pt x="798911" y="170180"/>
                  </a:lnTo>
                  <a:lnTo>
                    <a:pt x="808878" y="184150"/>
                  </a:lnTo>
                  <a:lnTo>
                    <a:pt x="815917" y="195580"/>
                  </a:lnTo>
                  <a:lnTo>
                    <a:pt x="820039" y="205739"/>
                  </a:lnTo>
                  <a:lnTo>
                    <a:pt x="822273" y="214630"/>
                  </a:lnTo>
                  <a:lnTo>
                    <a:pt x="822483" y="224789"/>
                  </a:lnTo>
                  <a:lnTo>
                    <a:pt x="820646" y="237489"/>
                  </a:lnTo>
                  <a:lnTo>
                    <a:pt x="816737" y="250189"/>
                  </a:lnTo>
                  <a:lnTo>
                    <a:pt x="822706" y="250189"/>
                  </a:lnTo>
                  <a:lnTo>
                    <a:pt x="835025" y="252730"/>
                  </a:lnTo>
                  <a:lnTo>
                    <a:pt x="839122" y="238760"/>
                  </a:lnTo>
                  <a:lnTo>
                    <a:pt x="840946" y="224789"/>
                  </a:lnTo>
                  <a:lnTo>
                    <a:pt x="840507" y="212089"/>
                  </a:lnTo>
                  <a:lnTo>
                    <a:pt x="837819" y="200660"/>
                  </a:lnTo>
                  <a:lnTo>
                    <a:pt x="832937" y="189230"/>
                  </a:lnTo>
                  <a:lnTo>
                    <a:pt x="824769" y="176530"/>
                  </a:lnTo>
                  <a:lnTo>
                    <a:pt x="813315" y="161289"/>
                  </a:lnTo>
                  <a:lnTo>
                    <a:pt x="798576" y="143510"/>
                  </a:lnTo>
                  <a:close/>
                </a:path>
                <a:path w="949960" h="854710">
                  <a:moveTo>
                    <a:pt x="644398" y="167639"/>
                  </a:moveTo>
                  <a:lnTo>
                    <a:pt x="583183" y="222250"/>
                  </a:lnTo>
                  <a:lnTo>
                    <a:pt x="608457" y="222250"/>
                  </a:lnTo>
                  <a:lnTo>
                    <a:pt x="641984" y="191770"/>
                  </a:lnTo>
                  <a:lnTo>
                    <a:pt x="666313" y="191770"/>
                  </a:lnTo>
                  <a:lnTo>
                    <a:pt x="644398" y="167639"/>
                  </a:lnTo>
                  <a:close/>
                </a:path>
                <a:path w="949960" h="854710">
                  <a:moveTo>
                    <a:pt x="830961" y="114300"/>
                  </a:moveTo>
                  <a:lnTo>
                    <a:pt x="818642" y="125730"/>
                  </a:lnTo>
                  <a:lnTo>
                    <a:pt x="885444" y="199389"/>
                  </a:lnTo>
                  <a:lnTo>
                    <a:pt x="897890" y="187960"/>
                  </a:lnTo>
                  <a:lnTo>
                    <a:pt x="830961" y="114300"/>
                  </a:lnTo>
                  <a:close/>
                </a:path>
                <a:path w="949960" h="854710">
                  <a:moveTo>
                    <a:pt x="746252" y="156210"/>
                  </a:moveTo>
                  <a:lnTo>
                    <a:pt x="698754" y="161289"/>
                  </a:lnTo>
                  <a:lnTo>
                    <a:pt x="699262" y="177800"/>
                  </a:lnTo>
                  <a:lnTo>
                    <a:pt x="708213" y="177800"/>
                  </a:lnTo>
                  <a:lnTo>
                    <a:pt x="719058" y="176530"/>
                  </a:lnTo>
                  <a:lnTo>
                    <a:pt x="746379" y="176530"/>
                  </a:lnTo>
                  <a:lnTo>
                    <a:pt x="746252" y="156210"/>
                  </a:lnTo>
                  <a:close/>
                </a:path>
                <a:path w="949960" h="854710">
                  <a:moveTo>
                    <a:pt x="860679" y="86360"/>
                  </a:moveTo>
                  <a:lnTo>
                    <a:pt x="848232" y="97789"/>
                  </a:lnTo>
                  <a:lnTo>
                    <a:pt x="898270" y="153670"/>
                  </a:lnTo>
                  <a:lnTo>
                    <a:pt x="906958" y="161289"/>
                  </a:lnTo>
                  <a:lnTo>
                    <a:pt x="915479" y="163830"/>
                  </a:lnTo>
                  <a:lnTo>
                    <a:pt x="923809" y="162560"/>
                  </a:lnTo>
                  <a:lnTo>
                    <a:pt x="931926" y="157480"/>
                  </a:lnTo>
                  <a:lnTo>
                    <a:pt x="942213" y="148589"/>
                  </a:lnTo>
                  <a:lnTo>
                    <a:pt x="943270" y="147320"/>
                  </a:lnTo>
                  <a:lnTo>
                    <a:pt x="915543" y="147320"/>
                  </a:lnTo>
                  <a:lnTo>
                    <a:pt x="910844" y="142239"/>
                  </a:lnTo>
                  <a:lnTo>
                    <a:pt x="860679" y="86360"/>
                  </a:lnTo>
                  <a:close/>
                </a:path>
                <a:path w="949960" h="854710">
                  <a:moveTo>
                    <a:pt x="780068" y="81280"/>
                  </a:moveTo>
                  <a:lnTo>
                    <a:pt x="762000" y="81280"/>
                  </a:lnTo>
                  <a:lnTo>
                    <a:pt x="762644" y="93980"/>
                  </a:lnTo>
                  <a:lnTo>
                    <a:pt x="762558" y="110489"/>
                  </a:lnTo>
                  <a:lnTo>
                    <a:pt x="756284" y="148589"/>
                  </a:lnTo>
                  <a:lnTo>
                    <a:pt x="773176" y="156210"/>
                  </a:lnTo>
                  <a:lnTo>
                    <a:pt x="777367" y="149860"/>
                  </a:lnTo>
                  <a:lnTo>
                    <a:pt x="781177" y="146050"/>
                  </a:lnTo>
                  <a:lnTo>
                    <a:pt x="784606" y="142239"/>
                  </a:lnTo>
                  <a:lnTo>
                    <a:pt x="799944" y="127000"/>
                  </a:lnTo>
                  <a:lnTo>
                    <a:pt x="776732" y="127000"/>
                  </a:lnTo>
                  <a:lnTo>
                    <a:pt x="778109" y="114300"/>
                  </a:lnTo>
                  <a:lnTo>
                    <a:pt x="779176" y="101600"/>
                  </a:lnTo>
                  <a:lnTo>
                    <a:pt x="779910" y="87630"/>
                  </a:lnTo>
                  <a:lnTo>
                    <a:pt x="780068" y="81280"/>
                  </a:lnTo>
                  <a:close/>
                </a:path>
                <a:path w="949960" h="854710">
                  <a:moveTo>
                    <a:pt x="927734" y="96520"/>
                  </a:moveTo>
                  <a:lnTo>
                    <a:pt x="922019" y="99060"/>
                  </a:lnTo>
                  <a:lnTo>
                    <a:pt x="916432" y="100330"/>
                  </a:lnTo>
                  <a:lnTo>
                    <a:pt x="910970" y="102870"/>
                  </a:lnTo>
                  <a:lnTo>
                    <a:pt x="915975" y="107950"/>
                  </a:lnTo>
                  <a:lnTo>
                    <a:pt x="920527" y="114300"/>
                  </a:lnTo>
                  <a:lnTo>
                    <a:pt x="924651" y="119380"/>
                  </a:lnTo>
                  <a:lnTo>
                    <a:pt x="928369" y="124460"/>
                  </a:lnTo>
                  <a:lnTo>
                    <a:pt x="932561" y="130810"/>
                  </a:lnTo>
                  <a:lnTo>
                    <a:pt x="932942" y="135889"/>
                  </a:lnTo>
                  <a:lnTo>
                    <a:pt x="929513" y="138430"/>
                  </a:lnTo>
                  <a:lnTo>
                    <a:pt x="923798" y="144780"/>
                  </a:lnTo>
                  <a:lnTo>
                    <a:pt x="919733" y="147320"/>
                  </a:lnTo>
                  <a:lnTo>
                    <a:pt x="943270" y="147320"/>
                  </a:lnTo>
                  <a:lnTo>
                    <a:pt x="947499" y="142239"/>
                  </a:lnTo>
                  <a:lnTo>
                    <a:pt x="949642" y="134620"/>
                  </a:lnTo>
                  <a:lnTo>
                    <a:pt x="948642" y="128270"/>
                  </a:lnTo>
                  <a:lnTo>
                    <a:pt x="944499" y="119380"/>
                  </a:lnTo>
                  <a:lnTo>
                    <a:pt x="941451" y="115570"/>
                  </a:lnTo>
                  <a:lnTo>
                    <a:pt x="937641" y="109220"/>
                  </a:lnTo>
                  <a:lnTo>
                    <a:pt x="933069" y="102870"/>
                  </a:lnTo>
                  <a:lnTo>
                    <a:pt x="927734" y="96520"/>
                  </a:lnTo>
                  <a:close/>
                </a:path>
                <a:path w="949960" h="854710">
                  <a:moveTo>
                    <a:pt x="714756" y="110489"/>
                  </a:moveTo>
                  <a:lnTo>
                    <a:pt x="701686" y="111760"/>
                  </a:lnTo>
                  <a:lnTo>
                    <a:pt x="677787" y="111760"/>
                  </a:lnTo>
                  <a:lnTo>
                    <a:pt x="667004" y="113030"/>
                  </a:lnTo>
                  <a:lnTo>
                    <a:pt x="666623" y="129539"/>
                  </a:lnTo>
                  <a:lnTo>
                    <a:pt x="677360" y="128270"/>
                  </a:lnTo>
                  <a:lnTo>
                    <a:pt x="713807" y="128270"/>
                  </a:lnTo>
                  <a:lnTo>
                    <a:pt x="714756" y="110489"/>
                  </a:lnTo>
                  <a:close/>
                </a:path>
                <a:path w="949960" h="854710">
                  <a:moveTo>
                    <a:pt x="713807" y="128270"/>
                  </a:moveTo>
                  <a:lnTo>
                    <a:pt x="688800" y="128270"/>
                  </a:lnTo>
                  <a:lnTo>
                    <a:pt x="700930" y="129539"/>
                  </a:lnTo>
                  <a:lnTo>
                    <a:pt x="713740" y="129539"/>
                  </a:lnTo>
                  <a:lnTo>
                    <a:pt x="713807" y="128270"/>
                  </a:lnTo>
                  <a:close/>
                </a:path>
                <a:path w="949960" h="854710">
                  <a:moveTo>
                    <a:pt x="817880" y="46989"/>
                  </a:moveTo>
                  <a:lnTo>
                    <a:pt x="813943" y="63500"/>
                  </a:lnTo>
                  <a:lnTo>
                    <a:pt x="821436" y="64770"/>
                  </a:lnTo>
                  <a:lnTo>
                    <a:pt x="829437" y="66039"/>
                  </a:lnTo>
                  <a:lnTo>
                    <a:pt x="838073" y="67310"/>
                  </a:lnTo>
                  <a:lnTo>
                    <a:pt x="820951" y="83820"/>
                  </a:lnTo>
                  <a:lnTo>
                    <a:pt x="776732" y="127000"/>
                  </a:lnTo>
                  <a:lnTo>
                    <a:pt x="799944" y="127000"/>
                  </a:lnTo>
                  <a:lnTo>
                    <a:pt x="801223" y="125730"/>
                  </a:lnTo>
                  <a:lnTo>
                    <a:pt x="818673" y="107950"/>
                  </a:lnTo>
                  <a:lnTo>
                    <a:pt x="855980" y="71120"/>
                  </a:lnTo>
                  <a:lnTo>
                    <a:pt x="875569" y="71120"/>
                  </a:lnTo>
                  <a:lnTo>
                    <a:pt x="875919" y="69850"/>
                  </a:lnTo>
                  <a:lnTo>
                    <a:pt x="877569" y="63500"/>
                  </a:lnTo>
                  <a:lnTo>
                    <a:pt x="879348" y="57150"/>
                  </a:lnTo>
                  <a:lnTo>
                    <a:pt x="862367" y="53339"/>
                  </a:lnTo>
                  <a:lnTo>
                    <a:pt x="846470" y="50800"/>
                  </a:lnTo>
                  <a:lnTo>
                    <a:pt x="831645" y="48260"/>
                  </a:lnTo>
                  <a:lnTo>
                    <a:pt x="817880" y="46989"/>
                  </a:lnTo>
                  <a:close/>
                </a:path>
                <a:path w="949960" h="854710">
                  <a:moveTo>
                    <a:pt x="744474" y="31750"/>
                  </a:moveTo>
                  <a:lnTo>
                    <a:pt x="739775" y="48260"/>
                  </a:lnTo>
                  <a:lnTo>
                    <a:pt x="746061" y="49530"/>
                  </a:lnTo>
                  <a:lnTo>
                    <a:pt x="752729" y="52070"/>
                  </a:lnTo>
                  <a:lnTo>
                    <a:pt x="767207" y="54610"/>
                  </a:lnTo>
                  <a:lnTo>
                    <a:pt x="714629" y="102870"/>
                  </a:lnTo>
                  <a:lnTo>
                    <a:pt x="725296" y="114300"/>
                  </a:lnTo>
                  <a:lnTo>
                    <a:pt x="762000" y="81280"/>
                  </a:lnTo>
                  <a:lnTo>
                    <a:pt x="780068" y="81280"/>
                  </a:lnTo>
                  <a:lnTo>
                    <a:pt x="780130" y="78739"/>
                  </a:lnTo>
                  <a:lnTo>
                    <a:pt x="765175" y="78739"/>
                  </a:lnTo>
                  <a:lnTo>
                    <a:pt x="795539" y="50800"/>
                  </a:lnTo>
                  <a:lnTo>
                    <a:pt x="771398" y="50800"/>
                  </a:lnTo>
                  <a:lnTo>
                    <a:pt x="774954" y="38100"/>
                  </a:lnTo>
                  <a:lnTo>
                    <a:pt x="758713" y="34289"/>
                  </a:lnTo>
                  <a:lnTo>
                    <a:pt x="751361" y="33020"/>
                  </a:lnTo>
                  <a:lnTo>
                    <a:pt x="744474" y="31750"/>
                  </a:lnTo>
                  <a:close/>
                </a:path>
                <a:path w="949960" h="854710">
                  <a:moveTo>
                    <a:pt x="780288" y="72389"/>
                  </a:moveTo>
                  <a:lnTo>
                    <a:pt x="765175" y="78739"/>
                  </a:lnTo>
                  <a:lnTo>
                    <a:pt x="780130" y="78739"/>
                  </a:lnTo>
                  <a:lnTo>
                    <a:pt x="780288" y="72389"/>
                  </a:lnTo>
                  <a:close/>
                </a:path>
                <a:path w="949960" h="854710">
                  <a:moveTo>
                    <a:pt x="875569" y="71120"/>
                  </a:moveTo>
                  <a:lnTo>
                    <a:pt x="855980" y="71120"/>
                  </a:lnTo>
                  <a:lnTo>
                    <a:pt x="861949" y="72389"/>
                  </a:lnTo>
                  <a:lnTo>
                    <a:pt x="874521" y="74930"/>
                  </a:lnTo>
                  <a:lnTo>
                    <a:pt x="875569" y="71120"/>
                  </a:lnTo>
                  <a:close/>
                </a:path>
                <a:path w="949960" h="854710">
                  <a:moveTo>
                    <a:pt x="827658" y="0"/>
                  </a:moveTo>
                  <a:lnTo>
                    <a:pt x="771398" y="50800"/>
                  </a:lnTo>
                  <a:lnTo>
                    <a:pt x="795539" y="50800"/>
                  </a:lnTo>
                  <a:lnTo>
                    <a:pt x="838327" y="11430"/>
                  </a:lnTo>
                  <a:lnTo>
                    <a:pt x="8276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84172" y="4900676"/>
            <a:ext cx="15106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latin typeface="Arial" panose="020B0704020202020204"/>
                <a:cs typeface="Arial" panose="020B0704020202020204"/>
              </a:rPr>
              <a:t>IO</a:t>
            </a:r>
            <a:r>
              <a:rPr sz="3200" spc="-20" dirty="0">
                <a:latin typeface="Arial" panose="020B0704020202020204"/>
                <a:cs typeface="Arial" panose="020B0704020202020204"/>
              </a:rPr>
              <a:t>T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85201" y="3402838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油温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04076" y="2916427"/>
            <a:ext cx="1120775" cy="1003935"/>
          </a:xfrm>
          <a:custGeom>
            <a:avLst/>
            <a:gdLst/>
            <a:ahLst/>
            <a:cxnLst/>
            <a:rect l="l" t="t" r="r" b="b"/>
            <a:pathLst>
              <a:path w="1120775" h="1003935">
                <a:moveTo>
                  <a:pt x="47117" y="885190"/>
                </a:moveTo>
                <a:lnTo>
                  <a:pt x="0" y="1003935"/>
                </a:lnTo>
                <a:lnTo>
                  <a:pt x="123317" y="970407"/>
                </a:lnTo>
                <a:lnTo>
                  <a:pt x="109235" y="954659"/>
                </a:lnTo>
                <a:lnTo>
                  <a:pt x="83693" y="954659"/>
                </a:lnTo>
                <a:lnTo>
                  <a:pt x="58293" y="926211"/>
                </a:lnTo>
                <a:lnTo>
                  <a:pt x="72472" y="913545"/>
                </a:lnTo>
                <a:lnTo>
                  <a:pt x="47117" y="885190"/>
                </a:lnTo>
                <a:close/>
              </a:path>
              <a:path w="1120775" h="1003935">
                <a:moveTo>
                  <a:pt x="72472" y="913545"/>
                </a:moveTo>
                <a:lnTo>
                  <a:pt x="58293" y="926211"/>
                </a:lnTo>
                <a:lnTo>
                  <a:pt x="83693" y="954659"/>
                </a:lnTo>
                <a:lnTo>
                  <a:pt x="97893" y="941975"/>
                </a:lnTo>
                <a:lnTo>
                  <a:pt x="72472" y="913545"/>
                </a:lnTo>
                <a:close/>
              </a:path>
              <a:path w="1120775" h="1003935">
                <a:moveTo>
                  <a:pt x="97893" y="941975"/>
                </a:moveTo>
                <a:lnTo>
                  <a:pt x="83693" y="954659"/>
                </a:lnTo>
                <a:lnTo>
                  <a:pt x="109235" y="954659"/>
                </a:lnTo>
                <a:lnTo>
                  <a:pt x="97893" y="941975"/>
                </a:lnTo>
                <a:close/>
              </a:path>
              <a:path w="1120775" h="1003935">
                <a:moveTo>
                  <a:pt x="1095248" y="0"/>
                </a:moveTo>
                <a:lnTo>
                  <a:pt x="72472" y="913545"/>
                </a:lnTo>
                <a:lnTo>
                  <a:pt x="97893" y="941975"/>
                </a:lnTo>
                <a:lnTo>
                  <a:pt x="1120648" y="28448"/>
                </a:lnTo>
                <a:lnTo>
                  <a:pt x="10952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08953" y="3261182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泵的流量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92753" y="3913378"/>
            <a:ext cx="4106545" cy="2305050"/>
            <a:chOff x="3492753" y="3913378"/>
            <a:chExt cx="4106545" cy="2305050"/>
          </a:xfrm>
        </p:grpSpPr>
        <p:sp>
          <p:nvSpPr>
            <p:cNvPr id="17" name="object 17"/>
            <p:cNvSpPr/>
            <p:nvPr/>
          </p:nvSpPr>
          <p:spPr>
            <a:xfrm>
              <a:off x="3499103" y="3919728"/>
              <a:ext cx="4093845" cy="2292350"/>
            </a:xfrm>
            <a:custGeom>
              <a:avLst/>
              <a:gdLst/>
              <a:ahLst/>
              <a:cxnLst/>
              <a:rect l="l" t="t" r="r" b="b"/>
              <a:pathLst>
                <a:path w="4093845" h="2292350">
                  <a:moveTo>
                    <a:pt x="4093463" y="0"/>
                  </a:moveTo>
                  <a:lnTo>
                    <a:pt x="0" y="0"/>
                  </a:lnTo>
                  <a:lnTo>
                    <a:pt x="0" y="2292096"/>
                  </a:lnTo>
                  <a:lnTo>
                    <a:pt x="4093463" y="2292096"/>
                  </a:lnTo>
                  <a:lnTo>
                    <a:pt x="4093463" y="0"/>
                  </a:lnTo>
                  <a:close/>
                </a:path>
              </a:pathLst>
            </a:custGeom>
            <a:solidFill>
              <a:srgbClr val="D6FB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99103" y="3919728"/>
              <a:ext cx="4093845" cy="2292350"/>
            </a:xfrm>
            <a:custGeom>
              <a:avLst/>
              <a:gdLst/>
              <a:ahLst/>
              <a:cxnLst/>
              <a:rect l="l" t="t" r="r" b="b"/>
              <a:pathLst>
                <a:path w="4093845" h="2292350">
                  <a:moveTo>
                    <a:pt x="0" y="2292096"/>
                  </a:moveTo>
                  <a:lnTo>
                    <a:pt x="4093463" y="2292096"/>
                  </a:lnTo>
                  <a:lnTo>
                    <a:pt x="4093463" y="0"/>
                  </a:lnTo>
                  <a:lnTo>
                    <a:pt x="0" y="0"/>
                  </a:lnTo>
                  <a:lnTo>
                    <a:pt x="0" y="2292096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654297" y="3963416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704020202020204"/>
                <a:cs typeface="Arial" panose="020B0704020202020204"/>
              </a:rPr>
              <a:t>.t</a:t>
            </a:r>
            <a:r>
              <a:rPr sz="1800" spc="-35" dirty="0">
                <a:latin typeface="Arial" panose="020B0704020202020204"/>
                <a:cs typeface="Arial" panose="020B0704020202020204"/>
              </a:rPr>
              <a:t>w</a:t>
            </a:r>
            <a:r>
              <a:rPr sz="1800" dirty="0">
                <a:latin typeface="Arial" panose="020B0704020202020204"/>
                <a:cs typeface="Arial" panose="020B0704020202020204"/>
              </a:rPr>
              <a:t>i</a:t>
            </a:r>
            <a:r>
              <a:rPr sz="1800" dirty="0">
                <a:latin typeface="Arial" panose="020B0704020202020204"/>
                <a:cs typeface="Arial" panose="020B0704020202020204"/>
              </a:rPr>
              <a:t>n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文件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01620" y="1963420"/>
            <a:ext cx="6205855" cy="4135754"/>
            <a:chOff x="2801620" y="1963420"/>
            <a:chExt cx="6205855" cy="4135754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592" y="4032504"/>
              <a:ext cx="2703575" cy="20665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01620" y="1963419"/>
              <a:ext cx="6205855" cy="3161030"/>
            </a:xfrm>
            <a:custGeom>
              <a:avLst/>
              <a:gdLst/>
              <a:ahLst/>
              <a:cxnLst/>
              <a:rect l="l" t="t" r="r" b="b"/>
              <a:pathLst>
                <a:path w="6205855" h="3161029">
                  <a:moveTo>
                    <a:pt x="629856" y="2374900"/>
                  </a:moveTo>
                  <a:lnTo>
                    <a:pt x="591185" y="2374900"/>
                  </a:lnTo>
                  <a:lnTo>
                    <a:pt x="572681" y="2374900"/>
                  </a:lnTo>
                  <a:lnTo>
                    <a:pt x="572262" y="2400300"/>
                  </a:lnTo>
                  <a:lnTo>
                    <a:pt x="629856" y="2374900"/>
                  </a:lnTo>
                  <a:close/>
                </a:path>
                <a:path w="6205855" h="3161029">
                  <a:moveTo>
                    <a:pt x="1934718" y="38100"/>
                  </a:moveTo>
                  <a:lnTo>
                    <a:pt x="1931035" y="0"/>
                  </a:lnTo>
                  <a:lnTo>
                    <a:pt x="1871345" y="0"/>
                  </a:lnTo>
                  <a:lnTo>
                    <a:pt x="1625219" y="50800"/>
                  </a:lnTo>
                  <a:lnTo>
                    <a:pt x="1562735" y="76200"/>
                  </a:lnTo>
                  <a:lnTo>
                    <a:pt x="1499997" y="88900"/>
                  </a:lnTo>
                  <a:lnTo>
                    <a:pt x="1311910" y="165100"/>
                  </a:lnTo>
                  <a:lnTo>
                    <a:pt x="1249553" y="203200"/>
                  </a:lnTo>
                  <a:lnTo>
                    <a:pt x="1187450" y="228600"/>
                  </a:lnTo>
                  <a:lnTo>
                    <a:pt x="1125728" y="266700"/>
                  </a:lnTo>
                  <a:lnTo>
                    <a:pt x="944372" y="381000"/>
                  </a:lnTo>
                  <a:lnTo>
                    <a:pt x="885444" y="431800"/>
                  </a:lnTo>
                  <a:lnTo>
                    <a:pt x="827405" y="469900"/>
                  </a:lnTo>
                  <a:lnTo>
                    <a:pt x="770382" y="520700"/>
                  </a:lnTo>
                  <a:lnTo>
                    <a:pt x="714502" y="558800"/>
                  </a:lnTo>
                  <a:lnTo>
                    <a:pt x="606933" y="660400"/>
                  </a:lnTo>
                  <a:lnTo>
                    <a:pt x="554990" y="711200"/>
                  </a:lnTo>
                  <a:lnTo>
                    <a:pt x="504825" y="762000"/>
                  </a:lnTo>
                  <a:lnTo>
                    <a:pt x="456298" y="812800"/>
                  </a:lnTo>
                  <a:lnTo>
                    <a:pt x="409448" y="863600"/>
                  </a:lnTo>
                  <a:lnTo>
                    <a:pt x="364490" y="927100"/>
                  </a:lnTo>
                  <a:lnTo>
                    <a:pt x="321564" y="977900"/>
                  </a:lnTo>
                  <a:lnTo>
                    <a:pt x="280670" y="1041400"/>
                  </a:lnTo>
                  <a:lnTo>
                    <a:pt x="241935" y="1092200"/>
                  </a:lnTo>
                  <a:lnTo>
                    <a:pt x="205613" y="1155700"/>
                  </a:lnTo>
                  <a:lnTo>
                    <a:pt x="171323" y="1219200"/>
                  </a:lnTo>
                  <a:lnTo>
                    <a:pt x="154940" y="1244600"/>
                  </a:lnTo>
                  <a:lnTo>
                    <a:pt x="139319" y="1270000"/>
                  </a:lnTo>
                  <a:lnTo>
                    <a:pt x="124714" y="1308100"/>
                  </a:lnTo>
                  <a:lnTo>
                    <a:pt x="110871" y="1333500"/>
                  </a:lnTo>
                  <a:lnTo>
                    <a:pt x="97663" y="1358900"/>
                  </a:lnTo>
                  <a:lnTo>
                    <a:pt x="85598" y="1397000"/>
                  </a:lnTo>
                  <a:lnTo>
                    <a:pt x="74168" y="1422400"/>
                  </a:lnTo>
                  <a:lnTo>
                    <a:pt x="63627" y="1447800"/>
                  </a:lnTo>
                  <a:lnTo>
                    <a:pt x="53848" y="1485900"/>
                  </a:lnTo>
                  <a:lnTo>
                    <a:pt x="44958" y="1511300"/>
                  </a:lnTo>
                  <a:lnTo>
                    <a:pt x="36830" y="1536700"/>
                  </a:lnTo>
                  <a:lnTo>
                    <a:pt x="29591" y="1562100"/>
                  </a:lnTo>
                  <a:lnTo>
                    <a:pt x="23114" y="1587512"/>
                  </a:lnTo>
                  <a:lnTo>
                    <a:pt x="17399" y="1612912"/>
                  </a:lnTo>
                  <a:lnTo>
                    <a:pt x="12573" y="1651000"/>
                  </a:lnTo>
                  <a:lnTo>
                    <a:pt x="8382" y="1676400"/>
                  </a:lnTo>
                  <a:lnTo>
                    <a:pt x="2667" y="1727200"/>
                  </a:lnTo>
                  <a:lnTo>
                    <a:pt x="127" y="1778000"/>
                  </a:lnTo>
                  <a:lnTo>
                    <a:pt x="0" y="1803400"/>
                  </a:lnTo>
                  <a:lnTo>
                    <a:pt x="762" y="1828800"/>
                  </a:lnTo>
                  <a:lnTo>
                    <a:pt x="2159" y="1854200"/>
                  </a:lnTo>
                  <a:lnTo>
                    <a:pt x="4445" y="1866900"/>
                  </a:lnTo>
                  <a:lnTo>
                    <a:pt x="7493" y="1892300"/>
                  </a:lnTo>
                  <a:lnTo>
                    <a:pt x="11303" y="1917700"/>
                  </a:lnTo>
                  <a:lnTo>
                    <a:pt x="15875" y="1943100"/>
                  </a:lnTo>
                  <a:lnTo>
                    <a:pt x="21209" y="1968500"/>
                  </a:lnTo>
                  <a:lnTo>
                    <a:pt x="27432" y="1981200"/>
                  </a:lnTo>
                  <a:lnTo>
                    <a:pt x="34290" y="2006600"/>
                  </a:lnTo>
                  <a:lnTo>
                    <a:pt x="41910" y="2032000"/>
                  </a:lnTo>
                  <a:lnTo>
                    <a:pt x="50292" y="2044700"/>
                  </a:lnTo>
                  <a:lnTo>
                    <a:pt x="59436" y="2070100"/>
                  </a:lnTo>
                  <a:lnTo>
                    <a:pt x="69342" y="2082800"/>
                  </a:lnTo>
                  <a:lnTo>
                    <a:pt x="80010" y="2108200"/>
                  </a:lnTo>
                  <a:lnTo>
                    <a:pt x="91440" y="2120900"/>
                  </a:lnTo>
                  <a:lnTo>
                    <a:pt x="103632" y="2133600"/>
                  </a:lnTo>
                  <a:lnTo>
                    <a:pt x="116459" y="2159000"/>
                  </a:lnTo>
                  <a:lnTo>
                    <a:pt x="130175" y="2171700"/>
                  </a:lnTo>
                  <a:lnTo>
                    <a:pt x="144399" y="2184400"/>
                  </a:lnTo>
                  <a:lnTo>
                    <a:pt x="159512" y="2197100"/>
                  </a:lnTo>
                  <a:lnTo>
                    <a:pt x="175260" y="2222500"/>
                  </a:lnTo>
                  <a:lnTo>
                    <a:pt x="208915" y="2247900"/>
                  </a:lnTo>
                  <a:lnTo>
                    <a:pt x="245237" y="2273300"/>
                  </a:lnTo>
                  <a:lnTo>
                    <a:pt x="284353" y="2298700"/>
                  </a:lnTo>
                  <a:lnTo>
                    <a:pt x="304800" y="2298700"/>
                  </a:lnTo>
                  <a:lnTo>
                    <a:pt x="326009" y="2311400"/>
                  </a:lnTo>
                  <a:lnTo>
                    <a:pt x="347853" y="2324100"/>
                  </a:lnTo>
                  <a:lnTo>
                    <a:pt x="370332" y="2324100"/>
                  </a:lnTo>
                  <a:lnTo>
                    <a:pt x="393446" y="2336800"/>
                  </a:lnTo>
                  <a:lnTo>
                    <a:pt x="417195" y="2349500"/>
                  </a:lnTo>
                  <a:lnTo>
                    <a:pt x="466585" y="2349500"/>
                  </a:lnTo>
                  <a:lnTo>
                    <a:pt x="492125" y="2362200"/>
                  </a:lnTo>
                  <a:lnTo>
                    <a:pt x="545465" y="2362200"/>
                  </a:lnTo>
                  <a:lnTo>
                    <a:pt x="572770" y="2369794"/>
                  </a:lnTo>
                  <a:lnTo>
                    <a:pt x="591464" y="2369794"/>
                  </a:lnTo>
                  <a:lnTo>
                    <a:pt x="641451" y="2369794"/>
                  </a:lnTo>
                  <a:lnTo>
                    <a:pt x="687451" y="2349500"/>
                  </a:lnTo>
                  <a:lnTo>
                    <a:pt x="574167" y="2286000"/>
                  </a:lnTo>
                  <a:lnTo>
                    <a:pt x="573405" y="2331212"/>
                  </a:lnTo>
                  <a:lnTo>
                    <a:pt x="548132" y="2324100"/>
                  </a:lnTo>
                  <a:lnTo>
                    <a:pt x="498475" y="2324100"/>
                  </a:lnTo>
                  <a:lnTo>
                    <a:pt x="473583" y="2311400"/>
                  </a:lnTo>
                  <a:lnTo>
                    <a:pt x="427228" y="2311400"/>
                  </a:lnTo>
                  <a:lnTo>
                    <a:pt x="404114" y="2298700"/>
                  </a:lnTo>
                  <a:lnTo>
                    <a:pt x="383032" y="2298700"/>
                  </a:lnTo>
                  <a:lnTo>
                    <a:pt x="361188" y="2286000"/>
                  </a:lnTo>
                  <a:lnTo>
                    <a:pt x="361823" y="2286000"/>
                  </a:lnTo>
                  <a:lnTo>
                    <a:pt x="340741" y="2273300"/>
                  </a:lnTo>
                  <a:lnTo>
                    <a:pt x="321437" y="2273300"/>
                  </a:lnTo>
                  <a:lnTo>
                    <a:pt x="301625" y="2260600"/>
                  </a:lnTo>
                  <a:lnTo>
                    <a:pt x="302260" y="2260600"/>
                  </a:lnTo>
                  <a:lnTo>
                    <a:pt x="282956" y="2247900"/>
                  </a:lnTo>
                  <a:lnTo>
                    <a:pt x="283718" y="2247900"/>
                  </a:lnTo>
                  <a:lnTo>
                    <a:pt x="265303" y="2235200"/>
                  </a:lnTo>
                  <a:lnTo>
                    <a:pt x="265811" y="2235200"/>
                  </a:lnTo>
                  <a:lnTo>
                    <a:pt x="247904" y="2222500"/>
                  </a:lnTo>
                  <a:lnTo>
                    <a:pt x="248539" y="2222500"/>
                  </a:lnTo>
                  <a:lnTo>
                    <a:pt x="231394" y="2209800"/>
                  </a:lnTo>
                  <a:lnTo>
                    <a:pt x="232029" y="2209800"/>
                  </a:lnTo>
                  <a:lnTo>
                    <a:pt x="215519" y="2197100"/>
                  </a:lnTo>
                  <a:lnTo>
                    <a:pt x="216154" y="2197100"/>
                  </a:lnTo>
                  <a:lnTo>
                    <a:pt x="200279" y="2184400"/>
                  </a:lnTo>
                  <a:lnTo>
                    <a:pt x="200914" y="2184400"/>
                  </a:lnTo>
                  <a:lnTo>
                    <a:pt x="185674" y="2171700"/>
                  </a:lnTo>
                  <a:lnTo>
                    <a:pt x="186309" y="2171700"/>
                  </a:lnTo>
                  <a:lnTo>
                    <a:pt x="171831" y="2159000"/>
                  </a:lnTo>
                  <a:lnTo>
                    <a:pt x="172466" y="2159000"/>
                  </a:lnTo>
                  <a:lnTo>
                    <a:pt x="158750" y="2146300"/>
                  </a:lnTo>
                  <a:lnTo>
                    <a:pt x="159258" y="2146300"/>
                  </a:lnTo>
                  <a:lnTo>
                    <a:pt x="146050" y="2133600"/>
                  </a:lnTo>
                  <a:lnTo>
                    <a:pt x="146558" y="2133600"/>
                  </a:lnTo>
                  <a:lnTo>
                    <a:pt x="134239" y="2120900"/>
                  </a:lnTo>
                  <a:lnTo>
                    <a:pt x="134620" y="2120900"/>
                  </a:lnTo>
                  <a:lnTo>
                    <a:pt x="122936" y="2095500"/>
                  </a:lnTo>
                  <a:lnTo>
                    <a:pt x="123444" y="2095500"/>
                  </a:lnTo>
                  <a:lnTo>
                    <a:pt x="112522" y="2082800"/>
                  </a:lnTo>
                  <a:lnTo>
                    <a:pt x="112903" y="2082800"/>
                  </a:lnTo>
                  <a:lnTo>
                    <a:pt x="102616" y="2070100"/>
                  </a:lnTo>
                  <a:lnTo>
                    <a:pt x="102997" y="2070100"/>
                  </a:lnTo>
                  <a:lnTo>
                    <a:pt x="93472" y="2044700"/>
                  </a:lnTo>
                  <a:lnTo>
                    <a:pt x="93853" y="2044700"/>
                  </a:lnTo>
                  <a:lnTo>
                    <a:pt x="84963" y="2032000"/>
                  </a:lnTo>
                  <a:lnTo>
                    <a:pt x="85217" y="2032000"/>
                  </a:lnTo>
                  <a:lnTo>
                    <a:pt x="77216" y="2006600"/>
                  </a:lnTo>
                  <a:lnTo>
                    <a:pt x="77470" y="2006600"/>
                  </a:lnTo>
                  <a:lnTo>
                    <a:pt x="70104" y="1993900"/>
                  </a:lnTo>
                  <a:lnTo>
                    <a:pt x="70358" y="1993900"/>
                  </a:lnTo>
                  <a:lnTo>
                    <a:pt x="63754" y="1968500"/>
                  </a:lnTo>
                  <a:lnTo>
                    <a:pt x="63881" y="1968500"/>
                  </a:lnTo>
                  <a:lnTo>
                    <a:pt x="58039" y="1955800"/>
                  </a:lnTo>
                  <a:lnTo>
                    <a:pt x="58166" y="1955800"/>
                  </a:lnTo>
                  <a:lnTo>
                    <a:pt x="52959" y="1930400"/>
                  </a:lnTo>
                  <a:lnTo>
                    <a:pt x="53086" y="1930400"/>
                  </a:lnTo>
                  <a:lnTo>
                    <a:pt x="50927" y="1917700"/>
                  </a:lnTo>
                  <a:lnTo>
                    <a:pt x="48768" y="1905000"/>
                  </a:lnTo>
                  <a:lnTo>
                    <a:pt x="48895" y="1917700"/>
                  </a:lnTo>
                  <a:lnTo>
                    <a:pt x="45085" y="1892300"/>
                  </a:lnTo>
                  <a:lnTo>
                    <a:pt x="45212" y="1892300"/>
                  </a:lnTo>
                  <a:lnTo>
                    <a:pt x="42291" y="1866900"/>
                  </a:lnTo>
                  <a:lnTo>
                    <a:pt x="42418" y="1866900"/>
                  </a:lnTo>
                  <a:lnTo>
                    <a:pt x="40132" y="1841500"/>
                  </a:lnTo>
                  <a:lnTo>
                    <a:pt x="40259" y="1841500"/>
                  </a:lnTo>
                  <a:lnTo>
                    <a:pt x="38735" y="1828800"/>
                  </a:lnTo>
                  <a:lnTo>
                    <a:pt x="38862" y="1828800"/>
                  </a:lnTo>
                  <a:lnTo>
                    <a:pt x="38100" y="1803400"/>
                  </a:lnTo>
                  <a:lnTo>
                    <a:pt x="38227" y="1803400"/>
                  </a:lnTo>
                  <a:lnTo>
                    <a:pt x="38227" y="1778000"/>
                  </a:lnTo>
                  <a:lnTo>
                    <a:pt x="39116" y="1752600"/>
                  </a:lnTo>
                  <a:lnTo>
                    <a:pt x="40640" y="1727200"/>
                  </a:lnTo>
                  <a:lnTo>
                    <a:pt x="43180" y="1701800"/>
                  </a:lnTo>
                  <a:lnTo>
                    <a:pt x="43053" y="1701800"/>
                  </a:lnTo>
                  <a:lnTo>
                    <a:pt x="46228" y="1676400"/>
                  </a:lnTo>
                  <a:lnTo>
                    <a:pt x="46101" y="1676400"/>
                  </a:lnTo>
                  <a:lnTo>
                    <a:pt x="50165" y="1651000"/>
                  </a:lnTo>
                  <a:lnTo>
                    <a:pt x="50038" y="1651000"/>
                  </a:lnTo>
                  <a:lnTo>
                    <a:pt x="54864" y="1625612"/>
                  </a:lnTo>
                  <a:lnTo>
                    <a:pt x="54737" y="1625612"/>
                  </a:lnTo>
                  <a:lnTo>
                    <a:pt x="60325" y="1600212"/>
                  </a:lnTo>
                  <a:lnTo>
                    <a:pt x="60198" y="1600212"/>
                  </a:lnTo>
                  <a:lnTo>
                    <a:pt x="66548" y="1574812"/>
                  </a:lnTo>
                  <a:lnTo>
                    <a:pt x="73660" y="1549400"/>
                  </a:lnTo>
                  <a:lnTo>
                    <a:pt x="73533" y="1549400"/>
                  </a:lnTo>
                  <a:lnTo>
                    <a:pt x="81534" y="1524000"/>
                  </a:lnTo>
                  <a:lnTo>
                    <a:pt x="81407" y="1524000"/>
                  </a:lnTo>
                  <a:lnTo>
                    <a:pt x="90170" y="1485900"/>
                  </a:lnTo>
                  <a:lnTo>
                    <a:pt x="90043" y="1498600"/>
                  </a:lnTo>
                  <a:lnTo>
                    <a:pt x="93218" y="1485900"/>
                  </a:lnTo>
                  <a:lnTo>
                    <a:pt x="99568" y="1460500"/>
                  </a:lnTo>
                  <a:lnTo>
                    <a:pt x="99441" y="1460500"/>
                  </a:lnTo>
                  <a:lnTo>
                    <a:pt x="109855" y="1435100"/>
                  </a:lnTo>
                  <a:lnTo>
                    <a:pt x="109728" y="1435100"/>
                  </a:lnTo>
                  <a:lnTo>
                    <a:pt x="120904" y="1409700"/>
                  </a:lnTo>
                  <a:lnTo>
                    <a:pt x="120777" y="1409700"/>
                  </a:lnTo>
                  <a:lnTo>
                    <a:pt x="132842" y="1384300"/>
                  </a:lnTo>
                  <a:lnTo>
                    <a:pt x="132588" y="1384300"/>
                  </a:lnTo>
                  <a:lnTo>
                    <a:pt x="145542" y="1346200"/>
                  </a:lnTo>
                  <a:lnTo>
                    <a:pt x="145415" y="1346200"/>
                  </a:lnTo>
                  <a:lnTo>
                    <a:pt x="159131" y="1320800"/>
                  </a:lnTo>
                  <a:lnTo>
                    <a:pt x="159004" y="1320800"/>
                  </a:lnTo>
                  <a:lnTo>
                    <a:pt x="173482" y="1295400"/>
                  </a:lnTo>
                  <a:lnTo>
                    <a:pt x="173355" y="1295400"/>
                  </a:lnTo>
                  <a:lnTo>
                    <a:pt x="188722" y="1257300"/>
                  </a:lnTo>
                  <a:lnTo>
                    <a:pt x="188595" y="1257300"/>
                  </a:lnTo>
                  <a:lnTo>
                    <a:pt x="204724" y="1231900"/>
                  </a:lnTo>
                  <a:lnTo>
                    <a:pt x="204470" y="1231900"/>
                  </a:lnTo>
                  <a:lnTo>
                    <a:pt x="238379" y="1168400"/>
                  </a:lnTo>
                  <a:lnTo>
                    <a:pt x="238125" y="1168400"/>
                  </a:lnTo>
                  <a:lnTo>
                    <a:pt x="274193" y="1117600"/>
                  </a:lnTo>
                  <a:lnTo>
                    <a:pt x="273812" y="1117600"/>
                  </a:lnTo>
                  <a:lnTo>
                    <a:pt x="312166" y="1054100"/>
                  </a:lnTo>
                  <a:lnTo>
                    <a:pt x="311785" y="1054100"/>
                  </a:lnTo>
                  <a:lnTo>
                    <a:pt x="352298" y="1003300"/>
                  </a:lnTo>
                  <a:lnTo>
                    <a:pt x="352044" y="1003300"/>
                  </a:lnTo>
                  <a:lnTo>
                    <a:pt x="394589" y="952500"/>
                  </a:lnTo>
                  <a:lnTo>
                    <a:pt x="394208" y="952500"/>
                  </a:lnTo>
                  <a:lnTo>
                    <a:pt x="438785" y="889000"/>
                  </a:lnTo>
                  <a:lnTo>
                    <a:pt x="438404" y="889000"/>
                  </a:lnTo>
                  <a:lnTo>
                    <a:pt x="484873" y="838200"/>
                  </a:lnTo>
                  <a:lnTo>
                    <a:pt x="484632" y="838200"/>
                  </a:lnTo>
                  <a:lnTo>
                    <a:pt x="532765" y="787400"/>
                  </a:lnTo>
                  <a:lnTo>
                    <a:pt x="532384" y="787400"/>
                  </a:lnTo>
                  <a:lnTo>
                    <a:pt x="582168" y="736600"/>
                  </a:lnTo>
                  <a:lnTo>
                    <a:pt x="581914" y="736600"/>
                  </a:lnTo>
                  <a:lnTo>
                    <a:pt x="633349" y="685800"/>
                  </a:lnTo>
                  <a:lnTo>
                    <a:pt x="632714" y="685800"/>
                  </a:lnTo>
                  <a:lnTo>
                    <a:pt x="739775" y="584200"/>
                  </a:lnTo>
                  <a:lnTo>
                    <a:pt x="739267" y="596900"/>
                  </a:lnTo>
                  <a:lnTo>
                    <a:pt x="753110" y="584200"/>
                  </a:lnTo>
                  <a:lnTo>
                    <a:pt x="794639" y="546100"/>
                  </a:lnTo>
                  <a:lnTo>
                    <a:pt x="794258" y="546100"/>
                  </a:lnTo>
                  <a:lnTo>
                    <a:pt x="850900" y="495300"/>
                  </a:lnTo>
                  <a:lnTo>
                    <a:pt x="850519" y="495300"/>
                  </a:lnTo>
                  <a:lnTo>
                    <a:pt x="908050" y="457200"/>
                  </a:lnTo>
                  <a:lnTo>
                    <a:pt x="907669" y="457200"/>
                  </a:lnTo>
                  <a:lnTo>
                    <a:pt x="966343" y="419100"/>
                  </a:lnTo>
                  <a:lnTo>
                    <a:pt x="965835" y="419100"/>
                  </a:lnTo>
                  <a:lnTo>
                    <a:pt x="1025271" y="381000"/>
                  </a:lnTo>
                  <a:lnTo>
                    <a:pt x="1024763" y="381000"/>
                  </a:lnTo>
                  <a:lnTo>
                    <a:pt x="1084834" y="342900"/>
                  </a:lnTo>
                  <a:lnTo>
                    <a:pt x="1084453" y="342900"/>
                  </a:lnTo>
                  <a:lnTo>
                    <a:pt x="1145159" y="304800"/>
                  </a:lnTo>
                  <a:lnTo>
                    <a:pt x="1144651" y="304800"/>
                  </a:lnTo>
                  <a:lnTo>
                    <a:pt x="1205865" y="266700"/>
                  </a:lnTo>
                  <a:lnTo>
                    <a:pt x="1205357" y="266700"/>
                  </a:lnTo>
                  <a:lnTo>
                    <a:pt x="1266952" y="241300"/>
                  </a:lnTo>
                  <a:lnTo>
                    <a:pt x="1266571" y="241300"/>
                  </a:lnTo>
                  <a:lnTo>
                    <a:pt x="1328420" y="203200"/>
                  </a:lnTo>
                  <a:lnTo>
                    <a:pt x="1327912" y="203200"/>
                  </a:lnTo>
                  <a:lnTo>
                    <a:pt x="1390015" y="177800"/>
                  </a:lnTo>
                  <a:lnTo>
                    <a:pt x="1389507" y="177800"/>
                  </a:lnTo>
                  <a:lnTo>
                    <a:pt x="1451737" y="152400"/>
                  </a:lnTo>
                  <a:lnTo>
                    <a:pt x="1451102" y="152400"/>
                  </a:lnTo>
                  <a:lnTo>
                    <a:pt x="1513332" y="127000"/>
                  </a:lnTo>
                  <a:lnTo>
                    <a:pt x="1512697" y="127000"/>
                  </a:lnTo>
                  <a:lnTo>
                    <a:pt x="1574800" y="101600"/>
                  </a:lnTo>
                  <a:lnTo>
                    <a:pt x="1574165" y="101600"/>
                  </a:lnTo>
                  <a:lnTo>
                    <a:pt x="1636014" y="88900"/>
                  </a:lnTo>
                  <a:lnTo>
                    <a:pt x="1635379" y="88900"/>
                  </a:lnTo>
                  <a:lnTo>
                    <a:pt x="1696847" y="76200"/>
                  </a:lnTo>
                  <a:lnTo>
                    <a:pt x="1696212" y="76200"/>
                  </a:lnTo>
                  <a:lnTo>
                    <a:pt x="1757299" y="63500"/>
                  </a:lnTo>
                  <a:lnTo>
                    <a:pt x="1756664" y="63500"/>
                  </a:lnTo>
                  <a:lnTo>
                    <a:pt x="1817243" y="50800"/>
                  </a:lnTo>
                  <a:lnTo>
                    <a:pt x="1816354" y="50800"/>
                  </a:lnTo>
                  <a:lnTo>
                    <a:pt x="1876298" y="38100"/>
                  </a:lnTo>
                  <a:lnTo>
                    <a:pt x="1934718" y="38100"/>
                  </a:lnTo>
                  <a:close/>
                </a:path>
                <a:path w="6205855" h="3161029">
                  <a:moveTo>
                    <a:pt x="6205601" y="3103880"/>
                  </a:moveTo>
                  <a:lnTo>
                    <a:pt x="6167501" y="3084830"/>
                  </a:lnTo>
                  <a:lnTo>
                    <a:pt x="6091301" y="3046730"/>
                  </a:lnTo>
                  <a:lnTo>
                    <a:pt x="6091301" y="3084830"/>
                  </a:lnTo>
                  <a:lnTo>
                    <a:pt x="4792472" y="3084830"/>
                  </a:lnTo>
                  <a:lnTo>
                    <a:pt x="4792472" y="3122930"/>
                  </a:lnTo>
                  <a:lnTo>
                    <a:pt x="6091301" y="3122930"/>
                  </a:lnTo>
                  <a:lnTo>
                    <a:pt x="6091301" y="3161030"/>
                  </a:lnTo>
                  <a:lnTo>
                    <a:pt x="6167501" y="3122930"/>
                  </a:lnTo>
                  <a:lnTo>
                    <a:pt x="6205601" y="31038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822818" y="4419980"/>
            <a:ext cx="93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铁芯和线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圈的温度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06840" y="4002023"/>
            <a:ext cx="1689100" cy="2075814"/>
          </a:xfrm>
          <a:prstGeom prst="rect">
            <a:avLst/>
          </a:prstGeom>
          <a:solidFill>
            <a:srgbClr val="FF99FF"/>
          </a:solidFill>
          <a:ln w="12700">
            <a:solidFill>
              <a:srgbClr val="BB85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375285" marR="3905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平台其他 应用模块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77745" y="3465321"/>
            <a:ext cx="1723389" cy="1602740"/>
            <a:chOff x="1777745" y="3465321"/>
            <a:chExt cx="1723389" cy="1602740"/>
          </a:xfrm>
        </p:grpSpPr>
        <p:sp>
          <p:nvSpPr>
            <p:cNvPr id="26" name="object 26"/>
            <p:cNvSpPr/>
            <p:nvPr/>
          </p:nvSpPr>
          <p:spPr>
            <a:xfrm>
              <a:off x="1777745" y="3465321"/>
              <a:ext cx="1723389" cy="1602740"/>
            </a:xfrm>
            <a:custGeom>
              <a:avLst/>
              <a:gdLst/>
              <a:ahLst/>
              <a:cxnLst/>
              <a:rect l="l" t="t" r="r" b="b"/>
              <a:pathLst>
                <a:path w="1723389" h="1602739">
                  <a:moveTo>
                    <a:pt x="1626204" y="1538679"/>
                  </a:moveTo>
                  <a:lnTo>
                    <a:pt x="1600327" y="1566545"/>
                  </a:lnTo>
                  <a:lnTo>
                    <a:pt x="1723008" y="1602485"/>
                  </a:lnTo>
                  <a:lnTo>
                    <a:pt x="1703918" y="1551685"/>
                  </a:lnTo>
                  <a:lnTo>
                    <a:pt x="1640205" y="1551685"/>
                  </a:lnTo>
                  <a:lnTo>
                    <a:pt x="1626204" y="1538679"/>
                  </a:lnTo>
                  <a:close/>
                </a:path>
                <a:path w="1723389" h="1602739">
                  <a:moveTo>
                    <a:pt x="1652133" y="1510759"/>
                  </a:moveTo>
                  <a:lnTo>
                    <a:pt x="1626204" y="1538679"/>
                  </a:lnTo>
                  <a:lnTo>
                    <a:pt x="1640205" y="1551685"/>
                  </a:lnTo>
                  <a:lnTo>
                    <a:pt x="1666113" y="1523745"/>
                  </a:lnTo>
                  <a:lnTo>
                    <a:pt x="1652133" y="1510759"/>
                  </a:lnTo>
                  <a:close/>
                </a:path>
                <a:path w="1723389" h="1602739">
                  <a:moveTo>
                    <a:pt x="1678051" y="1482852"/>
                  </a:moveTo>
                  <a:lnTo>
                    <a:pt x="1652133" y="1510759"/>
                  </a:lnTo>
                  <a:lnTo>
                    <a:pt x="1666113" y="1523745"/>
                  </a:lnTo>
                  <a:lnTo>
                    <a:pt x="1640205" y="1551685"/>
                  </a:lnTo>
                  <a:lnTo>
                    <a:pt x="1703918" y="1551685"/>
                  </a:lnTo>
                  <a:lnTo>
                    <a:pt x="1678051" y="1482852"/>
                  </a:lnTo>
                  <a:close/>
                </a:path>
                <a:path w="1723389" h="1602739">
                  <a:moveTo>
                    <a:pt x="25908" y="0"/>
                  </a:moveTo>
                  <a:lnTo>
                    <a:pt x="0" y="27939"/>
                  </a:lnTo>
                  <a:lnTo>
                    <a:pt x="1626204" y="1538679"/>
                  </a:lnTo>
                  <a:lnTo>
                    <a:pt x="1652133" y="1510759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70074" y="3824350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89">
                  <a:moveTo>
                    <a:pt x="498475" y="624840"/>
                  </a:moveTo>
                  <a:lnTo>
                    <a:pt x="497077" y="632460"/>
                  </a:lnTo>
                  <a:lnTo>
                    <a:pt x="495681" y="637540"/>
                  </a:lnTo>
                  <a:lnTo>
                    <a:pt x="494030" y="642620"/>
                  </a:lnTo>
                  <a:lnTo>
                    <a:pt x="514488" y="655320"/>
                  </a:lnTo>
                  <a:lnTo>
                    <a:pt x="534733" y="666750"/>
                  </a:lnTo>
                  <a:lnTo>
                    <a:pt x="554787" y="675640"/>
                  </a:lnTo>
                  <a:lnTo>
                    <a:pt x="574675" y="681990"/>
                  </a:lnTo>
                  <a:lnTo>
                    <a:pt x="582390" y="701040"/>
                  </a:lnTo>
                  <a:lnTo>
                    <a:pt x="592391" y="720090"/>
                  </a:lnTo>
                  <a:lnTo>
                    <a:pt x="604678" y="739140"/>
                  </a:lnTo>
                  <a:lnTo>
                    <a:pt x="619251" y="758190"/>
                  </a:lnTo>
                  <a:lnTo>
                    <a:pt x="637539" y="751840"/>
                  </a:lnTo>
                  <a:lnTo>
                    <a:pt x="624060" y="735330"/>
                  </a:lnTo>
                  <a:lnTo>
                    <a:pt x="612378" y="720090"/>
                  </a:lnTo>
                  <a:lnTo>
                    <a:pt x="602482" y="703580"/>
                  </a:lnTo>
                  <a:lnTo>
                    <a:pt x="594360" y="688340"/>
                  </a:lnTo>
                  <a:lnTo>
                    <a:pt x="659144" y="688340"/>
                  </a:lnTo>
                  <a:lnTo>
                    <a:pt x="664718" y="681990"/>
                  </a:lnTo>
                  <a:lnTo>
                    <a:pt x="659377" y="676910"/>
                  </a:lnTo>
                  <a:lnTo>
                    <a:pt x="625449" y="676910"/>
                  </a:lnTo>
                  <a:lnTo>
                    <a:pt x="612981" y="675640"/>
                  </a:lnTo>
                  <a:lnTo>
                    <a:pt x="600251" y="673100"/>
                  </a:lnTo>
                  <a:lnTo>
                    <a:pt x="587248" y="669290"/>
                  </a:lnTo>
                  <a:lnTo>
                    <a:pt x="585744" y="664210"/>
                  </a:lnTo>
                  <a:lnTo>
                    <a:pt x="569087" y="664210"/>
                  </a:lnTo>
                  <a:lnTo>
                    <a:pt x="552017" y="656590"/>
                  </a:lnTo>
                  <a:lnTo>
                    <a:pt x="534543" y="647700"/>
                  </a:lnTo>
                  <a:lnTo>
                    <a:pt x="516687" y="637540"/>
                  </a:lnTo>
                  <a:lnTo>
                    <a:pt x="498475" y="624840"/>
                  </a:lnTo>
                  <a:close/>
                </a:path>
                <a:path w="758189" h="758189">
                  <a:moveTo>
                    <a:pt x="659144" y="688340"/>
                  </a:moveTo>
                  <a:lnTo>
                    <a:pt x="594360" y="688340"/>
                  </a:lnTo>
                  <a:lnTo>
                    <a:pt x="609625" y="690880"/>
                  </a:lnTo>
                  <a:lnTo>
                    <a:pt x="639776" y="693420"/>
                  </a:lnTo>
                  <a:lnTo>
                    <a:pt x="654685" y="693420"/>
                  </a:lnTo>
                  <a:lnTo>
                    <a:pt x="659144" y="688340"/>
                  </a:lnTo>
                  <a:close/>
                </a:path>
                <a:path w="758189" h="758189">
                  <a:moveTo>
                    <a:pt x="601964" y="622300"/>
                  </a:moveTo>
                  <a:lnTo>
                    <a:pt x="579882" y="622300"/>
                  </a:lnTo>
                  <a:lnTo>
                    <a:pt x="637667" y="676910"/>
                  </a:lnTo>
                  <a:lnTo>
                    <a:pt x="659377" y="676910"/>
                  </a:lnTo>
                  <a:lnTo>
                    <a:pt x="601964" y="622300"/>
                  </a:lnTo>
                  <a:close/>
                </a:path>
                <a:path w="758189" h="758189">
                  <a:moveTo>
                    <a:pt x="563244" y="585470"/>
                  </a:moveTo>
                  <a:lnTo>
                    <a:pt x="553085" y="596900"/>
                  </a:lnTo>
                  <a:lnTo>
                    <a:pt x="566419" y="609600"/>
                  </a:lnTo>
                  <a:lnTo>
                    <a:pt x="565219" y="621030"/>
                  </a:lnTo>
                  <a:lnTo>
                    <a:pt x="565207" y="637540"/>
                  </a:lnTo>
                  <a:lnTo>
                    <a:pt x="566419" y="650240"/>
                  </a:lnTo>
                  <a:lnTo>
                    <a:pt x="569087" y="664210"/>
                  </a:lnTo>
                  <a:lnTo>
                    <a:pt x="585744" y="664210"/>
                  </a:lnTo>
                  <a:lnTo>
                    <a:pt x="583864" y="657860"/>
                  </a:lnTo>
                  <a:lnTo>
                    <a:pt x="581517" y="646430"/>
                  </a:lnTo>
                  <a:lnTo>
                    <a:pt x="580193" y="633730"/>
                  </a:lnTo>
                  <a:lnTo>
                    <a:pt x="579882" y="622300"/>
                  </a:lnTo>
                  <a:lnTo>
                    <a:pt x="601964" y="622300"/>
                  </a:lnTo>
                  <a:lnTo>
                    <a:pt x="563244" y="585470"/>
                  </a:lnTo>
                  <a:close/>
                </a:path>
                <a:path w="758189" h="758189">
                  <a:moveTo>
                    <a:pt x="627826" y="601980"/>
                  </a:moveTo>
                  <a:lnTo>
                    <a:pt x="607568" y="601980"/>
                  </a:lnTo>
                  <a:lnTo>
                    <a:pt x="653288" y="646430"/>
                  </a:lnTo>
                  <a:lnTo>
                    <a:pt x="647954" y="651510"/>
                  </a:lnTo>
                  <a:lnTo>
                    <a:pt x="660273" y="662940"/>
                  </a:lnTo>
                  <a:lnTo>
                    <a:pt x="686053" y="636270"/>
                  </a:lnTo>
                  <a:lnTo>
                    <a:pt x="663194" y="636270"/>
                  </a:lnTo>
                  <a:lnTo>
                    <a:pt x="627826" y="601980"/>
                  </a:lnTo>
                  <a:close/>
                </a:path>
                <a:path w="758189" h="758189">
                  <a:moveTo>
                    <a:pt x="711426" y="632460"/>
                  </a:moveTo>
                  <a:lnTo>
                    <a:pt x="689737" y="632460"/>
                  </a:lnTo>
                  <a:lnTo>
                    <a:pt x="719201" y="660400"/>
                  </a:lnTo>
                  <a:lnTo>
                    <a:pt x="729361" y="650240"/>
                  </a:lnTo>
                  <a:lnTo>
                    <a:pt x="711426" y="632460"/>
                  </a:lnTo>
                  <a:close/>
                </a:path>
                <a:path w="758189" h="758189">
                  <a:moveTo>
                    <a:pt x="652615" y="576580"/>
                  </a:moveTo>
                  <a:lnTo>
                    <a:pt x="631698" y="576580"/>
                  </a:lnTo>
                  <a:lnTo>
                    <a:pt x="677418" y="621030"/>
                  </a:lnTo>
                  <a:lnTo>
                    <a:pt x="663194" y="636270"/>
                  </a:lnTo>
                  <a:lnTo>
                    <a:pt x="686053" y="636270"/>
                  </a:lnTo>
                  <a:lnTo>
                    <a:pt x="689737" y="632460"/>
                  </a:lnTo>
                  <a:lnTo>
                    <a:pt x="711426" y="632460"/>
                  </a:lnTo>
                  <a:lnTo>
                    <a:pt x="699897" y="621030"/>
                  </a:lnTo>
                  <a:lnTo>
                    <a:pt x="711669" y="609600"/>
                  </a:lnTo>
                  <a:lnTo>
                    <a:pt x="687577" y="609600"/>
                  </a:lnTo>
                  <a:lnTo>
                    <a:pt x="652615" y="576580"/>
                  </a:lnTo>
                  <a:close/>
                </a:path>
                <a:path w="758189" h="758189">
                  <a:moveTo>
                    <a:pt x="641105" y="511810"/>
                  </a:moveTo>
                  <a:lnTo>
                    <a:pt x="617982" y="511810"/>
                  </a:lnTo>
                  <a:lnTo>
                    <a:pt x="747141" y="633730"/>
                  </a:lnTo>
                  <a:lnTo>
                    <a:pt x="757936" y="622300"/>
                  </a:lnTo>
                  <a:lnTo>
                    <a:pt x="698245" y="566420"/>
                  </a:lnTo>
                  <a:lnTo>
                    <a:pt x="700506" y="558800"/>
                  </a:lnTo>
                  <a:lnTo>
                    <a:pt x="702181" y="552450"/>
                  </a:lnTo>
                  <a:lnTo>
                    <a:pt x="683260" y="552450"/>
                  </a:lnTo>
                  <a:lnTo>
                    <a:pt x="641105" y="511810"/>
                  </a:lnTo>
                  <a:close/>
                </a:path>
                <a:path w="758189" h="758189">
                  <a:moveTo>
                    <a:pt x="616076" y="487680"/>
                  </a:moveTo>
                  <a:lnTo>
                    <a:pt x="559816" y="547370"/>
                  </a:lnTo>
                  <a:lnTo>
                    <a:pt x="514000" y="586740"/>
                  </a:lnTo>
                  <a:lnTo>
                    <a:pt x="472948" y="601980"/>
                  </a:lnTo>
                  <a:lnTo>
                    <a:pt x="472820" y="609600"/>
                  </a:lnTo>
                  <a:lnTo>
                    <a:pt x="472439" y="615950"/>
                  </a:lnTo>
                  <a:lnTo>
                    <a:pt x="471805" y="622300"/>
                  </a:lnTo>
                  <a:lnTo>
                    <a:pt x="495762" y="615950"/>
                  </a:lnTo>
                  <a:lnTo>
                    <a:pt x="520398" y="603250"/>
                  </a:lnTo>
                  <a:lnTo>
                    <a:pt x="545724" y="585470"/>
                  </a:lnTo>
                  <a:lnTo>
                    <a:pt x="571754" y="560070"/>
                  </a:lnTo>
                  <a:lnTo>
                    <a:pt x="617982" y="511810"/>
                  </a:lnTo>
                  <a:lnTo>
                    <a:pt x="641105" y="511810"/>
                  </a:lnTo>
                  <a:lnTo>
                    <a:pt x="616076" y="487680"/>
                  </a:lnTo>
                  <a:close/>
                </a:path>
                <a:path w="758189" h="758189">
                  <a:moveTo>
                    <a:pt x="700658" y="595630"/>
                  </a:moveTo>
                  <a:lnTo>
                    <a:pt x="687577" y="609600"/>
                  </a:lnTo>
                  <a:lnTo>
                    <a:pt x="711669" y="609600"/>
                  </a:lnTo>
                  <a:lnTo>
                    <a:pt x="712977" y="608330"/>
                  </a:lnTo>
                  <a:lnTo>
                    <a:pt x="700658" y="595630"/>
                  </a:lnTo>
                  <a:close/>
                </a:path>
                <a:path w="758189" h="758189">
                  <a:moveTo>
                    <a:pt x="605408" y="532130"/>
                  </a:moveTo>
                  <a:lnTo>
                    <a:pt x="595249" y="542290"/>
                  </a:lnTo>
                  <a:lnTo>
                    <a:pt x="619379" y="565150"/>
                  </a:lnTo>
                  <a:lnTo>
                    <a:pt x="589661" y="596900"/>
                  </a:lnTo>
                  <a:lnTo>
                    <a:pt x="601980" y="608330"/>
                  </a:lnTo>
                  <a:lnTo>
                    <a:pt x="607568" y="601980"/>
                  </a:lnTo>
                  <a:lnTo>
                    <a:pt x="627826" y="601980"/>
                  </a:lnTo>
                  <a:lnTo>
                    <a:pt x="617347" y="591820"/>
                  </a:lnTo>
                  <a:lnTo>
                    <a:pt x="631698" y="576580"/>
                  </a:lnTo>
                  <a:lnTo>
                    <a:pt x="652615" y="576580"/>
                  </a:lnTo>
                  <a:lnTo>
                    <a:pt x="641857" y="566420"/>
                  </a:lnTo>
                  <a:lnTo>
                    <a:pt x="652352" y="554990"/>
                  </a:lnTo>
                  <a:lnTo>
                    <a:pt x="629538" y="554990"/>
                  </a:lnTo>
                  <a:lnTo>
                    <a:pt x="605408" y="532130"/>
                  </a:lnTo>
                  <a:close/>
                </a:path>
                <a:path w="758189" h="758189">
                  <a:moveTo>
                    <a:pt x="349123" y="468630"/>
                  </a:moveTo>
                  <a:lnTo>
                    <a:pt x="337947" y="480060"/>
                  </a:lnTo>
                  <a:lnTo>
                    <a:pt x="466979" y="601980"/>
                  </a:lnTo>
                  <a:lnTo>
                    <a:pt x="478027" y="590550"/>
                  </a:lnTo>
                  <a:lnTo>
                    <a:pt x="466089" y="579120"/>
                  </a:lnTo>
                  <a:lnTo>
                    <a:pt x="477101" y="567690"/>
                  </a:lnTo>
                  <a:lnTo>
                    <a:pt x="453770" y="567690"/>
                  </a:lnTo>
                  <a:lnTo>
                    <a:pt x="436118" y="551180"/>
                  </a:lnTo>
                  <a:lnTo>
                    <a:pt x="446855" y="539750"/>
                  </a:lnTo>
                  <a:lnTo>
                    <a:pt x="424180" y="539750"/>
                  </a:lnTo>
                  <a:lnTo>
                    <a:pt x="406654" y="523240"/>
                  </a:lnTo>
                  <a:lnTo>
                    <a:pt x="417391" y="511810"/>
                  </a:lnTo>
                  <a:lnTo>
                    <a:pt x="394716" y="511810"/>
                  </a:lnTo>
                  <a:lnTo>
                    <a:pt x="377189" y="495300"/>
                  </a:lnTo>
                  <a:lnTo>
                    <a:pt x="389120" y="482600"/>
                  </a:lnTo>
                  <a:lnTo>
                    <a:pt x="364870" y="482600"/>
                  </a:lnTo>
                  <a:lnTo>
                    <a:pt x="349123" y="468630"/>
                  </a:lnTo>
                  <a:close/>
                </a:path>
                <a:path w="758189" h="758189">
                  <a:moveTo>
                    <a:pt x="497609" y="509270"/>
                  </a:moveTo>
                  <a:lnTo>
                    <a:pt x="475488" y="509270"/>
                  </a:lnTo>
                  <a:lnTo>
                    <a:pt x="493141" y="525780"/>
                  </a:lnTo>
                  <a:lnTo>
                    <a:pt x="453770" y="567690"/>
                  </a:lnTo>
                  <a:lnTo>
                    <a:pt x="477101" y="567690"/>
                  </a:lnTo>
                  <a:lnTo>
                    <a:pt x="516255" y="527050"/>
                  </a:lnTo>
                  <a:lnTo>
                    <a:pt x="497609" y="509270"/>
                  </a:lnTo>
                  <a:close/>
                </a:path>
                <a:path w="758189" h="758189">
                  <a:moveTo>
                    <a:pt x="642493" y="541020"/>
                  </a:moveTo>
                  <a:lnTo>
                    <a:pt x="629538" y="554990"/>
                  </a:lnTo>
                  <a:lnTo>
                    <a:pt x="652352" y="554990"/>
                  </a:lnTo>
                  <a:lnTo>
                    <a:pt x="654685" y="552450"/>
                  </a:lnTo>
                  <a:lnTo>
                    <a:pt x="642493" y="541020"/>
                  </a:lnTo>
                  <a:close/>
                </a:path>
                <a:path w="758189" h="758189">
                  <a:moveTo>
                    <a:pt x="688594" y="530860"/>
                  </a:moveTo>
                  <a:lnTo>
                    <a:pt x="687069" y="537210"/>
                  </a:lnTo>
                  <a:lnTo>
                    <a:pt x="685292" y="544830"/>
                  </a:lnTo>
                  <a:lnTo>
                    <a:pt x="683260" y="552450"/>
                  </a:lnTo>
                  <a:lnTo>
                    <a:pt x="702181" y="552450"/>
                  </a:lnTo>
                  <a:lnTo>
                    <a:pt x="702516" y="551180"/>
                  </a:lnTo>
                  <a:lnTo>
                    <a:pt x="704264" y="543560"/>
                  </a:lnTo>
                  <a:lnTo>
                    <a:pt x="705738" y="535940"/>
                  </a:lnTo>
                  <a:lnTo>
                    <a:pt x="688594" y="530860"/>
                  </a:lnTo>
                  <a:close/>
                </a:path>
                <a:path w="758189" h="758189">
                  <a:moveTo>
                    <a:pt x="468309" y="481330"/>
                  </a:moveTo>
                  <a:lnTo>
                    <a:pt x="446024" y="481330"/>
                  </a:lnTo>
                  <a:lnTo>
                    <a:pt x="463550" y="497840"/>
                  </a:lnTo>
                  <a:lnTo>
                    <a:pt x="424180" y="539750"/>
                  </a:lnTo>
                  <a:lnTo>
                    <a:pt x="446855" y="539750"/>
                  </a:lnTo>
                  <a:lnTo>
                    <a:pt x="475488" y="509270"/>
                  </a:lnTo>
                  <a:lnTo>
                    <a:pt x="497609" y="509270"/>
                  </a:lnTo>
                  <a:lnTo>
                    <a:pt x="468309" y="481330"/>
                  </a:lnTo>
                  <a:close/>
                </a:path>
                <a:path w="758189" h="758189">
                  <a:moveTo>
                    <a:pt x="439008" y="453390"/>
                  </a:moveTo>
                  <a:lnTo>
                    <a:pt x="416560" y="453390"/>
                  </a:lnTo>
                  <a:lnTo>
                    <a:pt x="434086" y="469900"/>
                  </a:lnTo>
                  <a:lnTo>
                    <a:pt x="394716" y="511810"/>
                  </a:lnTo>
                  <a:lnTo>
                    <a:pt x="417391" y="511810"/>
                  </a:lnTo>
                  <a:lnTo>
                    <a:pt x="446024" y="481330"/>
                  </a:lnTo>
                  <a:lnTo>
                    <a:pt x="468309" y="481330"/>
                  </a:lnTo>
                  <a:lnTo>
                    <a:pt x="439008" y="453390"/>
                  </a:lnTo>
                  <a:close/>
                </a:path>
                <a:path w="758189" h="758189">
                  <a:moveTo>
                    <a:pt x="471122" y="431800"/>
                  </a:moveTo>
                  <a:lnTo>
                    <a:pt x="448563" y="431800"/>
                  </a:lnTo>
                  <a:lnTo>
                    <a:pt x="513333" y="492760"/>
                  </a:lnTo>
                  <a:lnTo>
                    <a:pt x="506475" y="500380"/>
                  </a:lnTo>
                  <a:lnTo>
                    <a:pt x="518541" y="511810"/>
                  </a:lnTo>
                  <a:lnTo>
                    <a:pt x="547279" y="481330"/>
                  </a:lnTo>
                  <a:lnTo>
                    <a:pt x="523748" y="481330"/>
                  </a:lnTo>
                  <a:lnTo>
                    <a:pt x="471122" y="431800"/>
                  </a:lnTo>
                  <a:close/>
                </a:path>
                <a:path w="758189" h="758189">
                  <a:moveTo>
                    <a:pt x="415036" y="430530"/>
                  </a:moveTo>
                  <a:lnTo>
                    <a:pt x="364870" y="482600"/>
                  </a:lnTo>
                  <a:lnTo>
                    <a:pt x="389120" y="482600"/>
                  </a:lnTo>
                  <a:lnTo>
                    <a:pt x="416560" y="453390"/>
                  </a:lnTo>
                  <a:lnTo>
                    <a:pt x="439008" y="453390"/>
                  </a:lnTo>
                  <a:lnTo>
                    <a:pt x="415036" y="430530"/>
                  </a:lnTo>
                  <a:close/>
                </a:path>
                <a:path w="758189" h="758189">
                  <a:moveTo>
                    <a:pt x="494538" y="405130"/>
                  </a:moveTo>
                  <a:lnTo>
                    <a:pt x="473582" y="405130"/>
                  </a:lnTo>
                  <a:lnTo>
                    <a:pt x="538352" y="466090"/>
                  </a:lnTo>
                  <a:lnTo>
                    <a:pt x="523748" y="481330"/>
                  </a:lnTo>
                  <a:lnTo>
                    <a:pt x="547279" y="481330"/>
                  </a:lnTo>
                  <a:lnTo>
                    <a:pt x="571227" y="455930"/>
                  </a:lnTo>
                  <a:lnTo>
                    <a:pt x="548513" y="455930"/>
                  </a:lnTo>
                  <a:lnTo>
                    <a:pt x="494538" y="405130"/>
                  </a:lnTo>
                  <a:close/>
                </a:path>
                <a:path w="758189" h="758189">
                  <a:moveTo>
                    <a:pt x="384429" y="407670"/>
                  </a:moveTo>
                  <a:lnTo>
                    <a:pt x="364956" y="420370"/>
                  </a:lnTo>
                  <a:lnTo>
                    <a:pt x="345805" y="433070"/>
                  </a:lnTo>
                  <a:lnTo>
                    <a:pt x="327011" y="444500"/>
                  </a:lnTo>
                  <a:lnTo>
                    <a:pt x="308610" y="454660"/>
                  </a:lnTo>
                  <a:lnTo>
                    <a:pt x="318897" y="472440"/>
                  </a:lnTo>
                  <a:lnTo>
                    <a:pt x="338754" y="459740"/>
                  </a:lnTo>
                  <a:lnTo>
                    <a:pt x="357743" y="447040"/>
                  </a:lnTo>
                  <a:lnTo>
                    <a:pt x="375850" y="435610"/>
                  </a:lnTo>
                  <a:lnTo>
                    <a:pt x="393064" y="424180"/>
                  </a:lnTo>
                  <a:lnTo>
                    <a:pt x="390144" y="419100"/>
                  </a:lnTo>
                  <a:lnTo>
                    <a:pt x="387223" y="412750"/>
                  </a:lnTo>
                  <a:lnTo>
                    <a:pt x="384429" y="407670"/>
                  </a:lnTo>
                  <a:close/>
                </a:path>
                <a:path w="758189" h="758189">
                  <a:moveTo>
                    <a:pt x="519689" y="378460"/>
                  </a:moveTo>
                  <a:lnTo>
                    <a:pt x="498348" y="378460"/>
                  </a:lnTo>
                  <a:lnTo>
                    <a:pt x="563118" y="440690"/>
                  </a:lnTo>
                  <a:lnTo>
                    <a:pt x="548513" y="455930"/>
                  </a:lnTo>
                  <a:lnTo>
                    <a:pt x="571227" y="455930"/>
                  </a:lnTo>
                  <a:lnTo>
                    <a:pt x="585597" y="440690"/>
                  </a:lnTo>
                  <a:lnTo>
                    <a:pt x="519689" y="378460"/>
                  </a:lnTo>
                  <a:close/>
                </a:path>
                <a:path w="758189" h="758189">
                  <a:moveTo>
                    <a:pt x="496824" y="356870"/>
                  </a:moveTo>
                  <a:lnTo>
                    <a:pt x="429641" y="426720"/>
                  </a:lnTo>
                  <a:lnTo>
                    <a:pt x="441706" y="438150"/>
                  </a:lnTo>
                  <a:lnTo>
                    <a:pt x="448563" y="431800"/>
                  </a:lnTo>
                  <a:lnTo>
                    <a:pt x="471122" y="431800"/>
                  </a:lnTo>
                  <a:lnTo>
                    <a:pt x="458977" y="420370"/>
                  </a:lnTo>
                  <a:lnTo>
                    <a:pt x="473582" y="405130"/>
                  </a:lnTo>
                  <a:lnTo>
                    <a:pt x="494538" y="405130"/>
                  </a:lnTo>
                  <a:lnTo>
                    <a:pt x="483743" y="394970"/>
                  </a:lnTo>
                  <a:lnTo>
                    <a:pt x="498348" y="378460"/>
                  </a:lnTo>
                  <a:lnTo>
                    <a:pt x="519689" y="378460"/>
                  </a:lnTo>
                  <a:lnTo>
                    <a:pt x="496824" y="356870"/>
                  </a:lnTo>
                  <a:close/>
                </a:path>
                <a:path w="758189" h="758189">
                  <a:moveTo>
                    <a:pt x="284075" y="346710"/>
                  </a:moveTo>
                  <a:lnTo>
                    <a:pt x="265683" y="346710"/>
                  </a:lnTo>
                  <a:lnTo>
                    <a:pt x="280797" y="361950"/>
                  </a:lnTo>
                  <a:lnTo>
                    <a:pt x="260857" y="382270"/>
                  </a:lnTo>
                  <a:lnTo>
                    <a:pt x="255168" y="391160"/>
                  </a:lnTo>
                  <a:lnTo>
                    <a:pt x="253539" y="398780"/>
                  </a:lnTo>
                  <a:lnTo>
                    <a:pt x="255982" y="406400"/>
                  </a:lnTo>
                  <a:lnTo>
                    <a:pt x="262508" y="415290"/>
                  </a:lnTo>
                  <a:lnTo>
                    <a:pt x="277113" y="429260"/>
                  </a:lnTo>
                  <a:lnTo>
                    <a:pt x="284926" y="434340"/>
                  </a:lnTo>
                  <a:lnTo>
                    <a:pt x="292750" y="436880"/>
                  </a:lnTo>
                  <a:lnTo>
                    <a:pt x="300599" y="436880"/>
                  </a:lnTo>
                  <a:lnTo>
                    <a:pt x="308482" y="433070"/>
                  </a:lnTo>
                  <a:lnTo>
                    <a:pt x="312674" y="430530"/>
                  </a:lnTo>
                  <a:lnTo>
                    <a:pt x="318262" y="425450"/>
                  </a:lnTo>
                  <a:lnTo>
                    <a:pt x="323596" y="421640"/>
                  </a:lnTo>
                  <a:lnTo>
                    <a:pt x="291083" y="421640"/>
                  </a:lnTo>
                  <a:lnTo>
                    <a:pt x="285876" y="416560"/>
                  </a:lnTo>
                  <a:lnTo>
                    <a:pt x="275717" y="406400"/>
                  </a:lnTo>
                  <a:lnTo>
                    <a:pt x="270001" y="401320"/>
                  </a:lnTo>
                  <a:lnTo>
                    <a:pt x="270129" y="396240"/>
                  </a:lnTo>
                  <a:lnTo>
                    <a:pt x="275717" y="389890"/>
                  </a:lnTo>
                  <a:lnTo>
                    <a:pt x="292354" y="372110"/>
                  </a:lnTo>
                  <a:lnTo>
                    <a:pt x="311082" y="372110"/>
                  </a:lnTo>
                  <a:lnTo>
                    <a:pt x="284075" y="346710"/>
                  </a:lnTo>
                  <a:close/>
                </a:path>
                <a:path w="758189" h="758189">
                  <a:moveTo>
                    <a:pt x="318007" y="403860"/>
                  </a:moveTo>
                  <a:lnTo>
                    <a:pt x="312419" y="408940"/>
                  </a:lnTo>
                  <a:lnTo>
                    <a:pt x="307213" y="414020"/>
                  </a:lnTo>
                  <a:lnTo>
                    <a:pt x="302641" y="416560"/>
                  </a:lnTo>
                  <a:lnTo>
                    <a:pt x="296672" y="421640"/>
                  </a:lnTo>
                  <a:lnTo>
                    <a:pt x="323596" y="421640"/>
                  </a:lnTo>
                  <a:lnTo>
                    <a:pt x="325374" y="420370"/>
                  </a:lnTo>
                  <a:lnTo>
                    <a:pt x="322833" y="414020"/>
                  </a:lnTo>
                  <a:lnTo>
                    <a:pt x="318007" y="403860"/>
                  </a:lnTo>
                  <a:close/>
                </a:path>
                <a:path w="758189" h="758189">
                  <a:moveTo>
                    <a:pt x="311082" y="372110"/>
                  </a:moveTo>
                  <a:lnTo>
                    <a:pt x="292354" y="372110"/>
                  </a:lnTo>
                  <a:lnTo>
                    <a:pt x="307467" y="387350"/>
                  </a:lnTo>
                  <a:lnTo>
                    <a:pt x="304038" y="391160"/>
                  </a:lnTo>
                  <a:lnTo>
                    <a:pt x="315213" y="401320"/>
                  </a:lnTo>
                  <a:lnTo>
                    <a:pt x="338333" y="377190"/>
                  </a:lnTo>
                  <a:lnTo>
                    <a:pt x="316483" y="377190"/>
                  </a:lnTo>
                  <a:lnTo>
                    <a:pt x="311082" y="372110"/>
                  </a:lnTo>
                  <a:close/>
                </a:path>
                <a:path w="758189" h="758189">
                  <a:moveTo>
                    <a:pt x="416813" y="347980"/>
                  </a:moveTo>
                  <a:lnTo>
                    <a:pt x="399795" y="350520"/>
                  </a:lnTo>
                  <a:lnTo>
                    <a:pt x="401038" y="359410"/>
                  </a:lnTo>
                  <a:lnTo>
                    <a:pt x="402304" y="369570"/>
                  </a:lnTo>
                  <a:lnTo>
                    <a:pt x="403617" y="383540"/>
                  </a:lnTo>
                  <a:lnTo>
                    <a:pt x="405002" y="398780"/>
                  </a:lnTo>
                  <a:lnTo>
                    <a:pt x="416051" y="398780"/>
                  </a:lnTo>
                  <a:lnTo>
                    <a:pt x="424306" y="397510"/>
                  </a:lnTo>
                  <a:lnTo>
                    <a:pt x="422493" y="383540"/>
                  </a:lnTo>
                  <a:lnTo>
                    <a:pt x="420655" y="370840"/>
                  </a:lnTo>
                  <a:lnTo>
                    <a:pt x="418770" y="359410"/>
                  </a:lnTo>
                  <a:lnTo>
                    <a:pt x="416813" y="347980"/>
                  </a:lnTo>
                  <a:close/>
                </a:path>
                <a:path w="758189" h="758189">
                  <a:moveTo>
                    <a:pt x="279519" y="302260"/>
                  </a:moveTo>
                  <a:lnTo>
                    <a:pt x="261619" y="302260"/>
                  </a:lnTo>
                  <a:lnTo>
                    <a:pt x="327787" y="365760"/>
                  </a:lnTo>
                  <a:lnTo>
                    <a:pt x="316483" y="377190"/>
                  </a:lnTo>
                  <a:lnTo>
                    <a:pt x="338333" y="377190"/>
                  </a:lnTo>
                  <a:lnTo>
                    <a:pt x="357803" y="356870"/>
                  </a:lnTo>
                  <a:lnTo>
                    <a:pt x="336423" y="356870"/>
                  </a:lnTo>
                  <a:lnTo>
                    <a:pt x="279519" y="302260"/>
                  </a:lnTo>
                  <a:close/>
                </a:path>
                <a:path w="758189" h="758189">
                  <a:moveTo>
                    <a:pt x="462788" y="312420"/>
                  </a:moveTo>
                  <a:lnTo>
                    <a:pt x="446024" y="313690"/>
                  </a:lnTo>
                  <a:lnTo>
                    <a:pt x="446857" y="322580"/>
                  </a:lnTo>
                  <a:lnTo>
                    <a:pt x="447643" y="334010"/>
                  </a:lnTo>
                  <a:lnTo>
                    <a:pt x="448381" y="347980"/>
                  </a:lnTo>
                  <a:lnTo>
                    <a:pt x="449072" y="363220"/>
                  </a:lnTo>
                  <a:lnTo>
                    <a:pt x="460882" y="363220"/>
                  </a:lnTo>
                  <a:lnTo>
                    <a:pt x="468122" y="361950"/>
                  </a:lnTo>
                  <a:lnTo>
                    <a:pt x="465645" y="335280"/>
                  </a:lnTo>
                  <a:lnTo>
                    <a:pt x="464264" y="323850"/>
                  </a:lnTo>
                  <a:lnTo>
                    <a:pt x="462788" y="312420"/>
                  </a:lnTo>
                  <a:close/>
                </a:path>
                <a:path w="758189" h="758189">
                  <a:moveTo>
                    <a:pt x="180975" y="323850"/>
                  </a:moveTo>
                  <a:lnTo>
                    <a:pt x="180086" y="330200"/>
                  </a:lnTo>
                  <a:lnTo>
                    <a:pt x="179069" y="336550"/>
                  </a:lnTo>
                  <a:lnTo>
                    <a:pt x="177800" y="342900"/>
                  </a:lnTo>
                  <a:lnTo>
                    <a:pt x="192710" y="350520"/>
                  </a:lnTo>
                  <a:lnTo>
                    <a:pt x="205835" y="355600"/>
                  </a:lnTo>
                  <a:lnTo>
                    <a:pt x="217197" y="359410"/>
                  </a:lnTo>
                  <a:lnTo>
                    <a:pt x="226822" y="360680"/>
                  </a:lnTo>
                  <a:lnTo>
                    <a:pt x="236751" y="360680"/>
                  </a:lnTo>
                  <a:lnTo>
                    <a:pt x="246538" y="358140"/>
                  </a:lnTo>
                  <a:lnTo>
                    <a:pt x="256182" y="354330"/>
                  </a:lnTo>
                  <a:lnTo>
                    <a:pt x="265683" y="346710"/>
                  </a:lnTo>
                  <a:lnTo>
                    <a:pt x="284075" y="346710"/>
                  </a:lnTo>
                  <a:lnTo>
                    <a:pt x="281374" y="344170"/>
                  </a:lnTo>
                  <a:lnTo>
                    <a:pt x="227964" y="344170"/>
                  </a:lnTo>
                  <a:lnTo>
                    <a:pt x="218819" y="342900"/>
                  </a:lnTo>
                  <a:lnTo>
                    <a:pt x="207946" y="339090"/>
                  </a:lnTo>
                  <a:lnTo>
                    <a:pt x="195335" y="332740"/>
                  </a:lnTo>
                  <a:lnTo>
                    <a:pt x="180975" y="323850"/>
                  </a:lnTo>
                  <a:close/>
                </a:path>
                <a:path w="758189" h="758189">
                  <a:moveTo>
                    <a:pt x="300157" y="281940"/>
                  </a:moveTo>
                  <a:lnTo>
                    <a:pt x="281305" y="281940"/>
                  </a:lnTo>
                  <a:lnTo>
                    <a:pt x="347472" y="345440"/>
                  </a:lnTo>
                  <a:lnTo>
                    <a:pt x="336423" y="356870"/>
                  </a:lnTo>
                  <a:lnTo>
                    <a:pt x="357803" y="356870"/>
                  </a:lnTo>
                  <a:lnTo>
                    <a:pt x="367538" y="346710"/>
                  </a:lnTo>
                  <a:lnTo>
                    <a:pt x="300157" y="281940"/>
                  </a:lnTo>
                  <a:close/>
                </a:path>
                <a:path w="758189" h="758189">
                  <a:moveTo>
                    <a:pt x="292988" y="236220"/>
                  </a:moveTo>
                  <a:lnTo>
                    <a:pt x="283718" y="245110"/>
                  </a:lnTo>
                  <a:lnTo>
                    <a:pt x="389508" y="346710"/>
                  </a:lnTo>
                  <a:lnTo>
                    <a:pt x="398780" y="336550"/>
                  </a:lnTo>
                  <a:lnTo>
                    <a:pt x="365379" y="304800"/>
                  </a:lnTo>
                  <a:lnTo>
                    <a:pt x="389381" y="300990"/>
                  </a:lnTo>
                  <a:lnTo>
                    <a:pt x="386588" y="292100"/>
                  </a:lnTo>
                  <a:lnTo>
                    <a:pt x="352425" y="292100"/>
                  </a:lnTo>
                  <a:lnTo>
                    <a:pt x="327913" y="269240"/>
                  </a:lnTo>
                  <a:lnTo>
                    <a:pt x="338113" y="269240"/>
                  </a:lnTo>
                  <a:lnTo>
                    <a:pt x="338932" y="262890"/>
                  </a:lnTo>
                  <a:lnTo>
                    <a:pt x="322072" y="262890"/>
                  </a:lnTo>
                  <a:lnTo>
                    <a:pt x="292988" y="236220"/>
                  </a:lnTo>
                  <a:close/>
                </a:path>
                <a:path w="758189" h="758189">
                  <a:moveTo>
                    <a:pt x="259769" y="323850"/>
                  </a:moveTo>
                  <a:lnTo>
                    <a:pt x="241300" y="323850"/>
                  </a:lnTo>
                  <a:lnTo>
                    <a:pt x="253745" y="336550"/>
                  </a:lnTo>
                  <a:lnTo>
                    <a:pt x="247556" y="340360"/>
                  </a:lnTo>
                  <a:lnTo>
                    <a:pt x="241188" y="342900"/>
                  </a:lnTo>
                  <a:lnTo>
                    <a:pt x="234654" y="344170"/>
                  </a:lnTo>
                  <a:lnTo>
                    <a:pt x="281374" y="344170"/>
                  </a:lnTo>
                  <a:lnTo>
                    <a:pt x="259769" y="323850"/>
                  </a:lnTo>
                  <a:close/>
                </a:path>
                <a:path w="758189" h="758189">
                  <a:moveTo>
                    <a:pt x="279019" y="261620"/>
                  </a:moveTo>
                  <a:lnTo>
                    <a:pt x="226694" y="317500"/>
                  </a:lnTo>
                  <a:lnTo>
                    <a:pt x="237744" y="327660"/>
                  </a:lnTo>
                  <a:lnTo>
                    <a:pt x="241300" y="323850"/>
                  </a:lnTo>
                  <a:lnTo>
                    <a:pt x="259769" y="323850"/>
                  </a:lnTo>
                  <a:lnTo>
                    <a:pt x="250317" y="314960"/>
                  </a:lnTo>
                  <a:lnTo>
                    <a:pt x="261619" y="302260"/>
                  </a:lnTo>
                  <a:lnTo>
                    <a:pt x="279519" y="302260"/>
                  </a:lnTo>
                  <a:lnTo>
                    <a:pt x="270256" y="293370"/>
                  </a:lnTo>
                  <a:lnTo>
                    <a:pt x="281305" y="281940"/>
                  </a:lnTo>
                  <a:lnTo>
                    <a:pt x="300157" y="281940"/>
                  </a:lnTo>
                  <a:lnTo>
                    <a:pt x="279019" y="261620"/>
                  </a:lnTo>
                  <a:close/>
                </a:path>
                <a:path w="758189" h="758189">
                  <a:moveTo>
                    <a:pt x="325881" y="209550"/>
                  </a:moveTo>
                  <a:lnTo>
                    <a:pt x="316611" y="218440"/>
                  </a:lnTo>
                  <a:lnTo>
                    <a:pt x="413131" y="309880"/>
                  </a:lnTo>
                  <a:lnTo>
                    <a:pt x="422275" y="300990"/>
                  </a:lnTo>
                  <a:lnTo>
                    <a:pt x="381888" y="261620"/>
                  </a:lnTo>
                  <a:lnTo>
                    <a:pt x="383841" y="256540"/>
                  </a:lnTo>
                  <a:lnTo>
                    <a:pt x="385699" y="250190"/>
                  </a:lnTo>
                  <a:lnTo>
                    <a:pt x="386051" y="248920"/>
                  </a:lnTo>
                  <a:lnTo>
                    <a:pt x="368554" y="248920"/>
                  </a:lnTo>
                  <a:lnTo>
                    <a:pt x="325881" y="209550"/>
                  </a:lnTo>
                  <a:close/>
                </a:path>
                <a:path w="758189" h="758189">
                  <a:moveTo>
                    <a:pt x="171069" y="260350"/>
                  </a:moveTo>
                  <a:lnTo>
                    <a:pt x="160655" y="275590"/>
                  </a:lnTo>
                  <a:lnTo>
                    <a:pt x="176702" y="283210"/>
                  </a:lnTo>
                  <a:lnTo>
                    <a:pt x="192643" y="292100"/>
                  </a:lnTo>
                  <a:lnTo>
                    <a:pt x="208464" y="299720"/>
                  </a:lnTo>
                  <a:lnTo>
                    <a:pt x="224155" y="308610"/>
                  </a:lnTo>
                  <a:lnTo>
                    <a:pt x="227202" y="304800"/>
                  </a:lnTo>
                  <a:lnTo>
                    <a:pt x="230886" y="299720"/>
                  </a:lnTo>
                  <a:lnTo>
                    <a:pt x="235204" y="295910"/>
                  </a:lnTo>
                  <a:lnTo>
                    <a:pt x="222456" y="288290"/>
                  </a:lnTo>
                  <a:lnTo>
                    <a:pt x="210566" y="281940"/>
                  </a:lnTo>
                  <a:lnTo>
                    <a:pt x="217854" y="274320"/>
                  </a:lnTo>
                  <a:lnTo>
                    <a:pt x="195833" y="274320"/>
                  </a:lnTo>
                  <a:lnTo>
                    <a:pt x="188928" y="270510"/>
                  </a:lnTo>
                  <a:lnTo>
                    <a:pt x="182499" y="266700"/>
                  </a:lnTo>
                  <a:lnTo>
                    <a:pt x="176545" y="262890"/>
                  </a:lnTo>
                  <a:lnTo>
                    <a:pt x="171069" y="260350"/>
                  </a:lnTo>
                  <a:close/>
                </a:path>
                <a:path w="758189" h="758189">
                  <a:moveTo>
                    <a:pt x="383794" y="283210"/>
                  </a:moveTo>
                  <a:lnTo>
                    <a:pt x="360398" y="290830"/>
                  </a:lnTo>
                  <a:lnTo>
                    <a:pt x="352425" y="292100"/>
                  </a:lnTo>
                  <a:lnTo>
                    <a:pt x="386588" y="292100"/>
                  </a:lnTo>
                  <a:lnTo>
                    <a:pt x="383794" y="283210"/>
                  </a:lnTo>
                  <a:close/>
                </a:path>
                <a:path w="758189" h="758189">
                  <a:moveTo>
                    <a:pt x="247014" y="182880"/>
                  </a:moveTo>
                  <a:lnTo>
                    <a:pt x="236093" y="194310"/>
                  </a:lnTo>
                  <a:lnTo>
                    <a:pt x="254635" y="212090"/>
                  </a:lnTo>
                  <a:lnTo>
                    <a:pt x="195833" y="274320"/>
                  </a:lnTo>
                  <a:lnTo>
                    <a:pt x="217854" y="274320"/>
                  </a:lnTo>
                  <a:lnTo>
                    <a:pt x="266445" y="223520"/>
                  </a:lnTo>
                  <a:lnTo>
                    <a:pt x="289845" y="223520"/>
                  </a:lnTo>
                  <a:lnTo>
                    <a:pt x="277368" y="212090"/>
                  </a:lnTo>
                  <a:lnTo>
                    <a:pt x="288155" y="200660"/>
                  </a:lnTo>
                  <a:lnTo>
                    <a:pt x="265556" y="200660"/>
                  </a:lnTo>
                  <a:lnTo>
                    <a:pt x="247014" y="182880"/>
                  </a:lnTo>
                  <a:close/>
                </a:path>
                <a:path w="758189" h="758189">
                  <a:moveTo>
                    <a:pt x="338113" y="269240"/>
                  </a:moveTo>
                  <a:lnTo>
                    <a:pt x="327913" y="269240"/>
                  </a:lnTo>
                  <a:lnTo>
                    <a:pt x="337947" y="270510"/>
                  </a:lnTo>
                  <a:lnTo>
                    <a:pt x="338113" y="269240"/>
                  </a:lnTo>
                  <a:close/>
                </a:path>
                <a:path w="758189" h="758189">
                  <a:moveTo>
                    <a:pt x="325627" y="240030"/>
                  </a:moveTo>
                  <a:lnTo>
                    <a:pt x="324738" y="247650"/>
                  </a:lnTo>
                  <a:lnTo>
                    <a:pt x="323595" y="256540"/>
                  </a:lnTo>
                  <a:lnTo>
                    <a:pt x="322072" y="262890"/>
                  </a:lnTo>
                  <a:lnTo>
                    <a:pt x="338932" y="262890"/>
                  </a:lnTo>
                  <a:lnTo>
                    <a:pt x="339550" y="257810"/>
                  </a:lnTo>
                  <a:lnTo>
                    <a:pt x="340868" y="242570"/>
                  </a:lnTo>
                  <a:lnTo>
                    <a:pt x="325627" y="240030"/>
                  </a:lnTo>
                  <a:close/>
                </a:path>
                <a:path w="758189" h="758189">
                  <a:moveTo>
                    <a:pt x="166877" y="158750"/>
                  </a:moveTo>
                  <a:lnTo>
                    <a:pt x="163663" y="181610"/>
                  </a:lnTo>
                  <a:lnTo>
                    <a:pt x="159924" y="204470"/>
                  </a:lnTo>
                  <a:lnTo>
                    <a:pt x="155662" y="227330"/>
                  </a:lnTo>
                  <a:lnTo>
                    <a:pt x="150875" y="248920"/>
                  </a:lnTo>
                  <a:lnTo>
                    <a:pt x="169799" y="251460"/>
                  </a:lnTo>
                  <a:lnTo>
                    <a:pt x="173134" y="233680"/>
                  </a:lnTo>
                  <a:lnTo>
                    <a:pt x="176482" y="212090"/>
                  </a:lnTo>
                  <a:lnTo>
                    <a:pt x="179853" y="189230"/>
                  </a:lnTo>
                  <a:lnTo>
                    <a:pt x="183261" y="161290"/>
                  </a:lnTo>
                  <a:lnTo>
                    <a:pt x="166877" y="158750"/>
                  </a:lnTo>
                  <a:close/>
                </a:path>
                <a:path w="758189" h="758189">
                  <a:moveTo>
                    <a:pt x="373380" y="231140"/>
                  </a:moveTo>
                  <a:lnTo>
                    <a:pt x="371982" y="237490"/>
                  </a:lnTo>
                  <a:lnTo>
                    <a:pt x="370331" y="243840"/>
                  </a:lnTo>
                  <a:lnTo>
                    <a:pt x="368554" y="248920"/>
                  </a:lnTo>
                  <a:lnTo>
                    <a:pt x="386051" y="248920"/>
                  </a:lnTo>
                  <a:lnTo>
                    <a:pt x="387461" y="243840"/>
                  </a:lnTo>
                  <a:lnTo>
                    <a:pt x="389127" y="237490"/>
                  </a:lnTo>
                  <a:lnTo>
                    <a:pt x="373380" y="231140"/>
                  </a:lnTo>
                  <a:close/>
                </a:path>
                <a:path w="758189" h="758189">
                  <a:moveTo>
                    <a:pt x="167528" y="139700"/>
                  </a:moveTo>
                  <a:lnTo>
                    <a:pt x="156337" y="139700"/>
                  </a:lnTo>
                  <a:lnTo>
                    <a:pt x="66167" y="233680"/>
                  </a:lnTo>
                  <a:lnTo>
                    <a:pt x="78867" y="246380"/>
                  </a:lnTo>
                  <a:lnTo>
                    <a:pt x="174117" y="146050"/>
                  </a:lnTo>
                  <a:lnTo>
                    <a:pt x="167528" y="139700"/>
                  </a:lnTo>
                  <a:close/>
                </a:path>
                <a:path w="758189" h="758189">
                  <a:moveTo>
                    <a:pt x="289845" y="223520"/>
                  </a:moveTo>
                  <a:lnTo>
                    <a:pt x="266445" y="223520"/>
                  </a:lnTo>
                  <a:lnTo>
                    <a:pt x="283082" y="238760"/>
                  </a:lnTo>
                  <a:lnTo>
                    <a:pt x="294005" y="227330"/>
                  </a:lnTo>
                  <a:lnTo>
                    <a:pt x="289845" y="223520"/>
                  </a:lnTo>
                  <a:close/>
                </a:path>
                <a:path w="758189" h="758189">
                  <a:moveTo>
                    <a:pt x="303911" y="160020"/>
                  </a:moveTo>
                  <a:lnTo>
                    <a:pt x="265556" y="200660"/>
                  </a:lnTo>
                  <a:lnTo>
                    <a:pt x="288155" y="200660"/>
                  </a:lnTo>
                  <a:lnTo>
                    <a:pt x="315722" y="171450"/>
                  </a:lnTo>
                  <a:lnTo>
                    <a:pt x="303911" y="160020"/>
                  </a:lnTo>
                  <a:close/>
                </a:path>
                <a:path w="758189" h="758189">
                  <a:moveTo>
                    <a:pt x="71616" y="146741"/>
                  </a:moveTo>
                  <a:lnTo>
                    <a:pt x="50164" y="151130"/>
                  </a:lnTo>
                  <a:lnTo>
                    <a:pt x="51688" y="157480"/>
                  </a:lnTo>
                  <a:lnTo>
                    <a:pt x="52577" y="162560"/>
                  </a:lnTo>
                  <a:lnTo>
                    <a:pt x="52831" y="168910"/>
                  </a:lnTo>
                  <a:lnTo>
                    <a:pt x="78452" y="163830"/>
                  </a:lnTo>
                  <a:lnTo>
                    <a:pt x="104251" y="157480"/>
                  </a:lnTo>
                  <a:lnTo>
                    <a:pt x="130216" y="149860"/>
                  </a:lnTo>
                  <a:lnTo>
                    <a:pt x="136746" y="147320"/>
                  </a:lnTo>
                  <a:lnTo>
                    <a:pt x="72770" y="147320"/>
                  </a:lnTo>
                  <a:lnTo>
                    <a:pt x="71616" y="146741"/>
                  </a:lnTo>
                  <a:close/>
                </a:path>
                <a:path w="758189" h="758189">
                  <a:moveTo>
                    <a:pt x="234208" y="111760"/>
                  </a:moveTo>
                  <a:lnTo>
                    <a:pt x="210312" y="111760"/>
                  </a:lnTo>
                  <a:lnTo>
                    <a:pt x="251968" y="151130"/>
                  </a:lnTo>
                  <a:lnTo>
                    <a:pt x="263525" y="139700"/>
                  </a:lnTo>
                  <a:lnTo>
                    <a:pt x="234208" y="111760"/>
                  </a:lnTo>
                  <a:close/>
                </a:path>
                <a:path w="758189" h="758189">
                  <a:moveTo>
                    <a:pt x="73550" y="146345"/>
                  </a:moveTo>
                  <a:lnTo>
                    <a:pt x="71616" y="146741"/>
                  </a:lnTo>
                  <a:lnTo>
                    <a:pt x="72770" y="147320"/>
                  </a:lnTo>
                  <a:lnTo>
                    <a:pt x="73550" y="146345"/>
                  </a:lnTo>
                  <a:close/>
                </a:path>
                <a:path w="758189" h="758189">
                  <a:moveTo>
                    <a:pt x="174244" y="54610"/>
                  </a:moveTo>
                  <a:lnTo>
                    <a:pt x="162813" y="66040"/>
                  </a:lnTo>
                  <a:lnTo>
                    <a:pt x="196976" y="99060"/>
                  </a:lnTo>
                  <a:lnTo>
                    <a:pt x="160803" y="118110"/>
                  </a:lnTo>
                  <a:lnTo>
                    <a:pt x="124285" y="133350"/>
                  </a:lnTo>
                  <a:lnTo>
                    <a:pt x="87409" y="143510"/>
                  </a:lnTo>
                  <a:lnTo>
                    <a:pt x="73550" y="146345"/>
                  </a:lnTo>
                  <a:lnTo>
                    <a:pt x="72770" y="147320"/>
                  </a:lnTo>
                  <a:lnTo>
                    <a:pt x="136746" y="147320"/>
                  </a:lnTo>
                  <a:lnTo>
                    <a:pt x="156337" y="139700"/>
                  </a:lnTo>
                  <a:lnTo>
                    <a:pt x="167528" y="139700"/>
                  </a:lnTo>
                  <a:lnTo>
                    <a:pt x="163575" y="135890"/>
                  </a:lnTo>
                  <a:lnTo>
                    <a:pt x="175200" y="130810"/>
                  </a:lnTo>
                  <a:lnTo>
                    <a:pt x="210312" y="111760"/>
                  </a:lnTo>
                  <a:lnTo>
                    <a:pt x="234208" y="111760"/>
                  </a:lnTo>
                  <a:lnTo>
                    <a:pt x="174244" y="54610"/>
                  </a:lnTo>
                  <a:close/>
                </a:path>
                <a:path w="758189" h="758189">
                  <a:moveTo>
                    <a:pt x="10922" y="96520"/>
                  </a:moveTo>
                  <a:lnTo>
                    <a:pt x="0" y="111760"/>
                  </a:lnTo>
                  <a:lnTo>
                    <a:pt x="16121" y="119380"/>
                  </a:lnTo>
                  <a:lnTo>
                    <a:pt x="33623" y="128270"/>
                  </a:lnTo>
                  <a:lnTo>
                    <a:pt x="52506" y="137160"/>
                  </a:lnTo>
                  <a:lnTo>
                    <a:pt x="71616" y="146741"/>
                  </a:lnTo>
                  <a:lnTo>
                    <a:pt x="73550" y="146345"/>
                  </a:lnTo>
                  <a:lnTo>
                    <a:pt x="75818" y="143510"/>
                  </a:lnTo>
                  <a:lnTo>
                    <a:pt x="79375" y="139700"/>
                  </a:lnTo>
                  <a:lnTo>
                    <a:pt x="83566" y="135890"/>
                  </a:lnTo>
                  <a:lnTo>
                    <a:pt x="76876" y="132080"/>
                  </a:lnTo>
                  <a:lnTo>
                    <a:pt x="70342" y="128270"/>
                  </a:lnTo>
                  <a:lnTo>
                    <a:pt x="63974" y="125730"/>
                  </a:lnTo>
                  <a:lnTo>
                    <a:pt x="57785" y="121920"/>
                  </a:lnTo>
                  <a:lnTo>
                    <a:pt x="66345" y="113030"/>
                  </a:lnTo>
                  <a:lnTo>
                    <a:pt x="41782" y="113030"/>
                  </a:lnTo>
                  <a:lnTo>
                    <a:pt x="33656" y="109220"/>
                  </a:lnTo>
                  <a:lnTo>
                    <a:pt x="25828" y="104140"/>
                  </a:lnTo>
                  <a:lnTo>
                    <a:pt x="18262" y="100330"/>
                  </a:lnTo>
                  <a:lnTo>
                    <a:pt x="10922" y="96520"/>
                  </a:lnTo>
                  <a:close/>
                </a:path>
                <a:path w="758189" h="758189">
                  <a:moveTo>
                    <a:pt x="67437" y="43180"/>
                  </a:moveTo>
                  <a:lnTo>
                    <a:pt x="56387" y="54610"/>
                  </a:lnTo>
                  <a:lnTo>
                    <a:pt x="77977" y="74930"/>
                  </a:lnTo>
                  <a:lnTo>
                    <a:pt x="41782" y="113030"/>
                  </a:lnTo>
                  <a:lnTo>
                    <a:pt x="66345" y="113030"/>
                  </a:lnTo>
                  <a:lnTo>
                    <a:pt x="90805" y="87630"/>
                  </a:lnTo>
                  <a:lnTo>
                    <a:pt x="115189" y="87630"/>
                  </a:lnTo>
                  <a:lnTo>
                    <a:pt x="101854" y="74930"/>
                  </a:lnTo>
                  <a:lnTo>
                    <a:pt x="112936" y="63500"/>
                  </a:lnTo>
                  <a:lnTo>
                    <a:pt x="89154" y="63500"/>
                  </a:lnTo>
                  <a:lnTo>
                    <a:pt x="67437" y="43180"/>
                  </a:lnTo>
                  <a:close/>
                </a:path>
                <a:path w="758189" h="758189">
                  <a:moveTo>
                    <a:pt x="115189" y="87630"/>
                  </a:moveTo>
                  <a:lnTo>
                    <a:pt x="90805" y="87630"/>
                  </a:lnTo>
                  <a:lnTo>
                    <a:pt x="112141" y="107950"/>
                  </a:lnTo>
                  <a:lnTo>
                    <a:pt x="123189" y="95250"/>
                  </a:lnTo>
                  <a:lnTo>
                    <a:pt x="115189" y="87630"/>
                  </a:lnTo>
                  <a:close/>
                </a:path>
                <a:path w="758189" h="758189">
                  <a:moveTo>
                    <a:pt x="153510" y="45720"/>
                  </a:moveTo>
                  <a:lnTo>
                    <a:pt x="130175" y="45720"/>
                  </a:lnTo>
                  <a:lnTo>
                    <a:pt x="151764" y="66040"/>
                  </a:lnTo>
                  <a:lnTo>
                    <a:pt x="162813" y="54610"/>
                  </a:lnTo>
                  <a:lnTo>
                    <a:pt x="153510" y="45720"/>
                  </a:lnTo>
                  <a:close/>
                </a:path>
                <a:path w="758189" h="758189">
                  <a:moveTo>
                    <a:pt x="105663" y="0"/>
                  </a:moveTo>
                  <a:lnTo>
                    <a:pt x="94614" y="11430"/>
                  </a:lnTo>
                  <a:lnTo>
                    <a:pt x="117348" y="33020"/>
                  </a:lnTo>
                  <a:lnTo>
                    <a:pt x="89154" y="63500"/>
                  </a:lnTo>
                  <a:lnTo>
                    <a:pt x="112936" y="63500"/>
                  </a:lnTo>
                  <a:lnTo>
                    <a:pt x="130175" y="45720"/>
                  </a:lnTo>
                  <a:lnTo>
                    <a:pt x="153510" y="45720"/>
                  </a:lnTo>
                  <a:lnTo>
                    <a:pt x="1056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1394"/>
            <a:ext cx="44881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变压器三维仿真技术储备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207" y="1139952"/>
            <a:ext cx="11600815" cy="5553710"/>
            <a:chOff x="140207" y="1139952"/>
            <a:chExt cx="11600815" cy="55537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0207" y="1313191"/>
              <a:ext cx="2682240" cy="2837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3" y="1277112"/>
              <a:ext cx="2999232" cy="2420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4078224"/>
              <a:ext cx="3255264" cy="24536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9607" y="4050791"/>
              <a:ext cx="3136392" cy="26426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311" y="1139952"/>
              <a:ext cx="5815584" cy="21366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28360" y="3276600"/>
              <a:ext cx="5809615" cy="378460"/>
            </a:xfrm>
            <a:custGeom>
              <a:avLst/>
              <a:gdLst/>
              <a:ahLst/>
              <a:cxnLst/>
              <a:rect l="l" t="t" r="r" b="b"/>
              <a:pathLst>
                <a:path w="5809615" h="378460">
                  <a:moveTo>
                    <a:pt x="5809488" y="0"/>
                  </a:moveTo>
                  <a:lnTo>
                    <a:pt x="0" y="0"/>
                  </a:lnTo>
                  <a:lnTo>
                    <a:pt x="0" y="377951"/>
                  </a:lnTo>
                  <a:lnTo>
                    <a:pt x="5809488" y="377951"/>
                  </a:lnTo>
                  <a:lnTo>
                    <a:pt x="5809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272" y="3429000"/>
              <a:ext cx="3459479" cy="3069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37503" y="3429000"/>
            <a:ext cx="5565648" cy="29413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064" y="1167383"/>
            <a:ext cx="5410199" cy="1600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27787"/>
            <a:ext cx="44881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变压器系统仿真技术储备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848" y="1060703"/>
            <a:ext cx="4267200" cy="248757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23090" y="3675888"/>
            <a:ext cx="4840605" cy="2685415"/>
            <a:chOff x="323090" y="3675888"/>
            <a:chExt cx="4840605" cy="2685415"/>
          </a:xfrm>
        </p:grpSpPr>
        <p:sp>
          <p:nvSpPr>
            <p:cNvPr id="7" name="object 7"/>
            <p:cNvSpPr/>
            <p:nvPr/>
          </p:nvSpPr>
          <p:spPr>
            <a:xfrm>
              <a:off x="323090" y="3675888"/>
              <a:ext cx="4840605" cy="2685415"/>
            </a:xfrm>
            <a:custGeom>
              <a:avLst/>
              <a:gdLst/>
              <a:ahLst/>
              <a:cxnLst/>
              <a:rect l="l" t="t" r="r" b="b"/>
              <a:pathLst>
                <a:path w="4840605" h="2685415">
                  <a:moveTo>
                    <a:pt x="4840205" y="0"/>
                  </a:moveTo>
                  <a:lnTo>
                    <a:pt x="0" y="0"/>
                  </a:lnTo>
                  <a:lnTo>
                    <a:pt x="0" y="2685287"/>
                  </a:lnTo>
                  <a:lnTo>
                    <a:pt x="4840205" y="2685287"/>
                  </a:lnTo>
                  <a:lnTo>
                    <a:pt x="48402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27607" y="5122639"/>
              <a:ext cx="748030" cy="1184275"/>
            </a:xfrm>
            <a:custGeom>
              <a:avLst/>
              <a:gdLst/>
              <a:ahLst/>
              <a:cxnLst/>
              <a:rect l="l" t="t" r="r" b="b"/>
              <a:pathLst>
                <a:path w="748029" h="1184275">
                  <a:moveTo>
                    <a:pt x="39581" y="1080692"/>
                  </a:moveTo>
                  <a:lnTo>
                    <a:pt x="39581" y="1143497"/>
                  </a:lnTo>
                </a:path>
                <a:path w="748029" h="1184275">
                  <a:moveTo>
                    <a:pt x="0" y="1143497"/>
                  </a:moveTo>
                  <a:lnTo>
                    <a:pt x="83649" y="1143497"/>
                  </a:lnTo>
                </a:path>
                <a:path w="748029" h="1184275">
                  <a:moveTo>
                    <a:pt x="70455" y="1166061"/>
                  </a:moveTo>
                  <a:lnTo>
                    <a:pt x="13193" y="1166061"/>
                  </a:lnTo>
                </a:path>
                <a:path w="748029" h="1184275">
                  <a:moveTo>
                    <a:pt x="52881" y="1184008"/>
                  </a:moveTo>
                  <a:lnTo>
                    <a:pt x="26387" y="1184008"/>
                  </a:lnTo>
                </a:path>
                <a:path w="748029" h="1184275">
                  <a:moveTo>
                    <a:pt x="32984" y="1078445"/>
                  </a:moveTo>
                  <a:lnTo>
                    <a:pt x="32984" y="1082934"/>
                  </a:lnTo>
                  <a:lnTo>
                    <a:pt x="37365" y="1082934"/>
                  </a:lnTo>
                  <a:lnTo>
                    <a:pt x="41745" y="1082934"/>
                  </a:lnTo>
                  <a:lnTo>
                    <a:pt x="41745" y="1078445"/>
                  </a:lnTo>
                  <a:lnTo>
                    <a:pt x="41745" y="1073961"/>
                  </a:lnTo>
                  <a:lnTo>
                    <a:pt x="37365" y="1073961"/>
                  </a:lnTo>
                  <a:lnTo>
                    <a:pt x="32984" y="1073961"/>
                  </a:lnTo>
                  <a:lnTo>
                    <a:pt x="32984" y="1078445"/>
                  </a:lnTo>
                  <a:close/>
                </a:path>
                <a:path w="748029" h="1184275">
                  <a:moveTo>
                    <a:pt x="721336" y="6752"/>
                  </a:moveTo>
                  <a:lnTo>
                    <a:pt x="721336" y="69689"/>
                  </a:lnTo>
                </a:path>
                <a:path w="748029" h="1184275">
                  <a:moveTo>
                    <a:pt x="695001" y="92110"/>
                  </a:moveTo>
                  <a:lnTo>
                    <a:pt x="747724" y="92110"/>
                  </a:lnTo>
                </a:path>
                <a:path w="748029" h="1184275">
                  <a:moveTo>
                    <a:pt x="708142" y="110047"/>
                  </a:moveTo>
                  <a:lnTo>
                    <a:pt x="734530" y="110047"/>
                  </a:lnTo>
                </a:path>
                <a:path w="748029" h="1184275">
                  <a:moveTo>
                    <a:pt x="714739" y="4536"/>
                  </a:moveTo>
                  <a:lnTo>
                    <a:pt x="714739" y="9021"/>
                  </a:lnTo>
                  <a:lnTo>
                    <a:pt x="719172" y="9021"/>
                  </a:lnTo>
                  <a:lnTo>
                    <a:pt x="723553" y="9021"/>
                  </a:lnTo>
                  <a:lnTo>
                    <a:pt x="723553" y="4536"/>
                  </a:lnTo>
                  <a:lnTo>
                    <a:pt x="723553" y="0"/>
                  </a:lnTo>
                  <a:lnTo>
                    <a:pt x="719172" y="0"/>
                  </a:lnTo>
                  <a:lnTo>
                    <a:pt x="714739" y="0"/>
                  </a:lnTo>
                  <a:lnTo>
                    <a:pt x="714739" y="4536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596715" y="5142271"/>
            <a:ext cx="113664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u="sng" spc="5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 </a:t>
            </a:r>
            <a:r>
              <a:rPr sz="250" u="sng" spc="5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       </a:t>
            </a:r>
            <a:r>
              <a:rPr sz="250" u="sng" spc="-35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 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0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63288" y="3954418"/>
            <a:ext cx="259715" cy="53975"/>
            <a:chOff x="1363288" y="3954418"/>
            <a:chExt cx="259715" cy="53975"/>
          </a:xfrm>
        </p:grpSpPr>
        <p:sp>
          <p:nvSpPr>
            <p:cNvPr id="11" name="object 11"/>
            <p:cNvSpPr/>
            <p:nvPr/>
          </p:nvSpPr>
          <p:spPr>
            <a:xfrm>
              <a:off x="1598673" y="3958856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90" h="13970">
                  <a:moveTo>
                    <a:pt x="8760" y="0"/>
                  </a:moveTo>
                  <a:lnTo>
                    <a:pt x="0" y="0"/>
                  </a:lnTo>
                  <a:lnTo>
                    <a:pt x="0" y="13610"/>
                  </a:lnTo>
                  <a:lnTo>
                    <a:pt x="8760" y="13610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65511" y="3956641"/>
              <a:ext cx="255270" cy="49530"/>
            </a:xfrm>
            <a:custGeom>
              <a:avLst/>
              <a:gdLst/>
              <a:ahLst/>
              <a:cxnLst/>
              <a:rect l="l" t="t" r="r" b="b"/>
              <a:pathLst>
                <a:path w="255269" h="49529">
                  <a:moveTo>
                    <a:pt x="233162" y="6699"/>
                  </a:moveTo>
                  <a:lnTo>
                    <a:pt x="233162" y="11184"/>
                  </a:lnTo>
                  <a:lnTo>
                    <a:pt x="233162" y="15826"/>
                  </a:lnTo>
                  <a:lnTo>
                    <a:pt x="237542" y="15826"/>
                  </a:lnTo>
                  <a:lnTo>
                    <a:pt x="241923" y="15826"/>
                  </a:lnTo>
                  <a:lnTo>
                    <a:pt x="241923" y="11184"/>
                  </a:lnTo>
                  <a:lnTo>
                    <a:pt x="241923" y="6699"/>
                  </a:lnTo>
                  <a:lnTo>
                    <a:pt x="241923" y="2215"/>
                  </a:lnTo>
                  <a:lnTo>
                    <a:pt x="237542" y="2215"/>
                  </a:lnTo>
                  <a:lnTo>
                    <a:pt x="233162" y="2215"/>
                  </a:lnTo>
                  <a:lnTo>
                    <a:pt x="233162" y="6699"/>
                  </a:lnTo>
                  <a:close/>
                </a:path>
                <a:path w="255269" h="49529">
                  <a:moveTo>
                    <a:pt x="160490" y="36031"/>
                  </a:moveTo>
                  <a:lnTo>
                    <a:pt x="158093" y="20876"/>
                  </a:lnTo>
                  <a:lnTo>
                    <a:pt x="151169" y="9548"/>
                  </a:lnTo>
                  <a:lnTo>
                    <a:pt x="140118" y="2454"/>
                  </a:lnTo>
                  <a:lnTo>
                    <a:pt x="125342" y="0"/>
                  </a:lnTo>
                  <a:lnTo>
                    <a:pt x="110587" y="2454"/>
                  </a:lnTo>
                  <a:lnTo>
                    <a:pt x="99534" y="9548"/>
                  </a:lnTo>
                  <a:lnTo>
                    <a:pt x="92598" y="20876"/>
                  </a:lnTo>
                  <a:lnTo>
                    <a:pt x="90193" y="36031"/>
                  </a:lnTo>
                </a:path>
                <a:path w="255269" h="49529">
                  <a:moveTo>
                    <a:pt x="208991" y="36031"/>
                  </a:moveTo>
                  <a:lnTo>
                    <a:pt x="206586" y="20876"/>
                  </a:lnTo>
                  <a:lnTo>
                    <a:pt x="199650" y="9548"/>
                  </a:lnTo>
                  <a:lnTo>
                    <a:pt x="188596" y="2454"/>
                  </a:lnTo>
                  <a:lnTo>
                    <a:pt x="173842" y="0"/>
                  </a:lnTo>
                  <a:lnTo>
                    <a:pt x="158997" y="2454"/>
                  </a:lnTo>
                  <a:lnTo>
                    <a:pt x="147896" y="9548"/>
                  </a:lnTo>
                  <a:lnTo>
                    <a:pt x="140942" y="20876"/>
                  </a:lnTo>
                  <a:lnTo>
                    <a:pt x="138535" y="36031"/>
                  </a:lnTo>
                </a:path>
                <a:path w="255269" h="49529">
                  <a:moveTo>
                    <a:pt x="138535" y="31547"/>
                  </a:moveTo>
                  <a:lnTo>
                    <a:pt x="138535" y="40516"/>
                  </a:lnTo>
                  <a:lnTo>
                    <a:pt x="142916" y="49484"/>
                  </a:lnTo>
                  <a:lnTo>
                    <a:pt x="151729" y="49484"/>
                  </a:lnTo>
                  <a:lnTo>
                    <a:pt x="156110" y="45000"/>
                  </a:lnTo>
                  <a:lnTo>
                    <a:pt x="160490" y="40516"/>
                  </a:lnTo>
                  <a:lnTo>
                    <a:pt x="160490" y="36031"/>
                  </a:lnTo>
                </a:path>
                <a:path w="255269" h="49529">
                  <a:moveTo>
                    <a:pt x="112148" y="36031"/>
                  </a:moveTo>
                  <a:lnTo>
                    <a:pt x="109750" y="20876"/>
                  </a:lnTo>
                  <a:lnTo>
                    <a:pt x="102826" y="9548"/>
                  </a:lnTo>
                  <a:lnTo>
                    <a:pt x="91775" y="2454"/>
                  </a:lnTo>
                  <a:lnTo>
                    <a:pt x="76999" y="0"/>
                  </a:lnTo>
                  <a:lnTo>
                    <a:pt x="62245" y="2454"/>
                  </a:lnTo>
                  <a:lnTo>
                    <a:pt x="51192" y="9548"/>
                  </a:lnTo>
                  <a:lnTo>
                    <a:pt x="44255" y="20876"/>
                  </a:lnTo>
                  <a:lnTo>
                    <a:pt x="41851" y="36031"/>
                  </a:lnTo>
                </a:path>
                <a:path w="255269" h="49529">
                  <a:moveTo>
                    <a:pt x="90193" y="31547"/>
                  </a:moveTo>
                  <a:lnTo>
                    <a:pt x="90193" y="40516"/>
                  </a:lnTo>
                  <a:lnTo>
                    <a:pt x="94573" y="49484"/>
                  </a:lnTo>
                  <a:lnTo>
                    <a:pt x="103387" y="49484"/>
                  </a:lnTo>
                  <a:lnTo>
                    <a:pt x="107767" y="45000"/>
                  </a:lnTo>
                  <a:lnTo>
                    <a:pt x="112148" y="40516"/>
                  </a:lnTo>
                  <a:lnTo>
                    <a:pt x="112148" y="36031"/>
                  </a:lnTo>
                </a:path>
                <a:path w="255269" h="49529">
                  <a:moveTo>
                    <a:pt x="41851" y="36031"/>
                  </a:moveTo>
                  <a:lnTo>
                    <a:pt x="6544" y="36031"/>
                  </a:lnTo>
                </a:path>
                <a:path w="255269" h="49529">
                  <a:moveTo>
                    <a:pt x="252900" y="36031"/>
                  </a:moveTo>
                  <a:lnTo>
                    <a:pt x="213371" y="36031"/>
                  </a:lnTo>
                </a:path>
                <a:path w="255269" h="49529">
                  <a:moveTo>
                    <a:pt x="246303" y="33763"/>
                  </a:moveTo>
                  <a:lnTo>
                    <a:pt x="246303" y="38247"/>
                  </a:lnTo>
                  <a:lnTo>
                    <a:pt x="250736" y="38247"/>
                  </a:lnTo>
                  <a:lnTo>
                    <a:pt x="255117" y="38247"/>
                  </a:lnTo>
                  <a:lnTo>
                    <a:pt x="255117" y="33763"/>
                  </a:lnTo>
                  <a:lnTo>
                    <a:pt x="255117" y="29279"/>
                  </a:lnTo>
                  <a:lnTo>
                    <a:pt x="250736" y="29279"/>
                  </a:lnTo>
                  <a:lnTo>
                    <a:pt x="246303" y="29279"/>
                  </a:lnTo>
                  <a:lnTo>
                    <a:pt x="246303" y="33763"/>
                  </a:lnTo>
                  <a:close/>
                </a:path>
                <a:path w="255269" h="49529">
                  <a:moveTo>
                    <a:pt x="0" y="33763"/>
                  </a:moveTo>
                  <a:lnTo>
                    <a:pt x="0" y="38247"/>
                  </a:lnTo>
                  <a:lnTo>
                    <a:pt x="4380" y="38247"/>
                  </a:lnTo>
                  <a:lnTo>
                    <a:pt x="8760" y="38247"/>
                  </a:lnTo>
                  <a:lnTo>
                    <a:pt x="8760" y="33763"/>
                  </a:lnTo>
                  <a:lnTo>
                    <a:pt x="8760" y="29279"/>
                  </a:lnTo>
                  <a:lnTo>
                    <a:pt x="4380" y="29279"/>
                  </a:lnTo>
                  <a:lnTo>
                    <a:pt x="0" y="29279"/>
                  </a:lnTo>
                  <a:lnTo>
                    <a:pt x="0" y="33763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01259" y="4023436"/>
            <a:ext cx="18986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10" dirty="0">
                <a:latin typeface="Arial" panose="020B0704020202020204"/>
                <a:cs typeface="Arial" panose="020B0704020202020204"/>
              </a:rPr>
              <a:t>L</a:t>
            </a:r>
            <a:r>
              <a:rPr sz="250" spc="5" dirty="0">
                <a:latin typeface="Arial" panose="020B0704020202020204"/>
                <a:cs typeface="Arial" panose="020B0704020202020204"/>
              </a:rPr>
              <a:t>W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nd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</a:t>
            </a:r>
            <a:r>
              <a:rPr sz="250" spc="25" dirty="0">
                <a:latin typeface="Arial" panose="020B0704020202020204"/>
                <a:cs typeface="Arial" panose="020B0704020202020204"/>
              </a:rPr>
              <a:t>g</a:t>
            </a:r>
            <a:r>
              <a:rPr sz="250" spc="15" dirty="0">
                <a:latin typeface="Arial" panose="020B0704020202020204"/>
                <a:cs typeface="Arial" panose="020B0704020202020204"/>
              </a:rPr>
              <a:t>A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63288" y="4709294"/>
            <a:ext cx="259715" cy="58419"/>
            <a:chOff x="1363288" y="4709294"/>
            <a:chExt cx="259715" cy="58419"/>
          </a:xfrm>
        </p:grpSpPr>
        <p:sp>
          <p:nvSpPr>
            <p:cNvPr id="15" name="object 15"/>
            <p:cNvSpPr/>
            <p:nvPr/>
          </p:nvSpPr>
          <p:spPr>
            <a:xfrm>
              <a:off x="1598673" y="4718217"/>
              <a:ext cx="8890" cy="13970"/>
            </a:xfrm>
            <a:custGeom>
              <a:avLst/>
              <a:gdLst/>
              <a:ahLst/>
              <a:cxnLst/>
              <a:rect l="l" t="t" r="r" b="b"/>
              <a:pathLst>
                <a:path w="8890" h="13970">
                  <a:moveTo>
                    <a:pt x="8760" y="0"/>
                  </a:moveTo>
                  <a:lnTo>
                    <a:pt x="0" y="0"/>
                  </a:lnTo>
                  <a:lnTo>
                    <a:pt x="0" y="13505"/>
                  </a:lnTo>
                  <a:lnTo>
                    <a:pt x="8760" y="13505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65511" y="4711517"/>
              <a:ext cx="255270" cy="53975"/>
            </a:xfrm>
            <a:custGeom>
              <a:avLst/>
              <a:gdLst/>
              <a:ahLst/>
              <a:cxnLst/>
              <a:rect l="l" t="t" r="r" b="b"/>
              <a:pathLst>
                <a:path w="255269" h="53975">
                  <a:moveTo>
                    <a:pt x="233162" y="11184"/>
                  </a:moveTo>
                  <a:lnTo>
                    <a:pt x="233162" y="15721"/>
                  </a:lnTo>
                  <a:lnTo>
                    <a:pt x="233162" y="20205"/>
                  </a:lnTo>
                  <a:lnTo>
                    <a:pt x="237542" y="20205"/>
                  </a:lnTo>
                  <a:lnTo>
                    <a:pt x="241923" y="20205"/>
                  </a:lnTo>
                  <a:lnTo>
                    <a:pt x="241923" y="15721"/>
                  </a:lnTo>
                  <a:lnTo>
                    <a:pt x="241923" y="11184"/>
                  </a:lnTo>
                  <a:lnTo>
                    <a:pt x="241923" y="6699"/>
                  </a:lnTo>
                  <a:lnTo>
                    <a:pt x="237542" y="6699"/>
                  </a:lnTo>
                  <a:lnTo>
                    <a:pt x="233162" y="6699"/>
                  </a:lnTo>
                  <a:lnTo>
                    <a:pt x="233162" y="11184"/>
                  </a:lnTo>
                  <a:close/>
                </a:path>
                <a:path w="255269" h="53975">
                  <a:moveTo>
                    <a:pt x="160490" y="36031"/>
                  </a:moveTo>
                  <a:lnTo>
                    <a:pt x="158093" y="20876"/>
                  </a:lnTo>
                  <a:lnTo>
                    <a:pt x="151169" y="9548"/>
                  </a:lnTo>
                  <a:lnTo>
                    <a:pt x="140118" y="2454"/>
                  </a:lnTo>
                  <a:lnTo>
                    <a:pt x="125342" y="0"/>
                  </a:lnTo>
                  <a:lnTo>
                    <a:pt x="110587" y="2454"/>
                  </a:lnTo>
                  <a:lnTo>
                    <a:pt x="99534" y="9548"/>
                  </a:lnTo>
                  <a:lnTo>
                    <a:pt x="92598" y="20876"/>
                  </a:lnTo>
                  <a:lnTo>
                    <a:pt x="90193" y="36031"/>
                  </a:lnTo>
                </a:path>
                <a:path w="255269" h="53975">
                  <a:moveTo>
                    <a:pt x="208991" y="36031"/>
                  </a:moveTo>
                  <a:lnTo>
                    <a:pt x="206586" y="20876"/>
                  </a:lnTo>
                  <a:lnTo>
                    <a:pt x="199650" y="9548"/>
                  </a:lnTo>
                  <a:lnTo>
                    <a:pt x="188596" y="2454"/>
                  </a:lnTo>
                  <a:lnTo>
                    <a:pt x="173842" y="0"/>
                  </a:lnTo>
                  <a:lnTo>
                    <a:pt x="158997" y="2454"/>
                  </a:lnTo>
                  <a:lnTo>
                    <a:pt x="147896" y="9548"/>
                  </a:lnTo>
                  <a:lnTo>
                    <a:pt x="140942" y="20876"/>
                  </a:lnTo>
                  <a:lnTo>
                    <a:pt x="138535" y="36031"/>
                  </a:lnTo>
                </a:path>
                <a:path w="255269" h="53975">
                  <a:moveTo>
                    <a:pt x="138535" y="36031"/>
                  </a:moveTo>
                  <a:lnTo>
                    <a:pt x="138535" y="45000"/>
                  </a:lnTo>
                  <a:lnTo>
                    <a:pt x="142916" y="53968"/>
                  </a:lnTo>
                  <a:lnTo>
                    <a:pt x="151729" y="53968"/>
                  </a:lnTo>
                  <a:lnTo>
                    <a:pt x="156110" y="49484"/>
                  </a:lnTo>
                  <a:lnTo>
                    <a:pt x="160490" y="45000"/>
                  </a:lnTo>
                  <a:lnTo>
                    <a:pt x="160490" y="40516"/>
                  </a:lnTo>
                </a:path>
                <a:path w="255269" h="53975">
                  <a:moveTo>
                    <a:pt x="112148" y="36031"/>
                  </a:moveTo>
                  <a:lnTo>
                    <a:pt x="109750" y="20876"/>
                  </a:lnTo>
                  <a:lnTo>
                    <a:pt x="102826" y="9548"/>
                  </a:lnTo>
                  <a:lnTo>
                    <a:pt x="91775" y="2454"/>
                  </a:lnTo>
                  <a:lnTo>
                    <a:pt x="76999" y="0"/>
                  </a:lnTo>
                  <a:lnTo>
                    <a:pt x="62245" y="2454"/>
                  </a:lnTo>
                  <a:lnTo>
                    <a:pt x="51192" y="9548"/>
                  </a:lnTo>
                  <a:lnTo>
                    <a:pt x="44255" y="20876"/>
                  </a:lnTo>
                  <a:lnTo>
                    <a:pt x="41851" y="36031"/>
                  </a:lnTo>
                </a:path>
                <a:path w="255269" h="53975">
                  <a:moveTo>
                    <a:pt x="90193" y="36031"/>
                  </a:moveTo>
                  <a:lnTo>
                    <a:pt x="90193" y="45000"/>
                  </a:lnTo>
                  <a:lnTo>
                    <a:pt x="94573" y="53968"/>
                  </a:lnTo>
                  <a:lnTo>
                    <a:pt x="103387" y="53968"/>
                  </a:lnTo>
                  <a:lnTo>
                    <a:pt x="107767" y="49484"/>
                  </a:lnTo>
                  <a:lnTo>
                    <a:pt x="112148" y="45000"/>
                  </a:lnTo>
                  <a:lnTo>
                    <a:pt x="112148" y="40516"/>
                  </a:lnTo>
                </a:path>
                <a:path w="255269" h="53975">
                  <a:moveTo>
                    <a:pt x="41851" y="40516"/>
                  </a:moveTo>
                  <a:lnTo>
                    <a:pt x="6544" y="40516"/>
                  </a:lnTo>
                </a:path>
                <a:path w="255269" h="53975">
                  <a:moveTo>
                    <a:pt x="252900" y="40516"/>
                  </a:moveTo>
                  <a:lnTo>
                    <a:pt x="213371" y="40516"/>
                  </a:lnTo>
                </a:path>
                <a:path w="255269" h="53975">
                  <a:moveTo>
                    <a:pt x="246303" y="38247"/>
                  </a:moveTo>
                  <a:lnTo>
                    <a:pt x="246303" y="42731"/>
                  </a:lnTo>
                  <a:lnTo>
                    <a:pt x="250736" y="42731"/>
                  </a:lnTo>
                  <a:lnTo>
                    <a:pt x="255117" y="42731"/>
                  </a:lnTo>
                  <a:lnTo>
                    <a:pt x="255117" y="38247"/>
                  </a:lnTo>
                  <a:lnTo>
                    <a:pt x="255117" y="33763"/>
                  </a:lnTo>
                  <a:lnTo>
                    <a:pt x="250736" y="33763"/>
                  </a:lnTo>
                  <a:lnTo>
                    <a:pt x="246303" y="33763"/>
                  </a:lnTo>
                  <a:lnTo>
                    <a:pt x="246303" y="38247"/>
                  </a:lnTo>
                  <a:close/>
                </a:path>
                <a:path w="255269" h="53975">
                  <a:moveTo>
                    <a:pt x="0" y="38247"/>
                  </a:moveTo>
                  <a:lnTo>
                    <a:pt x="0" y="42731"/>
                  </a:lnTo>
                  <a:lnTo>
                    <a:pt x="4380" y="42731"/>
                  </a:lnTo>
                  <a:lnTo>
                    <a:pt x="8760" y="42731"/>
                  </a:lnTo>
                  <a:lnTo>
                    <a:pt x="8760" y="38247"/>
                  </a:lnTo>
                  <a:lnTo>
                    <a:pt x="8760" y="33763"/>
                  </a:lnTo>
                  <a:lnTo>
                    <a:pt x="4380" y="33763"/>
                  </a:lnTo>
                  <a:lnTo>
                    <a:pt x="0" y="33763"/>
                  </a:lnTo>
                  <a:lnTo>
                    <a:pt x="0" y="3824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401259" y="4782796"/>
            <a:ext cx="18986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10" dirty="0">
                <a:latin typeface="Arial" panose="020B0704020202020204"/>
                <a:cs typeface="Arial" panose="020B0704020202020204"/>
              </a:rPr>
              <a:t>L</a:t>
            </a:r>
            <a:r>
              <a:rPr sz="250" spc="5" dirty="0">
                <a:latin typeface="Arial" panose="020B0704020202020204"/>
                <a:cs typeface="Arial" panose="020B0704020202020204"/>
              </a:rPr>
              <a:t>W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nd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</a:t>
            </a:r>
            <a:r>
              <a:rPr sz="250" spc="25" dirty="0">
                <a:latin typeface="Arial" panose="020B0704020202020204"/>
                <a:cs typeface="Arial" panose="020B0704020202020204"/>
              </a:rPr>
              <a:t>g</a:t>
            </a:r>
            <a:r>
              <a:rPr sz="250" spc="15" dirty="0">
                <a:latin typeface="Arial" panose="020B0704020202020204"/>
                <a:cs typeface="Arial" panose="020B0704020202020204"/>
              </a:rPr>
              <a:t>B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4880" y="3965609"/>
            <a:ext cx="259715" cy="53975"/>
          </a:xfrm>
          <a:custGeom>
            <a:avLst/>
            <a:gdLst/>
            <a:ahLst/>
            <a:cxnLst/>
            <a:rect l="l" t="t" r="r" b="b"/>
            <a:pathLst>
              <a:path w="259715" h="53975">
                <a:moveTo>
                  <a:pt x="59319" y="27063"/>
                </a:moveTo>
                <a:lnTo>
                  <a:pt x="68133" y="0"/>
                </a:lnTo>
                <a:lnTo>
                  <a:pt x="94468" y="53968"/>
                </a:lnTo>
                <a:lnTo>
                  <a:pt x="120856" y="0"/>
                </a:lnTo>
                <a:lnTo>
                  <a:pt x="142969" y="53968"/>
                </a:lnTo>
                <a:lnTo>
                  <a:pt x="169304" y="0"/>
                </a:lnTo>
                <a:lnTo>
                  <a:pt x="191258" y="53968"/>
                </a:lnTo>
                <a:lnTo>
                  <a:pt x="204452" y="27063"/>
                </a:lnTo>
                <a:lnTo>
                  <a:pt x="257175" y="27063"/>
                </a:lnTo>
              </a:path>
              <a:path w="259715" h="53975">
                <a:moveTo>
                  <a:pt x="6596" y="27063"/>
                </a:moveTo>
                <a:lnTo>
                  <a:pt x="59319" y="27063"/>
                </a:lnTo>
              </a:path>
              <a:path w="259715" h="53975">
                <a:moveTo>
                  <a:pt x="0" y="24794"/>
                </a:moveTo>
                <a:lnTo>
                  <a:pt x="0" y="29279"/>
                </a:lnTo>
                <a:lnTo>
                  <a:pt x="4380" y="29279"/>
                </a:lnTo>
                <a:lnTo>
                  <a:pt x="8760" y="29279"/>
                </a:lnTo>
                <a:lnTo>
                  <a:pt x="8760" y="24794"/>
                </a:lnTo>
                <a:lnTo>
                  <a:pt x="8760" y="20310"/>
                </a:lnTo>
                <a:lnTo>
                  <a:pt x="4380" y="20310"/>
                </a:lnTo>
                <a:lnTo>
                  <a:pt x="0" y="20310"/>
                </a:lnTo>
                <a:lnTo>
                  <a:pt x="0" y="24794"/>
                </a:lnTo>
                <a:close/>
              </a:path>
              <a:path w="259715" h="53975">
                <a:moveTo>
                  <a:pt x="250631" y="24794"/>
                </a:moveTo>
                <a:lnTo>
                  <a:pt x="250631" y="29279"/>
                </a:lnTo>
                <a:lnTo>
                  <a:pt x="255011" y="29279"/>
                </a:lnTo>
                <a:lnTo>
                  <a:pt x="259392" y="29279"/>
                </a:lnTo>
                <a:lnTo>
                  <a:pt x="259392" y="24794"/>
                </a:lnTo>
                <a:lnTo>
                  <a:pt x="259392" y="20310"/>
                </a:lnTo>
                <a:lnTo>
                  <a:pt x="255011" y="20310"/>
                </a:lnTo>
                <a:lnTo>
                  <a:pt x="250631" y="20310"/>
                </a:lnTo>
                <a:lnTo>
                  <a:pt x="250631" y="24794"/>
                </a:lnTo>
                <a:close/>
              </a:path>
            </a:pathLst>
          </a:custGeom>
          <a:ln w="43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59283" y="4032404"/>
            <a:ext cx="16383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Rwinding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63288" y="5468654"/>
            <a:ext cx="259715" cy="58419"/>
            <a:chOff x="1363288" y="5468654"/>
            <a:chExt cx="259715" cy="58419"/>
          </a:xfrm>
        </p:grpSpPr>
        <p:sp>
          <p:nvSpPr>
            <p:cNvPr id="21" name="object 21"/>
            <p:cNvSpPr/>
            <p:nvPr/>
          </p:nvSpPr>
          <p:spPr>
            <a:xfrm>
              <a:off x="1598673" y="5477629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90" h="9525">
                  <a:moveTo>
                    <a:pt x="8760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8760" y="8968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65511" y="5470877"/>
              <a:ext cx="255270" cy="53975"/>
            </a:xfrm>
            <a:custGeom>
              <a:avLst/>
              <a:gdLst/>
              <a:ahLst/>
              <a:cxnLst/>
              <a:rect l="l" t="t" r="r" b="b"/>
              <a:pathLst>
                <a:path w="255269" h="53975">
                  <a:moveTo>
                    <a:pt x="233162" y="11236"/>
                  </a:moveTo>
                  <a:lnTo>
                    <a:pt x="233162" y="15721"/>
                  </a:lnTo>
                  <a:lnTo>
                    <a:pt x="237542" y="15721"/>
                  </a:lnTo>
                  <a:lnTo>
                    <a:pt x="241923" y="15721"/>
                  </a:lnTo>
                  <a:lnTo>
                    <a:pt x="241923" y="11236"/>
                  </a:lnTo>
                  <a:lnTo>
                    <a:pt x="241923" y="6752"/>
                  </a:lnTo>
                  <a:lnTo>
                    <a:pt x="237542" y="6752"/>
                  </a:lnTo>
                  <a:lnTo>
                    <a:pt x="233162" y="6752"/>
                  </a:lnTo>
                  <a:lnTo>
                    <a:pt x="233162" y="11236"/>
                  </a:lnTo>
                  <a:close/>
                </a:path>
                <a:path w="255269" h="53975">
                  <a:moveTo>
                    <a:pt x="160490" y="36031"/>
                  </a:moveTo>
                  <a:lnTo>
                    <a:pt x="158093" y="20876"/>
                  </a:lnTo>
                  <a:lnTo>
                    <a:pt x="151169" y="9548"/>
                  </a:lnTo>
                  <a:lnTo>
                    <a:pt x="140118" y="2454"/>
                  </a:lnTo>
                  <a:lnTo>
                    <a:pt x="125342" y="0"/>
                  </a:lnTo>
                  <a:lnTo>
                    <a:pt x="110587" y="2454"/>
                  </a:lnTo>
                  <a:lnTo>
                    <a:pt x="99534" y="9548"/>
                  </a:lnTo>
                  <a:lnTo>
                    <a:pt x="92598" y="20876"/>
                  </a:lnTo>
                  <a:lnTo>
                    <a:pt x="90193" y="36031"/>
                  </a:lnTo>
                </a:path>
                <a:path w="255269" h="53975">
                  <a:moveTo>
                    <a:pt x="208991" y="36031"/>
                  </a:moveTo>
                  <a:lnTo>
                    <a:pt x="206586" y="20876"/>
                  </a:lnTo>
                  <a:lnTo>
                    <a:pt x="199650" y="9548"/>
                  </a:lnTo>
                  <a:lnTo>
                    <a:pt x="188596" y="2454"/>
                  </a:lnTo>
                  <a:lnTo>
                    <a:pt x="173842" y="0"/>
                  </a:lnTo>
                  <a:lnTo>
                    <a:pt x="158997" y="2454"/>
                  </a:lnTo>
                  <a:lnTo>
                    <a:pt x="147896" y="9548"/>
                  </a:lnTo>
                  <a:lnTo>
                    <a:pt x="140942" y="20876"/>
                  </a:lnTo>
                  <a:lnTo>
                    <a:pt x="138535" y="36031"/>
                  </a:lnTo>
                </a:path>
                <a:path w="255269" h="53975">
                  <a:moveTo>
                    <a:pt x="138535" y="36031"/>
                  </a:moveTo>
                  <a:lnTo>
                    <a:pt x="138535" y="45000"/>
                  </a:lnTo>
                  <a:lnTo>
                    <a:pt x="142916" y="53968"/>
                  </a:lnTo>
                  <a:lnTo>
                    <a:pt x="151729" y="53968"/>
                  </a:lnTo>
                  <a:lnTo>
                    <a:pt x="156110" y="49484"/>
                  </a:lnTo>
                  <a:lnTo>
                    <a:pt x="160490" y="45000"/>
                  </a:lnTo>
                  <a:lnTo>
                    <a:pt x="160490" y="40516"/>
                  </a:lnTo>
                </a:path>
                <a:path w="255269" h="53975">
                  <a:moveTo>
                    <a:pt x="112148" y="36031"/>
                  </a:moveTo>
                  <a:lnTo>
                    <a:pt x="109750" y="20876"/>
                  </a:lnTo>
                  <a:lnTo>
                    <a:pt x="102826" y="9548"/>
                  </a:lnTo>
                  <a:lnTo>
                    <a:pt x="91775" y="2454"/>
                  </a:lnTo>
                  <a:lnTo>
                    <a:pt x="76999" y="0"/>
                  </a:lnTo>
                  <a:lnTo>
                    <a:pt x="62245" y="2454"/>
                  </a:lnTo>
                  <a:lnTo>
                    <a:pt x="51192" y="9548"/>
                  </a:lnTo>
                  <a:lnTo>
                    <a:pt x="44255" y="20876"/>
                  </a:lnTo>
                  <a:lnTo>
                    <a:pt x="41851" y="36031"/>
                  </a:lnTo>
                </a:path>
                <a:path w="255269" h="53975">
                  <a:moveTo>
                    <a:pt x="90193" y="36031"/>
                  </a:moveTo>
                  <a:lnTo>
                    <a:pt x="90193" y="45000"/>
                  </a:lnTo>
                  <a:lnTo>
                    <a:pt x="94573" y="53968"/>
                  </a:lnTo>
                  <a:lnTo>
                    <a:pt x="103387" y="53968"/>
                  </a:lnTo>
                  <a:lnTo>
                    <a:pt x="107767" y="49484"/>
                  </a:lnTo>
                  <a:lnTo>
                    <a:pt x="112148" y="45000"/>
                  </a:lnTo>
                  <a:lnTo>
                    <a:pt x="112148" y="40516"/>
                  </a:lnTo>
                </a:path>
                <a:path w="255269" h="53975">
                  <a:moveTo>
                    <a:pt x="41851" y="40516"/>
                  </a:moveTo>
                  <a:lnTo>
                    <a:pt x="6544" y="40516"/>
                  </a:lnTo>
                </a:path>
                <a:path w="255269" h="53975">
                  <a:moveTo>
                    <a:pt x="252900" y="40516"/>
                  </a:moveTo>
                  <a:lnTo>
                    <a:pt x="213371" y="40516"/>
                  </a:lnTo>
                </a:path>
                <a:path w="255269" h="53975">
                  <a:moveTo>
                    <a:pt x="246303" y="38247"/>
                  </a:moveTo>
                  <a:lnTo>
                    <a:pt x="246303" y="42731"/>
                  </a:lnTo>
                  <a:lnTo>
                    <a:pt x="250736" y="42731"/>
                  </a:lnTo>
                  <a:lnTo>
                    <a:pt x="255117" y="42731"/>
                  </a:lnTo>
                  <a:lnTo>
                    <a:pt x="255117" y="38247"/>
                  </a:lnTo>
                  <a:lnTo>
                    <a:pt x="255117" y="33763"/>
                  </a:lnTo>
                  <a:lnTo>
                    <a:pt x="250736" y="33763"/>
                  </a:lnTo>
                  <a:lnTo>
                    <a:pt x="246303" y="33763"/>
                  </a:lnTo>
                  <a:lnTo>
                    <a:pt x="246303" y="38247"/>
                  </a:lnTo>
                  <a:close/>
                </a:path>
                <a:path w="255269" h="53975">
                  <a:moveTo>
                    <a:pt x="0" y="38247"/>
                  </a:moveTo>
                  <a:lnTo>
                    <a:pt x="0" y="42731"/>
                  </a:lnTo>
                  <a:lnTo>
                    <a:pt x="4380" y="42731"/>
                  </a:lnTo>
                  <a:lnTo>
                    <a:pt x="8760" y="42731"/>
                  </a:lnTo>
                  <a:lnTo>
                    <a:pt x="8760" y="38247"/>
                  </a:lnTo>
                  <a:lnTo>
                    <a:pt x="8760" y="33763"/>
                  </a:lnTo>
                  <a:lnTo>
                    <a:pt x="4380" y="33763"/>
                  </a:lnTo>
                  <a:lnTo>
                    <a:pt x="0" y="33763"/>
                  </a:lnTo>
                  <a:lnTo>
                    <a:pt x="0" y="3824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96878" y="5542208"/>
            <a:ext cx="19177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10" dirty="0">
                <a:latin typeface="Arial" panose="020B0704020202020204"/>
                <a:cs typeface="Arial" panose="020B0704020202020204"/>
              </a:rPr>
              <a:t>L</a:t>
            </a:r>
            <a:r>
              <a:rPr sz="250" spc="5" dirty="0">
                <a:latin typeface="Arial" panose="020B0704020202020204"/>
                <a:cs typeface="Arial" panose="020B0704020202020204"/>
              </a:rPr>
              <a:t>W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nd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i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n</a:t>
            </a:r>
            <a:r>
              <a:rPr sz="250" spc="25" dirty="0">
                <a:latin typeface="Arial" panose="020B0704020202020204"/>
                <a:cs typeface="Arial" panose="020B0704020202020204"/>
              </a:rPr>
              <a:t>g</a:t>
            </a:r>
            <a:r>
              <a:rPr sz="250" spc="15" dirty="0">
                <a:latin typeface="Arial" panose="020B0704020202020204"/>
                <a:cs typeface="Arial" panose="020B0704020202020204"/>
              </a:rPr>
              <a:t>C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5587" y="3799502"/>
            <a:ext cx="127519" cy="19758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25502" y="3740298"/>
            <a:ext cx="233679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LabelID=IV_A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60086" y="3925245"/>
            <a:ext cx="255270" cy="130810"/>
            <a:chOff x="3160086" y="3925245"/>
            <a:chExt cx="255270" cy="130810"/>
          </a:xfrm>
        </p:grpSpPr>
        <p:sp>
          <p:nvSpPr>
            <p:cNvPr id="27" name="object 27"/>
            <p:cNvSpPr/>
            <p:nvPr/>
          </p:nvSpPr>
          <p:spPr>
            <a:xfrm>
              <a:off x="3226061" y="3927467"/>
              <a:ext cx="123189" cy="126364"/>
            </a:xfrm>
            <a:custGeom>
              <a:avLst/>
              <a:gdLst/>
              <a:ahLst/>
              <a:cxnLst/>
              <a:rect l="l" t="t" r="r" b="b"/>
              <a:pathLst>
                <a:path w="123189" h="126364">
                  <a:moveTo>
                    <a:pt x="0" y="62937"/>
                  </a:moveTo>
                  <a:lnTo>
                    <a:pt x="4666" y="87888"/>
                  </a:lnTo>
                  <a:lnTo>
                    <a:pt x="17580" y="107805"/>
                  </a:lnTo>
                  <a:lnTo>
                    <a:pt x="37115" y="120995"/>
                  </a:lnTo>
                  <a:lnTo>
                    <a:pt x="61641" y="125768"/>
                  </a:lnTo>
                  <a:lnTo>
                    <a:pt x="86085" y="120995"/>
                  </a:lnTo>
                  <a:lnTo>
                    <a:pt x="105590" y="107805"/>
                  </a:lnTo>
                  <a:lnTo>
                    <a:pt x="118505" y="87888"/>
                  </a:lnTo>
                  <a:lnTo>
                    <a:pt x="123178" y="62937"/>
                  </a:lnTo>
                  <a:lnTo>
                    <a:pt x="118505" y="37902"/>
                  </a:lnTo>
                  <a:lnTo>
                    <a:pt x="105590" y="17956"/>
                  </a:lnTo>
                  <a:lnTo>
                    <a:pt x="86085" y="4766"/>
                  </a:lnTo>
                  <a:lnTo>
                    <a:pt x="61641" y="0"/>
                  </a:lnTo>
                  <a:lnTo>
                    <a:pt x="37115" y="4766"/>
                  </a:lnTo>
                  <a:lnTo>
                    <a:pt x="17580" y="17956"/>
                  </a:lnTo>
                  <a:lnTo>
                    <a:pt x="4666" y="37902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62309" y="3952157"/>
              <a:ext cx="250825" cy="76835"/>
            </a:xfrm>
            <a:custGeom>
              <a:avLst/>
              <a:gdLst/>
              <a:ahLst/>
              <a:cxnLst/>
              <a:rect l="l" t="t" r="r" b="b"/>
              <a:pathLst>
                <a:path w="250825" h="76835">
                  <a:moveTo>
                    <a:pt x="250736" y="40516"/>
                  </a:moveTo>
                  <a:lnTo>
                    <a:pt x="189094" y="40516"/>
                  </a:lnTo>
                </a:path>
                <a:path w="250825" h="76835">
                  <a:moveTo>
                    <a:pt x="0" y="40516"/>
                  </a:moveTo>
                  <a:lnTo>
                    <a:pt x="65916" y="40516"/>
                  </a:lnTo>
                </a:path>
                <a:path w="250825" h="76835">
                  <a:moveTo>
                    <a:pt x="123178" y="40516"/>
                  </a:moveTo>
                  <a:lnTo>
                    <a:pt x="114417" y="40516"/>
                  </a:lnTo>
                  <a:lnTo>
                    <a:pt x="109984" y="49484"/>
                  </a:lnTo>
                  <a:lnTo>
                    <a:pt x="109984" y="58452"/>
                  </a:lnTo>
                  <a:lnTo>
                    <a:pt x="109984" y="67421"/>
                  </a:lnTo>
                  <a:lnTo>
                    <a:pt x="114417" y="76389"/>
                  </a:lnTo>
                  <a:lnTo>
                    <a:pt x="123178" y="76389"/>
                  </a:lnTo>
                </a:path>
                <a:path w="250825" h="76835">
                  <a:moveTo>
                    <a:pt x="123178" y="36031"/>
                  </a:moveTo>
                  <a:lnTo>
                    <a:pt x="131991" y="36031"/>
                  </a:lnTo>
                  <a:lnTo>
                    <a:pt x="140752" y="27010"/>
                  </a:lnTo>
                  <a:lnTo>
                    <a:pt x="140752" y="17936"/>
                  </a:lnTo>
                  <a:lnTo>
                    <a:pt x="140752" y="8968"/>
                  </a:lnTo>
                  <a:lnTo>
                    <a:pt x="131991" y="0"/>
                  </a:lnTo>
                  <a:lnTo>
                    <a:pt x="123178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208314" y="3967993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153489" y="3983697"/>
            <a:ext cx="264160" cy="831215"/>
            <a:chOff x="3153489" y="3983697"/>
            <a:chExt cx="264160" cy="831215"/>
          </a:xfrm>
        </p:grpSpPr>
        <p:sp>
          <p:nvSpPr>
            <p:cNvPr id="31" name="object 31"/>
            <p:cNvSpPr/>
            <p:nvPr/>
          </p:nvSpPr>
          <p:spPr>
            <a:xfrm>
              <a:off x="3155711" y="3985920"/>
              <a:ext cx="259715" cy="826769"/>
            </a:xfrm>
            <a:custGeom>
              <a:avLst/>
              <a:gdLst/>
              <a:ahLst/>
              <a:cxnLst/>
              <a:rect l="l" t="t" r="r" b="b"/>
              <a:pathLst>
                <a:path w="259714" h="826770">
                  <a:moveTo>
                    <a:pt x="250789" y="4484"/>
                  </a:moveTo>
                  <a:lnTo>
                    <a:pt x="250789" y="8968"/>
                  </a:lnTo>
                  <a:lnTo>
                    <a:pt x="255169" y="8968"/>
                  </a:lnTo>
                  <a:lnTo>
                    <a:pt x="259550" y="8968"/>
                  </a:lnTo>
                  <a:lnTo>
                    <a:pt x="259550" y="4484"/>
                  </a:lnTo>
                  <a:lnTo>
                    <a:pt x="259550" y="0"/>
                  </a:lnTo>
                  <a:lnTo>
                    <a:pt x="255169" y="0"/>
                  </a:lnTo>
                  <a:lnTo>
                    <a:pt x="250789" y="0"/>
                  </a:lnTo>
                  <a:lnTo>
                    <a:pt x="250789" y="4484"/>
                  </a:lnTo>
                  <a:close/>
                </a:path>
                <a:path w="259714" h="826770">
                  <a:moveTo>
                    <a:pt x="0" y="4484"/>
                  </a:moveTo>
                  <a:lnTo>
                    <a:pt x="0" y="8968"/>
                  </a:lnTo>
                  <a:lnTo>
                    <a:pt x="4433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9714" h="826770">
                  <a:moveTo>
                    <a:pt x="70349" y="763844"/>
                  </a:moveTo>
                  <a:lnTo>
                    <a:pt x="75016" y="788818"/>
                  </a:lnTo>
                  <a:lnTo>
                    <a:pt x="87930" y="808732"/>
                  </a:lnTo>
                  <a:lnTo>
                    <a:pt x="107465" y="821910"/>
                  </a:lnTo>
                  <a:lnTo>
                    <a:pt x="131991" y="826675"/>
                  </a:lnTo>
                  <a:lnTo>
                    <a:pt x="156435" y="821910"/>
                  </a:lnTo>
                  <a:lnTo>
                    <a:pt x="175940" y="808732"/>
                  </a:lnTo>
                  <a:lnTo>
                    <a:pt x="188855" y="788818"/>
                  </a:lnTo>
                  <a:lnTo>
                    <a:pt x="193528" y="763844"/>
                  </a:lnTo>
                  <a:lnTo>
                    <a:pt x="188855" y="738809"/>
                  </a:lnTo>
                  <a:lnTo>
                    <a:pt x="175940" y="718863"/>
                  </a:lnTo>
                  <a:lnTo>
                    <a:pt x="156435" y="705674"/>
                  </a:lnTo>
                  <a:lnTo>
                    <a:pt x="131991" y="700907"/>
                  </a:lnTo>
                  <a:lnTo>
                    <a:pt x="107465" y="705674"/>
                  </a:lnTo>
                  <a:lnTo>
                    <a:pt x="87930" y="718863"/>
                  </a:lnTo>
                  <a:lnTo>
                    <a:pt x="75016" y="738809"/>
                  </a:lnTo>
                  <a:lnTo>
                    <a:pt x="70349" y="76384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62308" y="4711517"/>
              <a:ext cx="250825" cy="76835"/>
            </a:xfrm>
            <a:custGeom>
              <a:avLst/>
              <a:gdLst/>
              <a:ahLst/>
              <a:cxnLst/>
              <a:rect l="l" t="t" r="r" b="b"/>
              <a:pathLst>
                <a:path w="250825" h="76835">
                  <a:moveTo>
                    <a:pt x="250736" y="40516"/>
                  </a:moveTo>
                  <a:lnTo>
                    <a:pt x="189094" y="40516"/>
                  </a:lnTo>
                </a:path>
                <a:path w="250825" h="76835">
                  <a:moveTo>
                    <a:pt x="0" y="40516"/>
                  </a:moveTo>
                  <a:lnTo>
                    <a:pt x="65916" y="40516"/>
                  </a:lnTo>
                </a:path>
                <a:path w="250825" h="76835">
                  <a:moveTo>
                    <a:pt x="123178" y="40516"/>
                  </a:moveTo>
                  <a:lnTo>
                    <a:pt x="114417" y="40516"/>
                  </a:lnTo>
                  <a:lnTo>
                    <a:pt x="109984" y="49484"/>
                  </a:lnTo>
                  <a:lnTo>
                    <a:pt x="109984" y="58452"/>
                  </a:lnTo>
                  <a:lnTo>
                    <a:pt x="109984" y="67421"/>
                  </a:lnTo>
                  <a:lnTo>
                    <a:pt x="114417" y="76389"/>
                  </a:lnTo>
                  <a:lnTo>
                    <a:pt x="123178" y="76389"/>
                  </a:lnTo>
                </a:path>
                <a:path w="250825" h="76835">
                  <a:moveTo>
                    <a:pt x="123178" y="36031"/>
                  </a:moveTo>
                  <a:lnTo>
                    <a:pt x="131991" y="36031"/>
                  </a:lnTo>
                  <a:lnTo>
                    <a:pt x="140752" y="26905"/>
                  </a:lnTo>
                  <a:lnTo>
                    <a:pt x="140752" y="17936"/>
                  </a:lnTo>
                  <a:lnTo>
                    <a:pt x="140752" y="8968"/>
                  </a:lnTo>
                  <a:lnTo>
                    <a:pt x="131991" y="0"/>
                  </a:lnTo>
                  <a:lnTo>
                    <a:pt x="123178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208314" y="4722869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75587" y="4558756"/>
            <a:ext cx="1742439" cy="1016000"/>
            <a:chOff x="1675587" y="4558756"/>
            <a:chExt cx="1742439" cy="1016000"/>
          </a:xfrm>
        </p:grpSpPr>
        <p:sp>
          <p:nvSpPr>
            <p:cNvPr id="35" name="object 35"/>
            <p:cNvSpPr/>
            <p:nvPr/>
          </p:nvSpPr>
          <p:spPr>
            <a:xfrm>
              <a:off x="3155712" y="4745280"/>
              <a:ext cx="259715" cy="9525"/>
            </a:xfrm>
            <a:custGeom>
              <a:avLst/>
              <a:gdLst/>
              <a:ahLst/>
              <a:cxnLst/>
              <a:rect l="l" t="t" r="r" b="b"/>
              <a:pathLst>
                <a:path w="259714" h="9525">
                  <a:moveTo>
                    <a:pt x="250789" y="4484"/>
                  </a:moveTo>
                  <a:lnTo>
                    <a:pt x="250789" y="8968"/>
                  </a:lnTo>
                  <a:lnTo>
                    <a:pt x="255169" y="8968"/>
                  </a:lnTo>
                  <a:lnTo>
                    <a:pt x="259550" y="8968"/>
                  </a:lnTo>
                  <a:lnTo>
                    <a:pt x="259550" y="4484"/>
                  </a:lnTo>
                  <a:lnTo>
                    <a:pt x="259550" y="0"/>
                  </a:lnTo>
                  <a:lnTo>
                    <a:pt x="255169" y="0"/>
                  </a:lnTo>
                  <a:lnTo>
                    <a:pt x="250789" y="0"/>
                  </a:lnTo>
                  <a:lnTo>
                    <a:pt x="250789" y="4484"/>
                  </a:lnTo>
                  <a:close/>
                </a:path>
                <a:path w="259714" h="9525">
                  <a:moveTo>
                    <a:pt x="0" y="4484"/>
                  </a:moveTo>
                  <a:lnTo>
                    <a:pt x="0" y="8968"/>
                  </a:lnTo>
                  <a:lnTo>
                    <a:pt x="4433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587" y="4558756"/>
              <a:ext cx="127519" cy="19768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226061" y="5446187"/>
              <a:ext cx="123189" cy="126364"/>
            </a:xfrm>
            <a:custGeom>
              <a:avLst/>
              <a:gdLst/>
              <a:ahLst/>
              <a:cxnLst/>
              <a:rect l="l" t="t" r="r" b="b"/>
              <a:pathLst>
                <a:path w="123189" h="126364">
                  <a:moveTo>
                    <a:pt x="0" y="62937"/>
                  </a:moveTo>
                  <a:lnTo>
                    <a:pt x="4666" y="87910"/>
                  </a:lnTo>
                  <a:lnTo>
                    <a:pt x="17580" y="107825"/>
                  </a:lnTo>
                  <a:lnTo>
                    <a:pt x="37115" y="121003"/>
                  </a:lnTo>
                  <a:lnTo>
                    <a:pt x="61641" y="125768"/>
                  </a:lnTo>
                  <a:lnTo>
                    <a:pt x="86085" y="121003"/>
                  </a:lnTo>
                  <a:lnTo>
                    <a:pt x="105590" y="107825"/>
                  </a:lnTo>
                  <a:lnTo>
                    <a:pt x="118505" y="87910"/>
                  </a:lnTo>
                  <a:lnTo>
                    <a:pt x="123178" y="62937"/>
                  </a:lnTo>
                  <a:lnTo>
                    <a:pt x="118505" y="37924"/>
                  </a:lnTo>
                  <a:lnTo>
                    <a:pt x="105590" y="17976"/>
                  </a:lnTo>
                  <a:lnTo>
                    <a:pt x="86085" y="4774"/>
                  </a:lnTo>
                  <a:lnTo>
                    <a:pt x="61641" y="0"/>
                  </a:lnTo>
                  <a:lnTo>
                    <a:pt x="37115" y="4774"/>
                  </a:lnTo>
                  <a:lnTo>
                    <a:pt x="17580" y="17976"/>
                  </a:lnTo>
                  <a:lnTo>
                    <a:pt x="4666" y="37924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62309" y="5470877"/>
              <a:ext cx="250825" cy="72390"/>
            </a:xfrm>
            <a:custGeom>
              <a:avLst/>
              <a:gdLst/>
              <a:ahLst/>
              <a:cxnLst/>
              <a:rect l="l" t="t" r="r" b="b"/>
              <a:pathLst>
                <a:path w="250825" h="72389">
                  <a:moveTo>
                    <a:pt x="250736" y="40516"/>
                  </a:moveTo>
                  <a:lnTo>
                    <a:pt x="189094" y="40516"/>
                  </a:lnTo>
                </a:path>
                <a:path w="250825" h="72389">
                  <a:moveTo>
                    <a:pt x="0" y="40516"/>
                  </a:moveTo>
                  <a:lnTo>
                    <a:pt x="65916" y="40516"/>
                  </a:lnTo>
                </a:path>
                <a:path w="250825" h="72389">
                  <a:moveTo>
                    <a:pt x="123178" y="36031"/>
                  </a:moveTo>
                  <a:lnTo>
                    <a:pt x="114417" y="36031"/>
                  </a:lnTo>
                  <a:lnTo>
                    <a:pt x="109984" y="45000"/>
                  </a:lnTo>
                  <a:lnTo>
                    <a:pt x="109984" y="53968"/>
                  </a:lnTo>
                  <a:lnTo>
                    <a:pt x="109984" y="62937"/>
                  </a:lnTo>
                  <a:lnTo>
                    <a:pt x="114417" y="71905"/>
                  </a:lnTo>
                  <a:lnTo>
                    <a:pt x="123178" y="71905"/>
                  </a:lnTo>
                </a:path>
                <a:path w="250825" h="72389">
                  <a:moveTo>
                    <a:pt x="123178" y="36031"/>
                  </a:moveTo>
                  <a:lnTo>
                    <a:pt x="131991" y="36031"/>
                  </a:lnTo>
                  <a:lnTo>
                    <a:pt x="140752" y="26905"/>
                  </a:lnTo>
                  <a:lnTo>
                    <a:pt x="140752" y="17936"/>
                  </a:lnTo>
                  <a:lnTo>
                    <a:pt x="140752" y="8968"/>
                  </a:lnTo>
                  <a:lnTo>
                    <a:pt x="131991" y="0"/>
                  </a:lnTo>
                  <a:lnTo>
                    <a:pt x="123178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208314" y="548222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75587" y="3925245"/>
            <a:ext cx="2320925" cy="2157095"/>
            <a:chOff x="1675587" y="3925245"/>
            <a:chExt cx="2320925" cy="2157095"/>
          </a:xfrm>
        </p:grpSpPr>
        <p:sp>
          <p:nvSpPr>
            <p:cNvPr id="41" name="object 41"/>
            <p:cNvSpPr/>
            <p:nvPr/>
          </p:nvSpPr>
          <p:spPr>
            <a:xfrm>
              <a:off x="3155712" y="5504640"/>
              <a:ext cx="259715" cy="9525"/>
            </a:xfrm>
            <a:custGeom>
              <a:avLst/>
              <a:gdLst/>
              <a:ahLst/>
              <a:cxnLst/>
              <a:rect l="l" t="t" r="r" b="b"/>
              <a:pathLst>
                <a:path w="259714" h="9525">
                  <a:moveTo>
                    <a:pt x="250789" y="4484"/>
                  </a:moveTo>
                  <a:lnTo>
                    <a:pt x="250789" y="8968"/>
                  </a:lnTo>
                  <a:lnTo>
                    <a:pt x="255169" y="8968"/>
                  </a:lnTo>
                  <a:lnTo>
                    <a:pt x="259550" y="8968"/>
                  </a:lnTo>
                  <a:lnTo>
                    <a:pt x="259550" y="4484"/>
                  </a:lnTo>
                  <a:lnTo>
                    <a:pt x="259550" y="0"/>
                  </a:lnTo>
                  <a:lnTo>
                    <a:pt x="255169" y="0"/>
                  </a:lnTo>
                  <a:lnTo>
                    <a:pt x="250789" y="0"/>
                  </a:lnTo>
                  <a:lnTo>
                    <a:pt x="250789" y="4484"/>
                  </a:lnTo>
                  <a:close/>
                </a:path>
                <a:path w="259714" h="9525">
                  <a:moveTo>
                    <a:pt x="0" y="4484"/>
                  </a:moveTo>
                  <a:lnTo>
                    <a:pt x="0" y="8968"/>
                  </a:lnTo>
                  <a:lnTo>
                    <a:pt x="4433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5587" y="5313632"/>
              <a:ext cx="127519" cy="20217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472418" y="3927467"/>
              <a:ext cx="521334" cy="2152650"/>
            </a:xfrm>
            <a:custGeom>
              <a:avLst/>
              <a:gdLst/>
              <a:ahLst/>
              <a:cxnLst/>
              <a:rect l="l" t="t" r="r" b="b"/>
              <a:pathLst>
                <a:path w="521335" h="2152650">
                  <a:moveTo>
                    <a:pt x="494771" y="2100632"/>
                  </a:moveTo>
                  <a:lnTo>
                    <a:pt x="521264" y="2087042"/>
                  </a:lnTo>
                  <a:lnTo>
                    <a:pt x="472763" y="2064611"/>
                  </a:lnTo>
                  <a:lnTo>
                    <a:pt x="521264" y="2037695"/>
                  </a:lnTo>
                  <a:lnTo>
                    <a:pt x="472763" y="2010774"/>
                  </a:lnTo>
                  <a:lnTo>
                    <a:pt x="521264" y="1988210"/>
                  </a:lnTo>
                  <a:lnTo>
                    <a:pt x="472763" y="1961295"/>
                  </a:lnTo>
                  <a:lnTo>
                    <a:pt x="494771" y="1947837"/>
                  </a:lnTo>
                  <a:lnTo>
                    <a:pt x="494771" y="1898347"/>
                  </a:lnTo>
                </a:path>
                <a:path w="521335" h="2152650">
                  <a:moveTo>
                    <a:pt x="494771" y="2149984"/>
                  </a:moveTo>
                  <a:lnTo>
                    <a:pt x="494771" y="2100632"/>
                  </a:lnTo>
                </a:path>
                <a:path w="521335" h="2152650">
                  <a:moveTo>
                    <a:pt x="488174" y="2147737"/>
                  </a:moveTo>
                  <a:lnTo>
                    <a:pt x="488174" y="2152227"/>
                  </a:lnTo>
                  <a:lnTo>
                    <a:pt x="492554" y="2152227"/>
                  </a:lnTo>
                  <a:lnTo>
                    <a:pt x="496934" y="2152227"/>
                  </a:lnTo>
                  <a:lnTo>
                    <a:pt x="496934" y="2147737"/>
                  </a:lnTo>
                  <a:lnTo>
                    <a:pt x="496934" y="2143253"/>
                  </a:lnTo>
                  <a:lnTo>
                    <a:pt x="492554" y="2143253"/>
                  </a:lnTo>
                  <a:lnTo>
                    <a:pt x="488174" y="2143253"/>
                  </a:lnTo>
                  <a:lnTo>
                    <a:pt x="488174" y="2147737"/>
                  </a:lnTo>
                  <a:close/>
                </a:path>
                <a:path w="521335" h="2152650">
                  <a:moveTo>
                    <a:pt x="488174" y="1896131"/>
                  </a:moveTo>
                  <a:lnTo>
                    <a:pt x="488174" y="1900615"/>
                  </a:lnTo>
                  <a:lnTo>
                    <a:pt x="492554" y="1900615"/>
                  </a:lnTo>
                  <a:lnTo>
                    <a:pt x="496934" y="1900615"/>
                  </a:lnTo>
                  <a:lnTo>
                    <a:pt x="496934" y="1896131"/>
                  </a:lnTo>
                  <a:lnTo>
                    <a:pt x="496934" y="1891647"/>
                  </a:lnTo>
                  <a:lnTo>
                    <a:pt x="492554" y="1891647"/>
                  </a:lnTo>
                  <a:lnTo>
                    <a:pt x="488174" y="1891647"/>
                  </a:lnTo>
                  <a:lnTo>
                    <a:pt x="488174" y="1896131"/>
                  </a:lnTo>
                  <a:close/>
                </a:path>
                <a:path w="521335" h="2152650">
                  <a:moveTo>
                    <a:pt x="0" y="62937"/>
                  </a:moveTo>
                  <a:lnTo>
                    <a:pt x="4664" y="87888"/>
                  </a:lnTo>
                  <a:lnTo>
                    <a:pt x="17561" y="107805"/>
                  </a:lnTo>
                  <a:lnTo>
                    <a:pt x="37048" y="120995"/>
                  </a:lnTo>
                  <a:lnTo>
                    <a:pt x="61483" y="125768"/>
                  </a:lnTo>
                  <a:lnTo>
                    <a:pt x="86018" y="120995"/>
                  </a:lnTo>
                  <a:lnTo>
                    <a:pt x="105570" y="107805"/>
                  </a:lnTo>
                  <a:lnTo>
                    <a:pt x="118503" y="87888"/>
                  </a:lnTo>
                  <a:lnTo>
                    <a:pt x="123178" y="62937"/>
                  </a:lnTo>
                  <a:lnTo>
                    <a:pt x="118503" y="37902"/>
                  </a:lnTo>
                  <a:lnTo>
                    <a:pt x="105570" y="17956"/>
                  </a:lnTo>
                  <a:lnTo>
                    <a:pt x="86018" y="4766"/>
                  </a:lnTo>
                  <a:lnTo>
                    <a:pt x="61483" y="0"/>
                  </a:lnTo>
                  <a:lnTo>
                    <a:pt x="37048" y="4766"/>
                  </a:lnTo>
                  <a:lnTo>
                    <a:pt x="17561" y="17956"/>
                  </a:lnTo>
                  <a:lnTo>
                    <a:pt x="4664" y="37902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13045" y="3952157"/>
              <a:ext cx="246379" cy="76835"/>
            </a:xfrm>
            <a:custGeom>
              <a:avLst/>
              <a:gdLst/>
              <a:ahLst/>
              <a:cxnLst/>
              <a:rect l="l" t="t" r="r" b="b"/>
              <a:pathLst>
                <a:path w="246379" h="76835">
                  <a:moveTo>
                    <a:pt x="0" y="40516"/>
                  </a:moveTo>
                  <a:lnTo>
                    <a:pt x="61536" y="40516"/>
                  </a:lnTo>
                </a:path>
                <a:path w="246379" h="76835">
                  <a:moveTo>
                    <a:pt x="246250" y="40516"/>
                  </a:moveTo>
                  <a:lnTo>
                    <a:pt x="184714" y="40516"/>
                  </a:lnTo>
                </a:path>
                <a:path w="246379" h="76835">
                  <a:moveTo>
                    <a:pt x="123072" y="76389"/>
                  </a:moveTo>
                  <a:lnTo>
                    <a:pt x="127453" y="71905"/>
                  </a:lnTo>
                  <a:lnTo>
                    <a:pt x="136372" y="67421"/>
                  </a:lnTo>
                  <a:lnTo>
                    <a:pt x="136372" y="58452"/>
                  </a:lnTo>
                  <a:lnTo>
                    <a:pt x="136372" y="49484"/>
                  </a:lnTo>
                  <a:lnTo>
                    <a:pt x="127453" y="40516"/>
                  </a:lnTo>
                  <a:lnTo>
                    <a:pt x="118692" y="40516"/>
                  </a:lnTo>
                </a:path>
                <a:path w="246379" h="76835">
                  <a:moveTo>
                    <a:pt x="123072" y="0"/>
                  </a:moveTo>
                  <a:lnTo>
                    <a:pt x="114259" y="0"/>
                  </a:lnTo>
                  <a:lnTo>
                    <a:pt x="109878" y="8968"/>
                  </a:lnTo>
                  <a:lnTo>
                    <a:pt x="109878" y="17936"/>
                  </a:lnTo>
                  <a:lnTo>
                    <a:pt x="109878" y="27010"/>
                  </a:lnTo>
                  <a:lnTo>
                    <a:pt x="114259" y="36031"/>
                  </a:lnTo>
                  <a:lnTo>
                    <a:pt x="123072" y="36031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3732409" y="5919562"/>
            <a:ext cx="14605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10" dirty="0">
                <a:latin typeface="Arial" panose="020B0704020202020204"/>
                <a:cs typeface="Arial" panose="020B0704020202020204"/>
              </a:rPr>
              <a:t>1e</a:t>
            </a:r>
            <a:r>
              <a:rPr sz="250" spc="15" dirty="0">
                <a:latin typeface="Arial" panose="020B0704020202020204"/>
                <a:cs typeface="Arial" panose="020B0704020202020204"/>
              </a:rPr>
              <a:t>-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006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u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11774" y="3967993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404279" y="3983697"/>
            <a:ext cx="259715" cy="831215"/>
            <a:chOff x="3404279" y="3983697"/>
            <a:chExt cx="259715" cy="831215"/>
          </a:xfrm>
        </p:grpSpPr>
        <p:sp>
          <p:nvSpPr>
            <p:cNvPr id="48" name="object 48"/>
            <p:cNvSpPr/>
            <p:nvPr/>
          </p:nvSpPr>
          <p:spPr>
            <a:xfrm>
              <a:off x="3406501" y="3985920"/>
              <a:ext cx="255270" cy="826769"/>
            </a:xfrm>
            <a:custGeom>
              <a:avLst/>
              <a:gdLst/>
              <a:ahLst/>
              <a:cxnLst/>
              <a:rect l="l" t="t" r="r" b="b"/>
              <a:pathLst>
                <a:path w="255270" h="826770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760" y="8968"/>
                  </a:lnTo>
                  <a:lnTo>
                    <a:pt x="8760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826770">
                  <a:moveTo>
                    <a:pt x="246198" y="4484"/>
                  </a:moveTo>
                  <a:lnTo>
                    <a:pt x="246198" y="8968"/>
                  </a:lnTo>
                  <a:lnTo>
                    <a:pt x="250578" y="8968"/>
                  </a:lnTo>
                  <a:lnTo>
                    <a:pt x="255011" y="8968"/>
                  </a:lnTo>
                  <a:lnTo>
                    <a:pt x="255011" y="4484"/>
                  </a:lnTo>
                  <a:lnTo>
                    <a:pt x="255011" y="0"/>
                  </a:lnTo>
                  <a:lnTo>
                    <a:pt x="250578" y="0"/>
                  </a:lnTo>
                  <a:lnTo>
                    <a:pt x="246198" y="0"/>
                  </a:lnTo>
                  <a:lnTo>
                    <a:pt x="246198" y="4484"/>
                  </a:lnTo>
                  <a:close/>
                </a:path>
                <a:path w="255270" h="826770">
                  <a:moveTo>
                    <a:pt x="65916" y="763844"/>
                  </a:moveTo>
                  <a:lnTo>
                    <a:pt x="70580" y="788818"/>
                  </a:lnTo>
                  <a:lnTo>
                    <a:pt x="83477" y="808732"/>
                  </a:lnTo>
                  <a:lnTo>
                    <a:pt x="102965" y="821910"/>
                  </a:lnTo>
                  <a:lnTo>
                    <a:pt x="127400" y="826675"/>
                  </a:lnTo>
                  <a:lnTo>
                    <a:pt x="151935" y="821910"/>
                  </a:lnTo>
                  <a:lnTo>
                    <a:pt x="171487" y="808732"/>
                  </a:lnTo>
                  <a:lnTo>
                    <a:pt x="184420" y="788818"/>
                  </a:lnTo>
                  <a:lnTo>
                    <a:pt x="189094" y="763844"/>
                  </a:lnTo>
                  <a:lnTo>
                    <a:pt x="184420" y="738809"/>
                  </a:lnTo>
                  <a:lnTo>
                    <a:pt x="171487" y="718863"/>
                  </a:lnTo>
                  <a:lnTo>
                    <a:pt x="151935" y="705674"/>
                  </a:lnTo>
                  <a:lnTo>
                    <a:pt x="127400" y="700907"/>
                  </a:lnTo>
                  <a:lnTo>
                    <a:pt x="102965" y="705674"/>
                  </a:lnTo>
                  <a:lnTo>
                    <a:pt x="83477" y="718863"/>
                  </a:lnTo>
                  <a:lnTo>
                    <a:pt x="70580" y="738809"/>
                  </a:lnTo>
                  <a:lnTo>
                    <a:pt x="65916" y="76384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413045" y="4711517"/>
              <a:ext cx="246379" cy="76835"/>
            </a:xfrm>
            <a:custGeom>
              <a:avLst/>
              <a:gdLst/>
              <a:ahLst/>
              <a:cxnLst/>
              <a:rect l="l" t="t" r="r" b="b"/>
              <a:pathLst>
                <a:path w="246379" h="76835">
                  <a:moveTo>
                    <a:pt x="0" y="40516"/>
                  </a:moveTo>
                  <a:lnTo>
                    <a:pt x="61536" y="40516"/>
                  </a:lnTo>
                </a:path>
                <a:path w="246379" h="76835">
                  <a:moveTo>
                    <a:pt x="246250" y="40516"/>
                  </a:moveTo>
                  <a:lnTo>
                    <a:pt x="184714" y="40516"/>
                  </a:lnTo>
                </a:path>
                <a:path w="246379" h="76835">
                  <a:moveTo>
                    <a:pt x="123072" y="76389"/>
                  </a:moveTo>
                  <a:lnTo>
                    <a:pt x="127453" y="71905"/>
                  </a:lnTo>
                  <a:lnTo>
                    <a:pt x="136372" y="67421"/>
                  </a:lnTo>
                  <a:lnTo>
                    <a:pt x="136372" y="58452"/>
                  </a:lnTo>
                  <a:lnTo>
                    <a:pt x="136372" y="49484"/>
                  </a:lnTo>
                  <a:lnTo>
                    <a:pt x="127453" y="40516"/>
                  </a:lnTo>
                  <a:lnTo>
                    <a:pt x="118692" y="40516"/>
                  </a:lnTo>
                </a:path>
                <a:path w="246379" h="76835">
                  <a:moveTo>
                    <a:pt x="123072" y="0"/>
                  </a:moveTo>
                  <a:lnTo>
                    <a:pt x="114259" y="0"/>
                  </a:lnTo>
                  <a:lnTo>
                    <a:pt x="109878" y="8968"/>
                  </a:lnTo>
                  <a:lnTo>
                    <a:pt x="109878" y="17936"/>
                  </a:lnTo>
                  <a:lnTo>
                    <a:pt x="109878" y="26905"/>
                  </a:lnTo>
                  <a:lnTo>
                    <a:pt x="114259" y="36031"/>
                  </a:lnTo>
                  <a:lnTo>
                    <a:pt x="123072" y="36031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511774" y="4722869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404279" y="4743058"/>
            <a:ext cx="259715" cy="831215"/>
            <a:chOff x="3404279" y="4743058"/>
            <a:chExt cx="259715" cy="831215"/>
          </a:xfrm>
        </p:grpSpPr>
        <p:sp>
          <p:nvSpPr>
            <p:cNvPr id="52" name="object 52"/>
            <p:cNvSpPr/>
            <p:nvPr/>
          </p:nvSpPr>
          <p:spPr>
            <a:xfrm>
              <a:off x="3406501" y="4745280"/>
              <a:ext cx="255270" cy="826769"/>
            </a:xfrm>
            <a:custGeom>
              <a:avLst/>
              <a:gdLst/>
              <a:ahLst/>
              <a:cxnLst/>
              <a:rect l="l" t="t" r="r" b="b"/>
              <a:pathLst>
                <a:path w="255270" h="826770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760" y="8968"/>
                  </a:lnTo>
                  <a:lnTo>
                    <a:pt x="8760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826770">
                  <a:moveTo>
                    <a:pt x="246198" y="4484"/>
                  </a:moveTo>
                  <a:lnTo>
                    <a:pt x="246198" y="8968"/>
                  </a:lnTo>
                  <a:lnTo>
                    <a:pt x="250578" y="8968"/>
                  </a:lnTo>
                  <a:lnTo>
                    <a:pt x="255011" y="8968"/>
                  </a:lnTo>
                  <a:lnTo>
                    <a:pt x="255011" y="4484"/>
                  </a:lnTo>
                  <a:lnTo>
                    <a:pt x="255011" y="0"/>
                  </a:lnTo>
                  <a:lnTo>
                    <a:pt x="250578" y="0"/>
                  </a:lnTo>
                  <a:lnTo>
                    <a:pt x="246198" y="0"/>
                  </a:lnTo>
                  <a:lnTo>
                    <a:pt x="246198" y="4484"/>
                  </a:lnTo>
                  <a:close/>
                </a:path>
                <a:path w="255270" h="826770">
                  <a:moveTo>
                    <a:pt x="65916" y="763844"/>
                  </a:moveTo>
                  <a:lnTo>
                    <a:pt x="70580" y="788818"/>
                  </a:lnTo>
                  <a:lnTo>
                    <a:pt x="83477" y="808732"/>
                  </a:lnTo>
                  <a:lnTo>
                    <a:pt x="102965" y="821910"/>
                  </a:lnTo>
                  <a:lnTo>
                    <a:pt x="127400" y="826675"/>
                  </a:lnTo>
                  <a:lnTo>
                    <a:pt x="151935" y="821910"/>
                  </a:lnTo>
                  <a:lnTo>
                    <a:pt x="171487" y="808732"/>
                  </a:lnTo>
                  <a:lnTo>
                    <a:pt x="184420" y="788818"/>
                  </a:lnTo>
                  <a:lnTo>
                    <a:pt x="189094" y="763844"/>
                  </a:lnTo>
                  <a:lnTo>
                    <a:pt x="184420" y="738831"/>
                  </a:lnTo>
                  <a:lnTo>
                    <a:pt x="171487" y="718883"/>
                  </a:lnTo>
                  <a:lnTo>
                    <a:pt x="151935" y="705681"/>
                  </a:lnTo>
                  <a:lnTo>
                    <a:pt x="127400" y="700907"/>
                  </a:lnTo>
                  <a:lnTo>
                    <a:pt x="102965" y="705681"/>
                  </a:lnTo>
                  <a:lnTo>
                    <a:pt x="83477" y="718883"/>
                  </a:lnTo>
                  <a:lnTo>
                    <a:pt x="70580" y="738831"/>
                  </a:lnTo>
                  <a:lnTo>
                    <a:pt x="65916" y="76384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13045" y="5470877"/>
              <a:ext cx="246379" cy="72390"/>
            </a:xfrm>
            <a:custGeom>
              <a:avLst/>
              <a:gdLst/>
              <a:ahLst/>
              <a:cxnLst/>
              <a:rect l="l" t="t" r="r" b="b"/>
              <a:pathLst>
                <a:path w="246379" h="72389">
                  <a:moveTo>
                    <a:pt x="0" y="40516"/>
                  </a:moveTo>
                  <a:lnTo>
                    <a:pt x="61536" y="40516"/>
                  </a:lnTo>
                </a:path>
                <a:path w="246379" h="72389">
                  <a:moveTo>
                    <a:pt x="246250" y="40516"/>
                  </a:moveTo>
                  <a:lnTo>
                    <a:pt x="184714" y="40516"/>
                  </a:lnTo>
                </a:path>
                <a:path w="246379" h="72389">
                  <a:moveTo>
                    <a:pt x="123072" y="71905"/>
                  </a:moveTo>
                  <a:lnTo>
                    <a:pt x="127453" y="67421"/>
                  </a:lnTo>
                  <a:lnTo>
                    <a:pt x="136372" y="62937"/>
                  </a:lnTo>
                  <a:lnTo>
                    <a:pt x="136372" y="53968"/>
                  </a:lnTo>
                  <a:lnTo>
                    <a:pt x="136372" y="45000"/>
                  </a:lnTo>
                  <a:lnTo>
                    <a:pt x="127453" y="36031"/>
                  </a:lnTo>
                  <a:lnTo>
                    <a:pt x="118692" y="36031"/>
                  </a:lnTo>
                </a:path>
                <a:path w="246379" h="72389">
                  <a:moveTo>
                    <a:pt x="123072" y="0"/>
                  </a:moveTo>
                  <a:lnTo>
                    <a:pt x="114259" y="0"/>
                  </a:lnTo>
                  <a:lnTo>
                    <a:pt x="109878" y="8968"/>
                  </a:lnTo>
                  <a:lnTo>
                    <a:pt x="109878" y="17936"/>
                  </a:lnTo>
                  <a:lnTo>
                    <a:pt x="109878" y="26905"/>
                  </a:lnTo>
                  <a:lnTo>
                    <a:pt x="114259" y="36031"/>
                  </a:lnTo>
                  <a:lnTo>
                    <a:pt x="123072" y="36031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511774" y="548222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404279" y="3927513"/>
            <a:ext cx="506095" cy="1588770"/>
            <a:chOff x="3404279" y="3927513"/>
            <a:chExt cx="506095" cy="1588770"/>
          </a:xfrm>
        </p:grpSpPr>
        <p:sp>
          <p:nvSpPr>
            <p:cNvPr id="56" name="object 56"/>
            <p:cNvSpPr/>
            <p:nvPr/>
          </p:nvSpPr>
          <p:spPr>
            <a:xfrm>
              <a:off x="3406501" y="550464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760" y="8968"/>
                  </a:lnTo>
                  <a:lnTo>
                    <a:pt x="8760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198" y="4484"/>
                  </a:moveTo>
                  <a:lnTo>
                    <a:pt x="246198" y="8968"/>
                  </a:lnTo>
                  <a:lnTo>
                    <a:pt x="250578" y="8968"/>
                  </a:lnTo>
                  <a:lnTo>
                    <a:pt x="255011" y="8968"/>
                  </a:lnTo>
                  <a:lnTo>
                    <a:pt x="255011" y="4484"/>
                  </a:lnTo>
                  <a:lnTo>
                    <a:pt x="255011" y="0"/>
                  </a:lnTo>
                  <a:lnTo>
                    <a:pt x="250578" y="0"/>
                  </a:lnTo>
                  <a:lnTo>
                    <a:pt x="246198" y="0"/>
                  </a:lnTo>
                  <a:lnTo>
                    <a:pt x="246198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59296" y="3929736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37"/>
                  </a:moveTo>
                  <a:lnTo>
                    <a:pt x="61641" y="62937"/>
                  </a:lnTo>
                  <a:lnTo>
                    <a:pt x="184820" y="0"/>
                  </a:lnTo>
                </a:path>
                <a:path w="246379" h="94614">
                  <a:moveTo>
                    <a:pt x="184820" y="62937"/>
                  </a:moveTo>
                  <a:lnTo>
                    <a:pt x="246356" y="62937"/>
                  </a:lnTo>
                </a:path>
                <a:path w="246379" h="94614">
                  <a:moveTo>
                    <a:pt x="123178" y="31389"/>
                  </a:moveTo>
                  <a:lnTo>
                    <a:pt x="123178" y="94326"/>
                  </a:lnTo>
                  <a:lnTo>
                    <a:pt x="136372" y="80873"/>
                  </a:lnTo>
                </a:path>
                <a:path w="246379" h="94614">
                  <a:moveTo>
                    <a:pt x="123178" y="94326"/>
                  </a:moveTo>
                  <a:lnTo>
                    <a:pt x="109984" y="80873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652699" y="398592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723649" y="3964983"/>
            <a:ext cx="120014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_23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2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160086" y="4113950"/>
            <a:ext cx="255270" cy="130810"/>
            <a:chOff x="3160086" y="4113950"/>
            <a:chExt cx="255270" cy="130810"/>
          </a:xfrm>
        </p:grpSpPr>
        <p:sp>
          <p:nvSpPr>
            <p:cNvPr id="61" name="object 61"/>
            <p:cNvSpPr/>
            <p:nvPr/>
          </p:nvSpPr>
          <p:spPr>
            <a:xfrm>
              <a:off x="3226061" y="4116173"/>
              <a:ext cx="123189" cy="126364"/>
            </a:xfrm>
            <a:custGeom>
              <a:avLst/>
              <a:gdLst/>
              <a:ahLst/>
              <a:cxnLst/>
              <a:rect l="l" t="t" r="r" b="b"/>
              <a:pathLst>
                <a:path w="123189" h="126364">
                  <a:moveTo>
                    <a:pt x="0" y="62937"/>
                  </a:moveTo>
                  <a:lnTo>
                    <a:pt x="4666" y="87905"/>
                  </a:lnTo>
                  <a:lnTo>
                    <a:pt x="17580" y="107858"/>
                  </a:lnTo>
                  <a:lnTo>
                    <a:pt x="37115" y="121084"/>
                  </a:lnTo>
                  <a:lnTo>
                    <a:pt x="61641" y="125874"/>
                  </a:lnTo>
                  <a:lnTo>
                    <a:pt x="86085" y="121084"/>
                  </a:lnTo>
                  <a:lnTo>
                    <a:pt x="105590" y="107858"/>
                  </a:lnTo>
                  <a:lnTo>
                    <a:pt x="118505" y="87905"/>
                  </a:lnTo>
                  <a:lnTo>
                    <a:pt x="123178" y="62937"/>
                  </a:lnTo>
                  <a:lnTo>
                    <a:pt x="118505" y="37946"/>
                  </a:lnTo>
                  <a:lnTo>
                    <a:pt x="105590" y="17996"/>
                  </a:lnTo>
                  <a:lnTo>
                    <a:pt x="86085" y="4781"/>
                  </a:lnTo>
                  <a:lnTo>
                    <a:pt x="61641" y="0"/>
                  </a:lnTo>
                  <a:lnTo>
                    <a:pt x="37115" y="4781"/>
                  </a:lnTo>
                  <a:lnTo>
                    <a:pt x="17580" y="17996"/>
                  </a:lnTo>
                  <a:lnTo>
                    <a:pt x="4666" y="37946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62309" y="4145452"/>
              <a:ext cx="250825" cy="72390"/>
            </a:xfrm>
            <a:custGeom>
              <a:avLst/>
              <a:gdLst/>
              <a:ahLst/>
              <a:cxnLst/>
              <a:rect l="l" t="t" r="r" b="b"/>
              <a:pathLst>
                <a:path w="250825" h="72389">
                  <a:moveTo>
                    <a:pt x="0" y="35873"/>
                  </a:moveTo>
                  <a:lnTo>
                    <a:pt x="65916" y="35873"/>
                  </a:lnTo>
                </a:path>
                <a:path w="250825" h="72389">
                  <a:moveTo>
                    <a:pt x="250736" y="35873"/>
                  </a:moveTo>
                  <a:lnTo>
                    <a:pt x="189094" y="35873"/>
                  </a:lnTo>
                </a:path>
                <a:path w="250825" h="72389">
                  <a:moveTo>
                    <a:pt x="127611" y="71799"/>
                  </a:moveTo>
                  <a:lnTo>
                    <a:pt x="131991" y="67263"/>
                  </a:lnTo>
                  <a:lnTo>
                    <a:pt x="140752" y="62778"/>
                  </a:lnTo>
                  <a:lnTo>
                    <a:pt x="140752" y="53810"/>
                  </a:lnTo>
                  <a:lnTo>
                    <a:pt x="140752" y="44842"/>
                  </a:lnTo>
                  <a:lnTo>
                    <a:pt x="131991" y="35873"/>
                  </a:lnTo>
                  <a:lnTo>
                    <a:pt x="123178" y="35873"/>
                  </a:lnTo>
                </a:path>
                <a:path w="250825" h="72389">
                  <a:moveTo>
                    <a:pt x="123178" y="0"/>
                  </a:moveTo>
                  <a:lnTo>
                    <a:pt x="114417" y="4484"/>
                  </a:lnTo>
                  <a:lnTo>
                    <a:pt x="114417" y="8968"/>
                  </a:lnTo>
                  <a:lnTo>
                    <a:pt x="114417" y="17936"/>
                  </a:lnTo>
                  <a:lnTo>
                    <a:pt x="114417" y="26905"/>
                  </a:lnTo>
                  <a:lnTo>
                    <a:pt x="114417" y="31389"/>
                  </a:lnTo>
                  <a:lnTo>
                    <a:pt x="123178" y="35873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3265417" y="415669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153489" y="4113950"/>
            <a:ext cx="508634" cy="130810"/>
            <a:chOff x="3153489" y="4113950"/>
            <a:chExt cx="508634" cy="130810"/>
          </a:xfrm>
        </p:grpSpPr>
        <p:sp>
          <p:nvSpPr>
            <p:cNvPr id="65" name="object 65"/>
            <p:cNvSpPr/>
            <p:nvPr/>
          </p:nvSpPr>
          <p:spPr>
            <a:xfrm>
              <a:off x="3155711" y="4116173"/>
              <a:ext cx="440055" cy="126364"/>
            </a:xfrm>
            <a:custGeom>
              <a:avLst/>
              <a:gdLst/>
              <a:ahLst/>
              <a:cxnLst/>
              <a:rect l="l" t="t" r="r" b="b"/>
              <a:pathLst>
                <a:path w="440054" h="126364">
                  <a:moveTo>
                    <a:pt x="0" y="62937"/>
                  </a:moveTo>
                  <a:lnTo>
                    <a:pt x="0" y="67421"/>
                  </a:lnTo>
                  <a:lnTo>
                    <a:pt x="4433" y="67421"/>
                  </a:lnTo>
                  <a:lnTo>
                    <a:pt x="8813" y="67421"/>
                  </a:lnTo>
                  <a:lnTo>
                    <a:pt x="8813" y="62937"/>
                  </a:lnTo>
                  <a:lnTo>
                    <a:pt x="8813" y="58452"/>
                  </a:lnTo>
                  <a:lnTo>
                    <a:pt x="4433" y="58452"/>
                  </a:lnTo>
                  <a:lnTo>
                    <a:pt x="0" y="58452"/>
                  </a:lnTo>
                  <a:lnTo>
                    <a:pt x="0" y="62937"/>
                  </a:lnTo>
                  <a:close/>
                </a:path>
                <a:path w="440054" h="126364">
                  <a:moveTo>
                    <a:pt x="250789" y="62937"/>
                  </a:moveTo>
                  <a:lnTo>
                    <a:pt x="250789" y="67421"/>
                  </a:lnTo>
                  <a:lnTo>
                    <a:pt x="255169" y="67421"/>
                  </a:lnTo>
                  <a:lnTo>
                    <a:pt x="259550" y="67421"/>
                  </a:lnTo>
                  <a:lnTo>
                    <a:pt x="259550" y="62937"/>
                  </a:lnTo>
                  <a:lnTo>
                    <a:pt x="259550" y="58452"/>
                  </a:lnTo>
                  <a:lnTo>
                    <a:pt x="255169" y="58452"/>
                  </a:lnTo>
                  <a:lnTo>
                    <a:pt x="250789" y="58452"/>
                  </a:lnTo>
                  <a:lnTo>
                    <a:pt x="250789" y="62937"/>
                  </a:lnTo>
                  <a:close/>
                </a:path>
                <a:path w="440054" h="126364">
                  <a:moveTo>
                    <a:pt x="316706" y="62937"/>
                  </a:moveTo>
                  <a:lnTo>
                    <a:pt x="321370" y="87905"/>
                  </a:lnTo>
                  <a:lnTo>
                    <a:pt x="334267" y="107858"/>
                  </a:lnTo>
                  <a:lnTo>
                    <a:pt x="353754" y="121084"/>
                  </a:lnTo>
                  <a:lnTo>
                    <a:pt x="378189" y="125874"/>
                  </a:lnTo>
                  <a:lnTo>
                    <a:pt x="402724" y="121084"/>
                  </a:lnTo>
                  <a:lnTo>
                    <a:pt x="422277" y="107858"/>
                  </a:lnTo>
                  <a:lnTo>
                    <a:pt x="435209" y="87905"/>
                  </a:lnTo>
                  <a:lnTo>
                    <a:pt x="439884" y="62937"/>
                  </a:lnTo>
                  <a:lnTo>
                    <a:pt x="435209" y="37946"/>
                  </a:lnTo>
                  <a:lnTo>
                    <a:pt x="422277" y="17996"/>
                  </a:lnTo>
                  <a:lnTo>
                    <a:pt x="402724" y="4781"/>
                  </a:lnTo>
                  <a:lnTo>
                    <a:pt x="378189" y="0"/>
                  </a:lnTo>
                  <a:lnTo>
                    <a:pt x="353754" y="4781"/>
                  </a:lnTo>
                  <a:lnTo>
                    <a:pt x="334267" y="17996"/>
                  </a:lnTo>
                  <a:lnTo>
                    <a:pt x="321370" y="37946"/>
                  </a:lnTo>
                  <a:lnTo>
                    <a:pt x="316706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413045" y="4145452"/>
              <a:ext cx="246379" cy="72390"/>
            </a:xfrm>
            <a:custGeom>
              <a:avLst/>
              <a:gdLst/>
              <a:ahLst/>
              <a:cxnLst/>
              <a:rect l="l" t="t" r="r" b="b"/>
              <a:pathLst>
                <a:path w="246379" h="72389">
                  <a:moveTo>
                    <a:pt x="246250" y="35873"/>
                  </a:moveTo>
                  <a:lnTo>
                    <a:pt x="184714" y="35873"/>
                  </a:lnTo>
                </a:path>
                <a:path w="246379" h="72389">
                  <a:moveTo>
                    <a:pt x="0" y="35873"/>
                  </a:moveTo>
                  <a:lnTo>
                    <a:pt x="61536" y="35873"/>
                  </a:lnTo>
                </a:path>
                <a:path w="246379" h="72389">
                  <a:moveTo>
                    <a:pt x="123072" y="35873"/>
                  </a:moveTo>
                  <a:lnTo>
                    <a:pt x="114259" y="35873"/>
                  </a:lnTo>
                  <a:lnTo>
                    <a:pt x="109878" y="44842"/>
                  </a:lnTo>
                  <a:lnTo>
                    <a:pt x="109878" y="53810"/>
                  </a:lnTo>
                  <a:lnTo>
                    <a:pt x="109878" y="62778"/>
                  </a:lnTo>
                  <a:lnTo>
                    <a:pt x="114259" y="67263"/>
                  </a:lnTo>
                  <a:lnTo>
                    <a:pt x="118692" y="71799"/>
                  </a:lnTo>
                </a:path>
                <a:path w="246379" h="72389">
                  <a:moveTo>
                    <a:pt x="118692" y="35873"/>
                  </a:moveTo>
                  <a:lnTo>
                    <a:pt x="127453" y="35873"/>
                  </a:lnTo>
                  <a:lnTo>
                    <a:pt x="136372" y="26905"/>
                  </a:lnTo>
                  <a:lnTo>
                    <a:pt x="136372" y="17936"/>
                  </a:lnTo>
                  <a:lnTo>
                    <a:pt x="136372" y="8968"/>
                  </a:lnTo>
                  <a:lnTo>
                    <a:pt x="127453" y="0"/>
                  </a:lnTo>
                  <a:lnTo>
                    <a:pt x="118692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3458945" y="415669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160086" y="4172403"/>
            <a:ext cx="504190" cy="831850"/>
            <a:chOff x="3160086" y="4172403"/>
            <a:chExt cx="504190" cy="831850"/>
          </a:xfrm>
        </p:grpSpPr>
        <p:sp>
          <p:nvSpPr>
            <p:cNvPr id="69" name="object 69"/>
            <p:cNvSpPr/>
            <p:nvPr/>
          </p:nvSpPr>
          <p:spPr>
            <a:xfrm>
              <a:off x="3226061" y="4174626"/>
              <a:ext cx="435609" cy="827405"/>
            </a:xfrm>
            <a:custGeom>
              <a:avLst/>
              <a:gdLst/>
              <a:ahLst/>
              <a:cxnLst/>
              <a:rect l="l" t="t" r="r" b="b"/>
              <a:pathLst>
                <a:path w="435610" h="827404">
                  <a:moveTo>
                    <a:pt x="426637" y="4484"/>
                  </a:moveTo>
                  <a:lnTo>
                    <a:pt x="426637" y="8968"/>
                  </a:lnTo>
                  <a:lnTo>
                    <a:pt x="431018" y="8968"/>
                  </a:lnTo>
                  <a:lnTo>
                    <a:pt x="435451" y="8968"/>
                  </a:lnTo>
                  <a:lnTo>
                    <a:pt x="435451" y="4484"/>
                  </a:lnTo>
                  <a:lnTo>
                    <a:pt x="435451" y="0"/>
                  </a:lnTo>
                  <a:lnTo>
                    <a:pt x="431018" y="0"/>
                  </a:lnTo>
                  <a:lnTo>
                    <a:pt x="426637" y="0"/>
                  </a:lnTo>
                  <a:lnTo>
                    <a:pt x="426637" y="4484"/>
                  </a:lnTo>
                  <a:close/>
                </a:path>
                <a:path w="435610" h="827404">
                  <a:moveTo>
                    <a:pt x="180439" y="4484"/>
                  </a:moveTo>
                  <a:lnTo>
                    <a:pt x="180439" y="8968"/>
                  </a:lnTo>
                  <a:lnTo>
                    <a:pt x="184820" y="8968"/>
                  </a:lnTo>
                  <a:lnTo>
                    <a:pt x="189200" y="8968"/>
                  </a:lnTo>
                  <a:lnTo>
                    <a:pt x="189200" y="4484"/>
                  </a:lnTo>
                  <a:lnTo>
                    <a:pt x="189200" y="0"/>
                  </a:lnTo>
                  <a:lnTo>
                    <a:pt x="184820" y="0"/>
                  </a:lnTo>
                  <a:lnTo>
                    <a:pt x="180439" y="0"/>
                  </a:lnTo>
                  <a:lnTo>
                    <a:pt x="180439" y="4484"/>
                  </a:lnTo>
                  <a:close/>
                </a:path>
                <a:path w="435610" h="827404">
                  <a:moveTo>
                    <a:pt x="0" y="763844"/>
                  </a:moveTo>
                  <a:lnTo>
                    <a:pt x="4666" y="788812"/>
                  </a:lnTo>
                  <a:lnTo>
                    <a:pt x="17580" y="808765"/>
                  </a:lnTo>
                  <a:lnTo>
                    <a:pt x="37115" y="821992"/>
                  </a:lnTo>
                  <a:lnTo>
                    <a:pt x="61641" y="826781"/>
                  </a:lnTo>
                  <a:lnTo>
                    <a:pt x="86085" y="821992"/>
                  </a:lnTo>
                  <a:lnTo>
                    <a:pt x="105590" y="808765"/>
                  </a:lnTo>
                  <a:lnTo>
                    <a:pt x="118505" y="788812"/>
                  </a:lnTo>
                  <a:lnTo>
                    <a:pt x="123178" y="763844"/>
                  </a:lnTo>
                  <a:lnTo>
                    <a:pt x="118505" y="738809"/>
                  </a:lnTo>
                  <a:lnTo>
                    <a:pt x="105590" y="718863"/>
                  </a:lnTo>
                  <a:lnTo>
                    <a:pt x="86085" y="705674"/>
                  </a:lnTo>
                  <a:lnTo>
                    <a:pt x="61641" y="700907"/>
                  </a:lnTo>
                  <a:lnTo>
                    <a:pt x="37115" y="705674"/>
                  </a:lnTo>
                  <a:lnTo>
                    <a:pt x="17580" y="718863"/>
                  </a:lnTo>
                  <a:lnTo>
                    <a:pt x="4666" y="738809"/>
                  </a:lnTo>
                  <a:lnTo>
                    <a:pt x="0" y="76384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162309" y="4900222"/>
              <a:ext cx="250825" cy="76835"/>
            </a:xfrm>
            <a:custGeom>
              <a:avLst/>
              <a:gdLst/>
              <a:ahLst/>
              <a:cxnLst/>
              <a:rect l="l" t="t" r="r" b="b"/>
              <a:pathLst>
                <a:path w="250825" h="76835">
                  <a:moveTo>
                    <a:pt x="0" y="40463"/>
                  </a:moveTo>
                  <a:lnTo>
                    <a:pt x="65916" y="40463"/>
                  </a:lnTo>
                </a:path>
                <a:path w="250825" h="76835">
                  <a:moveTo>
                    <a:pt x="250736" y="40463"/>
                  </a:moveTo>
                  <a:lnTo>
                    <a:pt x="189094" y="40463"/>
                  </a:lnTo>
                </a:path>
                <a:path w="250825" h="76835">
                  <a:moveTo>
                    <a:pt x="127611" y="76389"/>
                  </a:moveTo>
                  <a:lnTo>
                    <a:pt x="131991" y="71905"/>
                  </a:lnTo>
                  <a:lnTo>
                    <a:pt x="140752" y="67421"/>
                  </a:lnTo>
                  <a:lnTo>
                    <a:pt x="140752" y="58452"/>
                  </a:lnTo>
                  <a:lnTo>
                    <a:pt x="140752" y="49431"/>
                  </a:lnTo>
                  <a:lnTo>
                    <a:pt x="131991" y="40463"/>
                  </a:lnTo>
                  <a:lnTo>
                    <a:pt x="123178" y="40463"/>
                  </a:lnTo>
                </a:path>
                <a:path w="250825" h="76835">
                  <a:moveTo>
                    <a:pt x="123178" y="0"/>
                  </a:moveTo>
                  <a:lnTo>
                    <a:pt x="114417" y="4484"/>
                  </a:lnTo>
                  <a:lnTo>
                    <a:pt x="114417" y="8968"/>
                  </a:lnTo>
                  <a:lnTo>
                    <a:pt x="114417" y="18042"/>
                  </a:lnTo>
                  <a:lnTo>
                    <a:pt x="114417" y="27010"/>
                  </a:lnTo>
                  <a:lnTo>
                    <a:pt x="114417" y="31494"/>
                  </a:lnTo>
                  <a:lnTo>
                    <a:pt x="123178" y="35979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265417" y="491605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153489" y="4873311"/>
            <a:ext cx="508634" cy="130810"/>
            <a:chOff x="3153489" y="4873311"/>
            <a:chExt cx="508634" cy="130810"/>
          </a:xfrm>
        </p:grpSpPr>
        <p:sp>
          <p:nvSpPr>
            <p:cNvPr id="73" name="object 73"/>
            <p:cNvSpPr/>
            <p:nvPr/>
          </p:nvSpPr>
          <p:spPr>
            <a:xfrm>
              <a:off x="3155711" y="4875533"/>
              <a:ext cx="440055" cy="126364"/>
            </a:xfrm>
            <a:custGeom>
              <a:avLst/>
              <a:gdLst/>
              <a:ahLst/>
              <a:cxnLst/>
              <a:rect l="l" t="t" r="r" b="b"/>
              <a:pathLst>
                <a:path w="440054" h="126364">
                  <a:moveTo>
                    <a:pt x="0" y="62937"/>
                  </a:moveTo>
                  <a:lnTo>
                    <a:pt x="0" y="67421"/>
                  </a:lnTo>
                  <a:lnTo>
                    <a:pt x="4433" y="67421"/>
                  </a:lnTo>
                  <a:lnTo>
                    <a:pt x="8813" y="67421"/>
                  </a:lnTo>
                  <a:lnTo>
                    <a:pt x="8813" y="62937"/>
                  </a:lnTo>
                  <a:lnTo>
                    <a:pt x="8813" y="58452"/>
                  </a:lnTo>
                  <a:lnTo>
                    <a:pt x="4433" y="58452"/>
                  </a:lnTo>
                  <a:lnTo>
                    <a:pt x="0" y="58452"/>
                  </a:lnTo>
                  <a:lnTo>
                    <a:pt x="0" y="62937"/>
                  </a:lnTo>
                  <a:close/>
                </a:path>
                <a:path w="440054" h="126364">
                  <a:moveTo>
                    <a:pt x="250789" y="62937"/>
                  </a:moveTo>
                  <a:lnTo>
                    <a:pt x="250789" y="67421"/>
                  </a:lnTo>
                  <a:lnTo>
                    <a:pt x="255169" y="67421"/>
                  </a:lnTo>
                  <a:lnTo>
                    <a:pt x="259550" y="67421"/>
                  </a:lnTo>
                  <a:lnTo>
                    <a:pt x="259550" y="62937"/>
                  </a:lnTo>
                  <a:lnTo>
                    <a:pt x="259550" y="58452"/>
                  </a:lnTo>
                  <a:lnTo>
                    <a:pt x="255169" y="58452"/>
                  </a:lnTo>
                  <a:lnTo>
                    <a:pt x="250789" y="58452"/>
                  </a:lnTo>
                  <a:lnTo>
                    <a:pt x="250789" y="62937"/>
                  </a:lnTo>
                  <a:close/>
                </a:path>
                <a:path w="440054" h="126364">
                  <a:moveTo>
                    <a:pt x="316706" y="62937"/>
                  </a:moveTo>
                  <a:lnTo>
                    <a:pt x="321370" y="87905"/>
                  </a:lnTo>
                  <a:lnTo>
                    <a:pt x="334267" y="107858"/>
                  </a:lnTo>
                  <a:lnTo>
                    <a:pt x="353754" y="121084"/>
                  </a:lnTo>
                  <a:lnTo>
                    <a:pt x="378189" y="125874"/>
                  </a:lnTo>
                  <a:lnTo>
                    <a:pt x="402724" y="121084"/>
                  </a:lnTo>
                  <a:lnTo>
                    <a:pt x="422277" y="107858"/>
                  </a:lnTo>
                  <a:lnTo>
                    <a:pt x="435209" y="87905"/>
                  </a:lnTo>
                  <a:lnTo>
                    <a:pt x="439884" y="62937"/>
                  </a:lnTo>
                  <a:lnTo>
                    <a:pt x="435209" y="37902"/>
                  </a:lnTo>
                  <a:lnTo>
                    <a:pt x="422277" y="17956"/>
                  </a:lnTo>
                  <a:lnTo>
                    <a:pt x="402724" y="4766"/>
                  </a:lnTo>
                  <a:lnTo>
                    <a:pt x="378189" y="0"/>
                  </a:lnTo>
                  <a:lnTo>
                    <a:pt x="353754" y="4766"/>
                  </a:lnTo>
                  <a:lnTo>
                    <a:pt x="334267" y="17956"/>
                  </a:lnTo>
                  <a:lnTo>
                    <a:pt x="321370" y="37902"/>
                  </a:lnTo>
                  <a:lnTo>
                    <a:pt x="316706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413045" y="4900223"/>
              <a:ext cx="246379" cy="76835"/>
            </a:xfrm>
            <a:custGeom>
              <a:avLst/>
              <a:gdLst/>
              <a:ahLst/>
              <a:cxnLst/>
              <a:rect l="l" t="t" r="r" b="b"/>
              <a:pathLst>
                <a:path w="246379" h="76835">
                  <a:moveTo>
                    <a:pt x="246250" y="40463"/>
                  </a:moveTo>
                  <a:lnTo>
                    <a:pt x="184714" y="40463"/>
                  </a:lnTo>
                </a:path>
                <a:path w="246379" h="76835">
                  <a:moveTo>
                    <a:pt x="0" y="40463"/>
                  </a:moveTo>
                  <a:lnTo>
                    <a:pt x="61536" y="40463"/>
                  </a:lnTo>
                </a:path>
                <a:path w="246379" h="76835">
                  <a:moveTo>
                    <a:pt x="123072" y="40463"/>
                  </a:moveTo>
                  <a:lnTo>
                    <a:pt x="114259" y="40463"/>
                  </a:lnTo>
                  <a:lnTo>
                    <a:pt x="109878" y="49431"/>
                  </a:lnTo>
                  <a:lnTo>
                    <a:pt x="109878" y="58452"/>
                  </a:lnTo>
                  <a:lnTo>
                    <a:pt x="109878" y="67421"/>
                  </a:lnTo>
                  <a:lnTo>
                    <a:pt x="114259" y="71905"/>
                  </a:lnTo>
                  <a:lnTo>
                    <a:pt x="118692" y="76389"/>
                  </a:lnTo>
                </a:path>
                <a:path w="246379" h="76835">
                  <a:moveTo>
                    <a:pt x="118692" y="35979"/>
                  </a:moveTo>
                  <a:lnTo>
                    <a:pt x="127453" y="35979"/>
                  </a:lnTo>
                  <a:lnTo>
                    <a:pt x="136372" y="27010"/>
                  </a:lnTo>
                  <a:lnTo>
                    <a:pt x="136372" y="18042"/>
                  </a:lnTo>
                  <a:lnTo>
                    <a:pt x="136372" y="8968"/>
                  </a:lnTo>
                  <a:lnTo>
                    <a:pt x="127453" y="0"/>
                  </a:lnTo>
                  <a:lnTo>
                    <a:pt x="118692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3458945" y="4916058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160086" y="4931763"/>
            <a:ext cx="504190" cy="831850"/>
            <a:chOff x="3160086" y="4931763"/>
            <a:chExt cx="504190" cy="831850"/>
          </a:xfrm>
        </p:grpSpPr>
        <p:sp>
          <p:nvSpPr>
            <p:cNvPr id="77" name="object 77"/>
            <p:cNvSpPr/>
            <p:nvPr/>
          </p:nvSpPr>
          <p:spPr>
            <a:xfrm>
              <a:off x="3226061" y="4933986"/>
              <a:ext cx="435609" cy="827405"/>
            </a:xfrm>
            <a:custGeom>
              <a:avLst/>
              <a:gdLst/>
              <a:ahLst/>
              <a:cxnLst/>
              <a:rect l="l" t="t" r="r" b="b"/>
              <a:pathLst>
                <a:path w="435610" h="827404">
                  <a:moveTo>
                    <a:pt x="426637" y="4484"/>
                  </a:moveTo>
                  <a:lnTo>
                    <a:pt x="426637" y="8968"/>
                  </a:lnTo>
                  <a:lnTo>
                    <a:pt x="431018" y="8968"/>
                  </a:lnTo>
                  <a:lnTo>
                    <a:pt x="435451" y="8968"/>
                  </a:lnTo>
                  <a:lnTo>
                    <a:pt x="435451" y="4484"/>
                  </a:lnTo>
                  <a:lnTo>
                    <a:pt x="435451" y="0"/>
                  </a:lnTo>
                  <a:lnTo>
                    <a:pt x="431018" y="0"/>
                  </a:lnTo>
                  <a:lnTo>
                    <a:pt x="426637" y="0"/>
                  </a:lnTo>
                  <a:lnTo>
                    <a:pt x="426637" y="4484"/>
                  </a:lnTo>
                  <a:close/>
                </a:path>
                <a:path w="435610" h="827404">
                  <a:moveTo>
                    <a:pt x="180439" y="4484"/>
                  </a:moveTo>
                  <a:lnTo>
                    <a:pt x="180439" y="8968"/>
                  </a:lnTo>
                  <a:lnTo>
                    <a:pt x="184820" y="8968"/>
                  </a:lnTo>
                  <a:lnTo>
                    <a:pt x="189200" y="8968"/>
                  </a:lnTo>
                  <a:lnTo>
                    <a:pt x="189200" y="4484"/>
                  </a:lnTo>
                  <a:lnTo>
                    <a:pt x="189200" y="0"/>
                  </a:lnTo>
                  <a:lnTo>
                    <a:pt x="184820" y="0"/>
                  </a:lnTo>
                  <a:lnTo>
                    <a:pt x="180439" y="0"/>
                  </a:lnTo>
                  <a:lnTo>
                    <a:pt x="180439" y="4484"/>
                  </a:lnTo>
                  <a:close/>
                </a:path>
                <a:path w="435610" h="827404">
                  <a:moveTo>
                    <a:pt x="0" y="763844"/>
                  </a:moveTo>
                  <a:lnTo>
                    <a:pt x="4666" y="788812"/>
                  </a:lnTo>
                  <a:lnTo>
                    <a:pt x="17580" y="808765"/>
                  </a:lnTo>
                  <a:lnTo>
                    <a:pt x="37115" y="821992"/>
                  </a:lnTo>
                  <a:lnTo>
                    <a:pt x="61641" y="826781"/>
                  </a:lnTo>
                  <a:lnTo>
                    <a:pt x="86085" y="821992"/>
                  </a:lnTo>
                  <a:lnTo>
                    <a:pt x="105590" y="808765"/>
                  </a:lnTo>
                  <a:lnTo>
                    <a:pt x="118505" y="788812"/>
                  </a:lnTo>
                  <a:lnTo>
                    <a:pt x="123178" y="763844"/>
                  </a:lnTo>
                  <a:lnTo>
                    <a:pt x="118505" y="738809"/>
                  </a:lnTo>
                  <a:lnTo>
                    <a:pt x="105590" y="718863"/>
                  </a:lnTo>
                  <a:lnTo>
                    <a:pt x="86085" y="705674"/>
                  </a:lnTo>
                  <a:lnTo>
                    <a:pt x="61641" y="700907"/>
                  </a:lnTo>
                  <a:lnTo>
                    <a:pt x="37115" y="705674"/>
                  </a:lnTo>
                  <a:lnTo>
                    <a:pt x="17580" y="718863"/>
                  </a:lnTo>
                  <a:lnTo>
                    <a:pt x="4666" y="738809"/>
                  </a:lnTo>
                  <a:lnTo>
                    <a:pt x="0" y="76384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162309" y="5659582"/>
              <a:ext cx="250825" cy="76835"/>
            </a:xfrm>
            <a:custGeom>
              <a:avLst/>
              <a:gdLst/>
              <a:ahLst/>
              <a:cxnLst/>
              <a:rect l="l" t="t" r="r" b="b"/>
              <a:pathLst>
                <a:path w="250825" h="76835">
                  <a:moveTo>
                    <a:pt x="0" y="40516"/>
                  </a:moveTo>
                  <a:lnTo>
                    <a:pt x="65916" y="40516"/>
                  </a:lnTo>
                </a:path>
                <a:path w="250825" h="76835">
                  <a:moveTo>
                    <a:pt x="250736" y="40516"/>
                  </a:moveTo>
                  <a:lnTo>
                    <a:pt x="189094" y="40516"/>
                  </a:lnTo>
                </a:path>
                <a:path w="250825" h="76835">
                  <a:moveTo>
                    <a:pt x="127611" y="76389"/>
                  </a:moveTo>
                  <a:lnTo>
                    <a:pt x="131991" y="71905"/>
                  </a:lnTo>
                  <a:lnTo>
                    <a:pt x="140752" y="67421"/>
                  </a:lnTo>
                  <a:lnTo>
                    <a:pt x="140752" y="58452"/>
                  </a:lnTo>
                  <a:lnTo>
                    <a:pt x="140752" y="49484"/>
                  </a:lnTo>
                  <a:lnTo>
                    <a:pt x="131991" y="40516"/>
                  </a:lnTo>
                  <a:lnTo>
                    <a:pt x="123178" y="40516"/>
                  </a:lnTo>
                </a:path>
                <a:path w="250825" h="76835">
                  <a:moveTo>
                    <a:pt x="123178" y="0"/>
                  </a:moveTo>
                  <a:lnTo>
                    <a:pt x="114417" y="4484"/>
                  </a:lnTo>
                  <a:lnTo>
                    <a:pt x="114417" y="8968"/>
                  </a:lnTo>
                  <a:lnTo>
                    <a:pt x="114417" y="18042"/>
                  </a:lnTo>
                  <a:lnTo>
                    <a:pt x="114417" y="27010"/>
                  </a:lnTo>
                  <a:lnTo>
                    <a:pt x="114417" y="31494"/>
                  </a:lnTo>
                  <a:lnTo>
                    <a:pt x="123178" y="36031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3265417" y="5670934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153489" y="5632670"/>
            <a:ext cx="508634" cy="130810"/>
            <a:chOff x="3153489" y="5632670"/>
            <a:chExt cx="508634" cy="130810"/>
          </a:xfrm>
        </p:grpSpPr>
        <p:sp>
          <p:nvSpPr>
            <p:cNvPr id="81" name="object 81"/>
            <p:cNvSpPr/>
            <p:nvPr/>
          </p:nvSpPr>
          <p:spPr>
            <a:xfrm>
              <a:off x="3155711" y="5634893"/>
              <a:ext cx="440055" cy="126364"/>
            </a:xfrm>
            <a:custGeom>
              <a:avLst/>
              <a:gdLst/>
              <a:ahLst/>
              <a:cxnLst/>
              <a:rect l="l" t="t" r="r" b="b"/>
              <a:pathLst>
                <a:path w="440054" h="126364">
                  <a:moveTo>
                    <a:pt x="0" y="62937"/>
                  </a:moveTo>
                  <a:lnTo>
                    <a:pt x="0" y="67421"/>
                  </a:lnTo>
                  <a:lnTo>
                    <a:pt x="4433" y="67421"/>
                  </a:lnTo>
                  <a:lnTo>
                    <a:pt x="8813" y="67421"/>
                  </a:lnTo>
                  <a:lnTo>
                    <a:pt x="8813" y="62937"/>
                  </a:lnTo>
                  <a:lnTo>
                    <a:pt x="8813" y="58452"/>
                  </a:lnTo>
                  <a:lnTo>
                    <a:pt x="4433" y="58452"/>
                  </a:lnTo>
                  <a:lnTo>
                    <a:pt x="0" y="58452"/>
                  </a:lnTo>
                  <a:lnTo>
                    <a:pt x="0" y="62937"/>
                  </a:lnTo>
                  <a:close/>
                </a:path>
                <a:path w="440054" h="126364">
                  <a:moveTo>
                    <a:pt x="250789" y="62937"/>
                  </a:moveTo>
                  <a:lnTo>
                    <a:pt x="250789" y="67421"/>
                  </a:lnTo>
                  <a:lnTo>
                    <a:pt x="255169" y="67421"/>
                  </a:lnTo>
                  <a:lnTo>
                    <a:pt x="259550" y="67421"/>
                  </a:lnTo>
                  <a:lnTo>
                    <a:pt x="259550" y="62937"/>
                  </a:lnTo>
                  <a:lnTo>
                    <a:pt x="259550" y="58452"/>
                  </a:lnTo>
                  <a:lnTo>
                    <a:pt x="255169" y="58452"/>
                  </a:lnTo>
                  <a:lnTo>
                    <a:pt x="250789" y="58452"/>
                  </a:lnTo>
                  <a:lnTo>
                    <a:pt x="250789" y="62937"/>
                  </a:lnTo>
                  <a:close/>
                </a:path>
                <a:path w="440054" h="126364">
                  <a:moveTo>
                    <a:pt x="316706" y="62937"/>
                  </a:moveTo>
                  <a:lnTo>
                    <a:pt x="321370" y="87905"/>
                  </a:lnTo>
                  <a:lnTo>
                    <a:pt x="334267" y="107858"/>
                  </a:lnTo>
                  <a:lnTo>
                    <a:pt x="353754" y="121084"/>
                  </a:lnTo>
                  <a:lnTo>
                    <a:pt x="378189" y="125874"/>
                  </a:lnTo>
                  <a:lnTo>
                    <a:pt x="402724" y="121084"/>
                  </a:lnTo>
                  <a:lnTo>
                    <a:pt x="422277" y="107858"/>
                  </a:lnTo>
                  <a:lnTo>
                    <a:pt x="435209" y="87905"/>
                  </a:lnTo>
                  <a:lnTo>
                    <a:pt x="439884" y="62937"/>
                  </a:lnTo>
                  <a:lnTo>
                    <a:pt x="435209" y="37902"/>
                  </a:lnTo>
                  <a:lnTo>
                    <a:pt x="422277" y="17956"/>
                  </a:lnTo>
                  <a:lnTo>
                    <a:pt x="402724" y="4766"/>
                  </a:lnTo>
                  <a:lnTo>
                    <a:pt x="378189" y="0"/>
                  </a:lnTo>
                  <a:lnTo>
                    <a:pt x="353754" y="4766"/>
                  </a:lnTo>
                  <a:lnTo>
                    <a:pt x="334267" y="17956"/>
                  </a:lnTo>
                  <a:lnTo>
                    <a:pt x="321370" y="37902"/>
                  </a:lnTo>
                  <a:lnTo>
                    <a:pt x="316706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413045" y="5659582"/>
              <a:ext cx="246379" cy="76835"/>
            </a:xfrm>
            <a:custGeom>
              <a:avLst/>
              <a:gdLst/>
              <a:ahLst/>
              <a:cxnLst/>
              <a:rect l="l" t="t" r="r" b="b"/>
              <a:pathLst>
                <a:path w="246379" h="76835">
                  <a:moveTo>
                    <a:pt x="246250" y="40516"/>
                  </a:moveTo>
                  <a:lnTo>
                    <a:pt x="184714" y="40516"/>
                  </a:lnTo>
                </a:path>
                <a:path w="246379" h="76835">
                  <a:moveTo>
                    <a:pt x="0" y="40516"/>
                  </a:moveTo>
                  <a:lnTo>
                    <a:pt x="61536" y="40516"/>
                  </a:lnTo>
                </a:path>
                <a:path w="246379" h="76835">
                  <a:moveTo>
                    <a:pt x="123072" y="40516"/>
                  </a:moveTo>
                  <a:lnTo>
                    <a:pt x="114259" y="40516"/>
                  </a:lnTo>
                  <a:lnTo>
                    <a:pt x="109878" y="49484"/>
                  </a:lnTo>
                  <a:lnTo>
                    <a:pt x="109878" y="58452"/>
                  </a:lnTo>
                  <a:lnTo>
                    <a:pt x="109878" y="67421"/>
                  </a:lnTo>
                  <a:lnTo>
                    <a:pt x="114259" y="71905"/>
                  </a:lnTo>
                  <a:lnTo>
                    <a:pt x="118692" y="76389"/>
                  </a:lnTo>
                </a:path>
                <a:path w="246379" h="76835">
                  <a:moveTo>
                    <a:pt x="118692" y="36031"/>
                  </a:moveTo>
                  <a:lnTo>
                    <a:pt x="127453" y="36031"/>
                  </a:lnTo>
                  <a:lnTo>
                    <a:pt x="136372" y="27010"/>
                  </a:lnTo>
                  <a:lnTo>
                    <a:pt x="136372" y="18042"/>
                  </a:lnTo>
                  <a:lnTo>
                    <a:pt x="136372" y="8968"/>
                  </a:lnTo>
                  <a:lnTo>
                    <a:pt x="127453" y="0"/>
                  </a:lnTo>
                  <a:lnTo>
                    <a:pt x="118692" y="0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458945" y="5670934"/>
            <a:ext cx="69850" cy="48895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00" dirty="0">
                <a:latin typeface="Arial" panose="020B0704020202020204"/>
                <a:cs typeface="Arial" panose="020B0704020202020204"/>
              </a:rPr>
              <a:t>+</a:t>
            </a:r>
            <a:endParaRPr sz="3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404279" y="4116166"/>
            <a:ext cx="506095" cy="1588770"/>
            <a:chOff x="3404279" y="4116166"/>
            <a:chExt cx="506095" cy="1588770"/>
          </a:xfrm>
        </p:grpSpPr>
        <p:sp>
          <p:nvSpPr>
            <p:cNvPr id="85" name="object 85"/>
            <p:cNvSpPr/>
            <p:nvPr/>
          </p:nvSpPr>
          <p:spPr>
            <a:xfrm>
              <a:off x="3406501" y="5693346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246198" y="4484"/>
                  </a:moveTo>
                  <a:lnTo>
                    <a:pt x="246198" y="8968"/>
                  </a:lnTo>
                  <a:lnTo>
                    <a:pt x="250578" y="8968"/>
                  </a:lnTo>
                  <a:lnTo>
                    <a:pt x="255011" y="8968"/>
                  </a:lnTo>
                  <a:lnTo>
                    <a:pt x="255011" y="4484"/>
                  </a:lnTo>
                  <a:lnTo>
                    <a:pt x="255011" y="0"/>
                  </a:lnTo>
                  <a:lnTo>
                    <a:pt x="250578" y="0"/>
                  </a:lnTo>
                  <a:lnTo>
                    <a:pt x="246198" y="0"/>
                  </a:lnTo>
                  <a:lnTo>
                    <a:pt x="246198" y="4484"/>
                  </a:lnTo>
                  <a:close/>
                </a:path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760" y="8968"/>
                  </a:lnTo>
                  <a:lnTo>
                    <a:pt x="8760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659296" y="4118389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37"/>
                  </a:moveTo>
                  <a:lnTo>
                    <a:pt x="61641" y="62937"/>
                  </a:lnTo>
                  <a:lnTo>
                    <a:pt x="184820" y="0"/>
                  </a:lnTo>
                </a:path>
                <a:path w="246379" h="94614">
                  <a:moveTo>
                    <a:pt x="184820" y="62937"/>
                  </a:moveTo>
                  <a:lnTo>
                    <a:pt x="246356" y="62937"/>
                  </a:lnTo>
                </a:path>
                <a:path w="246379" h="94614">
                  <a:moveTo>
                    <a:pt x="123178" y="31547"/>
                  </a:moveTo>
                  <a:lnTo>
                    <a:pt x="123178" y="94326"/>
                  </a:lnTo>
                  <a:lnTo>
                    <a:pt x="136372" y="85358"/>
                  </a:lnTo>
                </a:path>
                <a:path w="246379" h="94614">
                  <a:moveTo>
                    <a:pt x="123178" y="94326"/>
                  </a:moveTo>
                  <a:lnTo>
                    <a:pt x="109984" y="85358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652699" y="4174626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3723649" y="4153689"/>
            <a:ext cx="120014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_26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0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31600" y="4673359"/>
            <a:ext cx="250825" cy="153035"/>
          </a:xfrm>
          <a:custGeom>
            <a:avLst/>
            <a:gdLst/>
            <a:ahLst/>
            <a:cxnLst/>
            <a:rect l="l" t="t" r="r" b="b"/>
            <a:pathLst>
              <a:path w="250825" h="153035">
                <a:moveTo>
                  <a:pt x="0" y="152795"/>
                </a:moveTo>
                <a:lnTo>
                  <a:pt x="250615" y="152795"/>
                </a:lnTo>
                <a:lnTo>
                  <a:pt x="250615" y="0"/>
                </a:lnTo>
                <a:lnTo>
                  <a:pt x="0" y="0"/>
                </a:lnTo>
                <a:lnTo>
                  <a:pt x="0" y="152795"/>
                </a:lnTo>
                <a:close/>
              </a:path>
              <a:path w="250825" h="153035">
                <a:moveTo>
                  <a:pt x="46125" y="78674"/>
                </a:moveTo>
                <a:lnTo>
                  <a:pt x="15357" y="78674"/>
                </a:lnTo>
              </a:path>
            </a:pathLst>
          </a:custGeom>
          <a:ln w="4393">
            <a:solidFill>
              <a:srgbClr val="00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4964033" y="4719859"/>
            <a:ext cx="116839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Model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877726" y="4720485"/>
            <a:ext cx="92710" cy="63500"/>
          </a:xfrm>
          <a:custGeom>
            <a:avLst/>
            <a:gdLst/>
            <a:ahLst/>
            <a:cxnLst/>
            <a:rect l="l" t="t" r="r" b="b"/>
            <a:pathLst>
              <a:path w="92710" h="63500">
                <a:moveTo>
                  <a:pt x="0" y="31547"/>
                </a:moveTo>
                <a:lnTo>
                  <a:pt x="61536" y="0"/>
                </a:lnTo>
              </a:path>
              <a:path w="92710" h="63500">
                <a:moveTo>
                  <a:pt x="39581" y="13452"/>
                </a:moveTo>
                <a:lnTo>
                  <a:pt x="39581" y="62937"/>
                </a:lnTo>
              </a:path>
              <a:path w="92710" h="63500">
                <a:moveTo>
                  <a:pt x="48342" y="45000"/>
                </a:moveTo>
                <a:lnTo>
                  <a:pt x="39581" y="62937"/>
                </a:lnTo>
                <a:lnTo>
                  <a:pt x="26387" y="45000"/>
                </a:lnTo>
              </a:path>
              <a:path w="92710" h="63500">
                <a:moveTo>
                  <a:pt x="61536" y="31547"/>
                </a:moveTo>
                <a:lnTo>
                  <a:pt x="92304" y="31547"/>
                </a:lnTo>
              </a:path>
            </a:pathLst>
          </a:custGeom>
          <a:ln w="4393">
            <a:solidFill>
              <a:srgbClr val="00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4858429" y="4751301"/>
            <a:ext cx="4889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84817" y="4845627"/>
            <a:ext cx="14605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5" dirty="0">
                <a:latin typeface="Arial" panose="020B0704020202020204"/>
                <a:cs typeface="Arial" panose="020B0704020202020204"/>
              </a:rPr>
              <a:t>vmodel1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213487" y="4749810"/>
            <a:ext cx="127635" cy="256540"/>
            <a:chOff x="4213487" y="4749810"/>
            <a:chExt cx="127635" cy="256540"/>
          </a:xfrm>
        </p:grpSpPr>
        <p:sp>
          <p:nvSpPr>
            <p:cNvPr id="95" name="object 95"/>
            <p:cNvSpPr/>
            <p:nvPr/>
          </p:nvSpPr>
          <p:spPr>
            <a:xfrm>
              <a:off x="4215709" y="4812596"/>
              <a:ext cx="123189" cy="126364"/>
            </a:xfrm>
            <a:custGeom>
              <a:avLst/>
              <a:gdLst/>
              <a:ahLst/>
              <a:cxnLst/>
              <a:rect l="l" t="t" r="r" b="b"/>
              <a:pathLst>
                <a:path w="123189" h="126364">
                  <a:moveTo>
                    <a:pt x="0" y="62937"/>
                  </a:moveTo>
                  <a:lnTo>
                    <a:pt x="4673" y="87971"/>
                  </a:lnTo>
                  <a:lnTo>
                    <a:pt x="17600" y="107917"/>
                  </a:lnTo>
                  <a:lnTo>
                    <a:pt x="37137" y="121107"/>
                  </a:lnTo>
                  <a:lnTo>
                    <a:pt x="61641" y="125874"/>
                  </a:lnTo>
                  <a:lnTo>
                    <a:pt x="86085" y="121107"/>
                  </a:lnTo>
                  <a:lnTo>
                    <a:pt x="105590" y="107917"/>
                  </a:lnTo>
                  <a:lnTo>
                    <a:pt x="118505" y="87971"/>
                  </a:lnTo>
                  <a:lnTo>
                    <a:pt x="123178" y="62937"/>
                  </a:lnTo>
                  <a:lnTo>
                    <a:pt x="118505" y="37946"/>
                  </a:lnTo>
                  <a:lnTo>
                    <a:pt x="105590" y="17996"/>
                  </a:lnTo>
                  <a:lnTo>
                    <a:pt x="86085" y="4781"/>
                  </a:lnTo>
                  <a:lnTo>
                    <a:pt x="61641" y="0"/>
                  </a:lnTo>
                  <a:lnTo>
                    <a:pt x="37137" y="4781"/>
                  </a:lnTo>
                  <a:lnTo>
                    <a:pt x="17600" y="17996"/>
                  </a:lnTo>
                  <a:lnTo>
                    <a:pt x="4673" y="37946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239881" y="4752033"/>
              <a:ext cx="74930" cy="252095"/>
            </a:xfrm>
            <a:custGeom>
              <a:avLst/>
              <a:gdLst/>
              <a:ahLst/>
              <a:cxnLst/>
              <a:rect l="l" t="t" r="r" b="b"/>
              <a:pathLst>
                <a:path w="74929" h="252095">
                  <a:moveTo>
                    <a:pt x="39687" y="251590"/>
                  </a:moveTo>
                  <a:lnTo>
                    <a:pt x="39687" y="188653"/>
                  </a:lnTo>
                </a:path>
                <a:path w="74929" h="252095">
                  <a:moveTo>
                    <a:pt x="39687" y="0"/>
                  </a:moveTo>
                  <a:lnTo>
                    <a:pt x="39687" y="62778"/>
                  </a:lnTo>
                </a:path>
                <a:path w="74929" h="252095">
                  <a:moveTo>
                    <a:pt x="0" y="152673"/>
                  </a:moveTo>
                  <a:lnTo>
                    <a:pt x="17574" y="152673"/>
                  </a:lnTo>
                  <a:lnTo>
                    <a:pt x="17574" y="98810"/>
                  </a:lnTo>
                  <a:lnTo>
                    <a:pt x="57261" y="98810"/>
                  </a:lnTo>
                  <a:lnTo>
                    <a:pt x="57261" y="152673"/>
                  </a:lnTo>
                  <a:lnTo>
                    <a:pt x="74835" y="152673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4251457" y="4800786"/>
            <a:ext cx="4635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latin typeface="Arial" panose="020B0704020202020204"/>
                <a:cs typeface="Arial" panose="020B0704020202020204"/>
              </a:rPr>
              <a:t>+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4270748" y="4596978"/>
            <a:ext cx="321310" cy="411480"/>
            <a:chOff x="4270748" y="4596978"/>
            <a:chExt cx="321310" cy="411480"/>
          </a:xfrm>
        </p:grpSpPr>
        <p:sp>
          <p:nvSpPr>
            <p:cNvPr id="99" name="object 99"/>
            <p:cNvSpPr/>
            <p:nvPr/>
          </p:nvSpPr>
          <p:spPr>
            <a:xfrm>
              <a:off x="4272971" y="4745280"/>
              <a:ext cx="8890" cy="260985"/>
            </a:xfrm>
            <a:custGeom>
              <a:avLst/>
              <a:gdLst/>
              <a:ahLst/>
              <a:cxnLst/>
              <a:rect l="l" t="t" r="r" b="b"/>
              <a:pathLst>
                <a:path w="8889" h="260985">
                  <a:moveTo>
                    <a:pt x="0" y="256127"/>
                  </a:moveTo>
                  <a:lnTo>
                    <a:pt x="0" y="260611"/>
                  </a:lnTo>
                  <a:lnTo>
                    <a:pt x="4380" y="260611"/>
                  </a:lnTo>
                  <a:lnTo>
                    <a:pt x="8813" y="260611"/>
                  </a:lnTo>
                  <a:lnTo>
                    <a:pt x="8813" y="256127"/>
                  </a:lnTo>
                  <a:lnTo>
                    <a:pt x="8813" y="251642"/>
                  </a:lnTo>
                  <a:lnTo>
                    <a:pt x="4380" y="251642"/>
                  </a:lnTo>
                  <a:lnTo>
                    <a:pt x="0" y="251642"/>
                  </a:lnTo>
                  <a:lnTo>
                    <a:pt x="0" y="256127"/>
                  </a:lnTo>
                  <a:close/>
                </a:path>
                <a:path w="8889" h="26098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341104" y="4599201"/>
              <a:ext cx="246379" cy="49530"/>
            </a:xfrm>
            <a:custGeom>
              <a:avLst/>
              <a:gdLst/>
              <a:ahLst/>
              <a:cxnLst/>
              <a:rect l="l" t="t" r="r" b="b"/>
              <a:pathLst>
                <a:path w="246379" h="49529">
                  <a:moveTo>
                    <a:pt x="48342" y="26957"/>
                  </a:moveTo>
                  <a:lnTo>
                    <a:pt x="61641" y="0"/>
                  </a:lnTo>
                  <a:lnTo>
                    <a:pt x="83596" y="49378"/>
                  </a:lnTo>
                  <a:lnTo>
                    <a:pt x="109984" y="0"/>
                  </a:lnTo>
                  <a:lnTo>
                    <a:pt x="136319" y="49378"/>
                  </a:lnTo>
                  <a:lnTo>
                    <a:pt x="158326" y="0"/>
                  </a:lnTo>
                  <a:lnTo>
                    <a:pt x="184661" y="49378"/>
                  </a:lnTo>
                  <a:lnTo>
                    <a:pt x="197855" y="26957"/>
                  </a:lnTo>
                  <a:lnTo>
                    <a:pt x="246356" y="26957"/>
                  </a:lnTo>
                </a:path>
                <a:path w="246379" h="49529">
                  <a:moveTo>
                    <a:pt x="0" y="26957"/>
                  </a:moveTo>
                  <a:lnTo>
                    <a:pt x="48342" y="26957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334507" y="4619406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760" y="8968"/>
                  </a:lnTo>
                  <a:lnTo>
                    <a:pt x="8760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4365716" y="4796301"/>
            <a:ext cx="238760" cy="1530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5" dirty="0">
                <a:latin typeface="Arial" panose="020B0704020202020204"/>
                <a:cs typeface="Arial" panose="020B0704020202020204"/>
              </a:rPr>
              <a:t>1V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50" spc="-5" dirty="0">
                <a:latin typeface="Arial" panose="020B0704020202020204"/>
                <a:cs typeface="Arial" panose="020B0704020202020204"/>
              </a:rPr>
              <a:t>0V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LabelID=V270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409837" y="4665890"/>
            <a:ext cx="10604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spc="-5" dirty="0">
                <a:latin typeface="Arial" panose="020B0704020202020204"/>
                <a:cs typeface="Arial" panose="020B0704020202020204"/>
              </a:rPr>
              <a:t>1ohm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831600" y="4925002"/>
            <a:ext cx="250825" cy="153035"/>
          </a:xfrm>
          <a:custGeom>
            <a:avLst/>
            <a:gdLst/>
            <a:ahLst/>
            <a:cxnLst/>
            <a:rect l="l" t="t" r="r" b="b"/>
            <a:pathLst>
              <a:path w="250825" h="153035">
                <a:moveTo>
                  <a:pt x="0" y="152795"/>
                </a:moveTo>
                <a:lnTo>
                  <a:pt x="250615" y="152795"/>
                </a:lnTo>
                <a:lnTo>
                  <a:pt x="250615" y="0"/>
                </a:lnTo>
                <a:lnTo>
                  <a:pt x="0" y="0"/>
                </a:lnTo>
                <a:lnTo>
                  <a:pt x="0" y="152795"/>
                </a:lnTo>
                <a:close/>
              </a:path>
              <a:path w="250825" h="153035">
                <a:moveTo>
                  <a:pt x="46125" y="78621"/>
                </a:moveTo>
                <a:lnTo>
                  <a:pt x="15357" y="78621"/>
                </a:lnTo>
              </a:path>
              <a:path w="250825" h="153035">
                <a:moveTo>
                  <a:pt x="46125" y="78621"/>
                </a:moveTo>
                <a:lnTo>
                  <a:pt x="107662" y="47126"/>
                </a:lnTo>
              </a:path>
              <a:path w="250825" h="153035">
                <a:moveTo>
                  <a:pt x="85707" y="60578"/>
                </a:moveTo>
                <a:lnTo>
                  <a:pt x="85707" y="110063"/>
                </a:lnTo>
              </a:path>
              <a:path w="250825" h="153035">
                <a:moveTo>
                  <a:pt x="94468" y="92126"/>
                </a:moveTo>
                <a:lnTo>
                  <a:pt x="85707" y="110063"/>
                </a:lnTo>
                <a:lnTo>
                  <a:pt x="72513" y="92126"/>
                </a:lnTo>
              </a:path>
              <a:path w="250825" h="153035">
                <a:moveTo>
                  <a:pt x="107662" y="78621"/>
                </a:moveTo>
                <a:lnTo>
                  <a:pt x="138430" y="78621"/>
                </a:lnTo>
              </a:path>
            </a:pathLst>
          </a:custGeom>
          <a:ln w="4393">
            <a:solidFill>
              <a:srgbClr val="00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4858429" y="4971501"/>
            <a:ext cx="222885" cy="1936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ts val="275"/>
              </a:lnSpc>
              <a:spcBef>
                <a:spcPts val="125"/>
              </a:spcBef>
            </a:pPr>
            <a:r>
              <a:rPr sz="250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Model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275"/>
              </a:lnSpc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Arial" panose="020B0704020202020204"/>
              <a:cs typeface="Arial" panose="020B0704020202020204"/>
            </a:endParaRPr>
          </a:p>
          <a:p>
            <a:pPr marL="38735">
              <a:lnSpc>
                <a:spcPct val="100000"/>
              </a:lnSpc>
            </a:pPr>
            <a:r>
              <a:rPr sz="250" spc="-5" dirty="0">
                <a:latin typeface="Arial" panose="020B0704020202020204"/>
                <a:cs typeface="Arial" panose="020B0704020202020204"/>
              </a:rPr>
              <a:t>vmodel2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3650477" y="4686873"/>
            <a:ext cx="259715" cy="99060"/>
            <a:chOff x="3650477" y="4686873"/>
            <a:chExt cx="259715" cy="99060"/>
          </a:xfrm>
        </p:grpSpPr>
        <p:sp>
          <p:nvSpPr>
            <p:cNvPr id="107" name="object 107"/>
            <p:cNvSpPr/>
            <p:nvPr/>
          </p:nvSpPr>
          <p:spPr>
            <a:xfrm>
              <a:off x="3659296" y="4689096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37"/>
                  </a:moveTo>
                  <a:lnTo>
                    <a:pt x="61641" y="62937"/>
                  </a:lnTo>
                  <a:lnTo>
                    <a:pt x="184820" y="0"/>
                  </a:lnTo>
                </a:path>
                <a:path w="246379" h="94614">
                  <a:moveTo>
                    <a:pt x="184820" y="62937"/>
                  </a:moveTo>
                  <a:lnTo>
                    <a:pt x="246356" y="62937"/>
                  </a:lnTo>
                </a:path>
                <a:path w="246379" h="94614">
                  <a:moveTo>
                    <a:pt x="123178" y="31389"/>
                  </a:moveTo>
                  <a:lnTo>
                    <a:pt x="123178" y="94326"/>
                  </a:lnTo>
                  <a:lnTo>
                    <a:pt x="136372" y="80873"/>
                  </a:lnTo>
                </a:path>
                <a:path w="246379" h="94614">
                  <a:moveTo>
                    <a:pt x="123178" y="94326"/>
                  </a:moveTo>
                  <a:lnTo>
                    <a:pt x="109984" y="80873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652699" y="474528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3723649" y="4724343"/>
            <a:ext cx="120014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_27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8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650477" y="4875526"/>
            <a:ext cx="259715" cy="99060"/>
            <a:chOff x="3650477" y="4875526"/>
            <a:chExt cx="259715" cy="99060"/>
          </a:xfrm>
        </p:grpSpPr>
        <p:sp>
          <p:nvSpPr>
            <p:cNvPr id="111" name="object 111"/>
            <p:cNvSpPr/>
            <p:nvPr/>
          </p:nvSpPr>
          <p:spPr>
            <a:xfrm>
              <a:off x="3659296" y="4877749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37"/>
                  </a:moveTo>
                  <a:lnTo>
                    <a:pt x="61641" y="62937"/>
                  </a:lnTo>
                  <a:lnTo>
                    <a:pt x="184820" y="0"/>
                  </a:lnTo>
                </a:path>
                <a:path w="246379" h="94614">
                  <a:moveTo>
                    <a:pt x="184820" y="62937"/>
                  </a:moveTo>
                  <a:lnTo>
                    <a:pt x="246356" y="62937"/>
                  </a:lnTo>
                </a:path>
                <a:path w="246379" h="94614">
                  <a:moveTo>
                    <a:pt x="123178" y="31442"/>
                  </a:moveTo>
                  <a:lnTo>
                    <a:pt x="123178" y="94379"/>
                  </a:lnTo>
                  <a:lnTo>
                    <a:pt x="136372" y="80926"/>
                  </a:lnTo>
                </a:path>
                <a:path w="246379" h="94614">
                  <a:moveTo>
                    <a:pt x="123178" y="94379"/>
                  </a:moveTo>
                  <a:lnTo>
                    <a:pt x="109984" y="80926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3652699" y="4933986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3723649" y="4913049"/>
            <a:ext cx="120014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_27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9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650477" y="5446233"/>
            <a:ext cx="259715" cy="99060"/>
            <a:chOff x="3650477" y="5446233"/>
            <a:chExt cx="259715" cy="99060"/>
          </a:xfrm>
        </p:grpSpPr>
        <p:sp>
          <p:nvSpPr>
            <p:cNvPr id="115" name="object 115"/>
            <p:cNvSpPr/>
            <p:nvPr/>
          </p:nvSpPr>
          <p:spPr>
            <a:xfrm>
              <a:off x="3659296" y="5448456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37"/>
                  </a:moveTo>
                  <a:lnTo>
                    <a:pt x="61641" y="62937"/>
                  </a:lnTo>
                  <a:lnTo>
                    <a:pt x="184820" y="0"/>
                  </a:lnTo>
                </a:path>
                <a:path w="246379" h="94614">
                  <a:moveTo>
                    <a:pt x="184820" y="62937"/>
                  </a:moveTo>
                  <a:lnTo>
                    <a:pt x="246356" y="62937"/>
                  </a:lnTo>
                </a:path>
                <a:path w="246379" h="94614">
                  <a:moveTo>
                    <a:pt x="123178" y="31389"/>
                  </a:moveTo>
                  <a:lnTo>
                    <a:pt x="123178" y="94326"/>
                  </a:lnTo>
                  <a:lnTo>
                    <a:pt x="136372" y="80873"/>
                  </a:lnTo>
                </a:path>
                <a:path w="246379" h="94614">
                  <a:moveTo>
                    <a:pt x="123178" y="94326"/>
                  </a:moveTo>
                  <a:lnTo>
                    <a:pt x="109984" y="80873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652699" y="550464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3723649" y="5483756"/>
            <a:ext cx="120014" cy="13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_28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0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650477" y="5634886"/>
            <a:ext cx="259715" cy="99060"/>
            <a:chOff x="3650477" y="5634886"/>
            <a:chExt cx="259715" cy="99060"/>
          </a:xfrm>
        </p:grpSpPr>
        <p:sp>
          <p:nvSpPr>
            <p:cNvPr id="119" name="object 119"/>
            <p:cNvSpPr/>
            <p:nvPr/>
          </p:nvSpPr>
          <p:spPr>
            <a:xfrm>
              <a:off x="3659296" y="5637109"/>
              <a:ext cx="246379" cy="94615"/>
            </a:xfrm>
            <a:custGeom>
              <a:avLst/>
              <a:gdLst/>
              <a:ahLst/>
              <a:cxnLst/>
              <a:rect l="l" t="t" r="r" b="b"/>
              <a:pathLst>
                <a:path w="246379" h="94614">
                  <a:moveTo>
                    <a:pt x="0" y="62989"/>
                  </a:moveTo>
                  <a:lnTo>
                    <a:pt x="61641" y="62989"/>
                  </a:lnTo>
                  <a:lnTo>
                    <a:pt x="184820" y="0"/>
                  </a:lnTo>
                </a:path>
                <a:path w="246379" h="94614">
                  <a:moveTo>
                    <a:pt x="184820" y="62989"/>
                  </a:moveTo>
                  <a:lnTo>
                    <a:pt x="246356" y="62989"/>
                  </a:lnTo>
                </a:path>
                <a:path w="246379" h="94614">
                  <a:moveTo>
                    <a:pt x="123178" y="31442"/>
                  </a:moveTo>
                  <a:lnTo>
                    <a:pt x="123178" y="94379"/>
                  </a:lnTo>
                  <a:lnTo>
                    <a:pt x="136372" y="80926"/>
                  </a:lnTo>
                </a:path>
                <a:path w="246379" h="94614">
                  <a:moveTo>
                    <a:pt x="123178" y="94379"/>
                  </a:moveTo>
                  <a:lnTo>
                    <a:pt x="109984" y="80926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52699" y="5693346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70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70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17" y="8968"/>
                  </a:lnTo>
                  <a:lnTo>
                    <a:pt x="255117" y="4484"/>
                  </a:lnTo>
                  <a:lnTo>
                    <a:pt x="255117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3723649" y="5672409"/>
            <a:ext cx="120014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250" spc="15" dirty="0">
                <a:solidFill>
                  <a:srgbClr val="00BEBE"/>
                </a:solidFill>
                <a:latin typeface="Arial" panose="020B0704020202020204"/>
                <a:cs typeface="Arial" panose="020B0704020202020204"/>
              </a:rPr>
              <a:t>V</a:t>
            </a:r>
            <a:endParaRPr sz="250">
              <a:latin typeface="Arial" panose="020B0704020202020204"/>
              <a:cs typeface="Arial" panose="020B07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250" dirty="0">
                <a:latin typeface="Arial" panose="020B0704020202020204"/>
                <a:cs typeface="Arial" panose="020B0704020202020204"/>
              </a:rPr>
              <a:t>S</a:t>
            </a:r>
            <a:r>
              <a:rPr sz="250" spc="-10" dirty="0">
                <a:latin typeface="Arial" panose="020B0704020202020204"/>
                <a:cs typeface="Arial" panose="020B0704020202020204"/>
              </a:rPr>
              <a:t>_28</a:t>
            </a:r>
            <a:r>
              <a:rPr sz="250" spc="10" dirty="0">
                <a:latin typeface="Arial" panose="020B0704020202020204"/>
                <a:cs typeface="Arial" panose="020B0704020202020204"/>
              </a:rPr>
              <a:t>1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4213487" y="4432962"/>
            <a:ext cx="127635" cy="198120"/>
            <a:chOff x="4213487" y="4432962"/>
            <a:chExt cx="127635" cy="198120"/>
          </a:xfrm>
        </p:grpSpPr>
        <p:sp>
          <p:nvSpPr>
            <p:cNvPr id="123" name="object 123"/>
            <p:cNvSpPr/>
            <p:nvPr/>
          </p:nvSpPr>
          <p:spPr>
            <a:xfrm>
              <a:off x="4215709" y="4435184"/>
              <a:ext cx="123189" cy="126364"/>
            </a:xfrm>
            <a:custGeom>
              <a:avLst/>
              <a:gdLst/>
              <a:ahLst/>
              <a:cxnLst/>
              <a:rect l="l" t="t" r="r" b="b"/>
              <a:pathLst>
                <a:path w="123189" h="126364">
                  <a:moveTo>
                    <a:pt x="0" y="62937"/>
                  </a:moveTo>
                  <a:lnTo>
                    <a:pt x="4673" y="87910"/>
                  </a:lnTo>
                  <a:lnTo>
                    <a:pt x="17600" y="107825"/>
                  </a:lnTo>
                  <a:lnTo>
                    <a:pt x="37137" y="121003"/>
                  </a:lnTo>
                  <a:lnTo>
                    <a:pt x="61641" y="125768"/>
                  </a:lnTo>
                  <a:lnTo>
                    <a:pt x="86085" y="121003"/>
                  </a:lnTo>
                  <a:lnTo>
                    <a:pt x="105590" y="107825"/>
                  </a:lnTo>
                  <a:lnTo>
                    <a:pt x="118505" y="87910"/>
                  </a:lnTo>
                  <a:lnTo>
                    <a:pt x="123178" y="62937"/>
                  </a:lnTo>
                  <a:lnTo>
                    <a:pt x="118505" y="37924"/>
                  </a:lnTo>
                  <a:lnTo>
                    <a:pt x="105590" y="17976"/>
                  </a:lnTo>
                  <a:lnTo>
                    <a:pt x="86085" y="4774"/>
                  </a:lnTo>
                  <a:lnTo>
                    <a:pt x="61641" y="0"/>
                  </a:lnTo>
                  <a:lnTo>
                    <a:pt x="37137" y="4774"/>
                  </a:lnTo>
                  <a:lnTo>
                    <a:pt x="17600" y="17976"/>
                  </a:lnTo>
                  <a:lnTo>
                    <a:pt x="4673" y="37924"/>
                  </a:lnTo>
                  <a:lnTo>
                    <a:pt x="0" y="62937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279568" y="4563222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62937"/>
                  </a:moveTo>
                  <a:lnTo>
                    <a:pt x="0" y="0"/>
                  </a:lnTo>
                </a:path>
              </a:pathLst>
            </a:custGeom>
            <a:ln w="4394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250858" y="4471111"/>
              <a:ext cx="48895" cy="59055"/>
            </a:xfrm>
            <a:custGeom>
              <a:avLst/>
              <a:gdLst/>
              <a:ahLst/>
              <a:cxnLst/>
              <a:rect l="l" t="t" r="r" b="b"/>
              <a:pathLst>
                <a:path w="48895" h="59054">
                  <a:moveTo>
                    <a:pt x="0" y="0"/>
                  </a:moveTo>
                  <a:lnTo>
                    <a:pt x="26493" y="58452"/>
                  </a:lnTo>
                  <a:lnTo>
                    <a:pt x="48500" y="0"/>
                  </a:lnTo>
                </a:path>
              </a:pathLst>
            </a:custGeom>
            <a:ln w="8787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272971" y="4619406"/>
              <a:ext cx="8890" cy="9525"/>
            </a:xfrm>
            <a:custGeom>
              <a:avLst/>
              <a:gdLst/>
              <a:ahLst/>
              <a:cxnLst/>
              <a:rect l="l" t="t" r="r" b="b"/>
              <a:pathLst>
                <a:path w="8889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4137093" y="4373889"/>
            <a:ext cx="28702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LabelID=IVswtich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112657" y="3925270"/>
            <a:ext cx="1807845" cy="1649095"/>
            <a:chOff x="1112657" y="3925270"/>
            <a:chExt cx="1807845" cy="1649095"/>
          </a:xfrm>
        </p:grpSpPr>
        <p:pic>
          <p:nvPicPr>
            <p:cNvPr id="129" name="object 1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0855" y="3925270"/>
              <a:ext cx="259510" cy="13016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0855" y="4684630"/>
              <a:ext cx="259510" cy="13016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0855" y="5443990"/>
              <a:ext cx="259510" cy="13016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114880" y="4724969"/>
              <a:ext cx="259715" cy="53975"/>
            </a:xfrm>
            <a:custGeom>
              <a:avLst/>
              <a:gdLst/>
              <a:ahLst/>
              <a:cxnLst/>
              <a:rect l="l" t="t" r="r" b="b"/>
              <a:pathLst>
                <a:path w="259715" h="53975">
                  <a:moveTo>
                    <a:pt x="59319" y="27063"/>
                  </a:moveTo>
                  <a:lnTo>
                    <a:pt x="68133" y="0"/>
                  </a:lnTo>
                  <a:lnTo>
                    <a:pt x="94468" y="53968"/>
                  </a:lnTo>
                  <a:lnTo>
                    <a:pt x="120856" y="0"/>
                  </a:lnTo>
                  <a:lnTo>
                    <a:pt x="142969" y="53968"/>
                  </a:lnTo>
                  <a:lnTo>
                    <a:pt x="169304" y="0"/>
                  </a:lnTo>
                  <a:lnTo>
                    <a:pt x="191258" y="53968"/>
                  </a:lnTo>
                  <a:lnTo>
                    <a:pt x="204452" y="27063"/>
                  </a:lnTo>
                  <a:lnTo>
                    <a:pt x="257175" y="27063"/>
                  </a:lnTo>
                </a:path>
                <a:path w="259715" h="53975">
                  <a:moveTo>
                    <a:pt x="6596" y="27063"/>
                  </a:moveTo>
                  <a:lnTo>
                    <a:pt x="59319" y="27063"/>
                  </a:lnTo>
                </a:path>
                <a:path w="259715" h="53975">
                  <a:moveTo>
                    <a:pt x="0" y="24794"/>
                  </a:moveTo>
                  <a:lnTo>
                    <a:pt x="0" y="29279"/>
                  </a:lnTo>
                  <a:lnTo>
                    <a:pt x="4380" y="29279"/>
                  </a:lnTo>
                  <a:lnTo>
                    <a:pt x="8760" y="29279"/>
                  </a:lnTo>
                  <a:lnTo>
                    <a:pt x="8760" y="24794"/>
                  </a:lnTo>
                  <a:lnTo>
                    <a:pt x="8760" y="20310"/>
                  </a:lnTo>
                  <a:lnTo>
                    <a:pt x="4380" y="20310"/>
                  </a:lnTo>
                  <a:lnTo>
                    <a:pt x="0" y="20310"/>
                  </a:lnTo>
                  <a:lnTo>
                    <a:pt x="0" y="24794"/>
                  </a:lnTo>
                  <a:close/>
                </a:path>
                <a:path w="259715" h="53975">
                  <a:moveTo>
                    <a:pt x="250631" y="24794"/>
                  </a:moveTo>
                  <a:lnTo>
                    <a:pt x="250631" y="29279"/>
                  </a:lnTo>
                  <a:lnTo>
                    <a:pt x="255011" y="29279"/>
                  </a:lnTo>
                  <a:lnTo>
                    <a:pt x="259392" y="29279"/>
                  </a:lnTo>
                  <a:lnTo>
                    <a:pt x="259392" y="24794"/>
                  </a:lnTo>
                  <a:lnTo>
                    <a:pt x="259392" y="20310"/>
                  </a:lnTo>
                  <a:lnTo>
                    <a:pt x="255011" y="20310"/>
                  </a:lnTo>
                  <a:lnTo>
                    <a:pt x="250631" y="20310"/>
                  </a:lnTo>
                  <a:lnTo>
                    <a:pt x="250631" y="2479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/>
          <p:cNvSpPr txBox="1"/>
          <p:nvPr/>
        </p:nvSpPr>
        <p:spPr>
          <a:xfrm>
            <a:off x="1159283" y="4791764"/>
            <a:ext cx="16383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Rwinding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114880" y="5484329"/>
            <a:ext cx="259715" cy="49530"/>
          </a:xfrm>
          <a:custGeom>
            <a:avLst/>
            <a:gdLst/>
            <a:ahLst/>
            <a:cxnLst/>
            <a:rect l="l" t="t" r="r" b="b"/>
            <a:pathLst>
              <a:path w="259715" h="49529">
                <a:moveTo>
                  <a:pt x="59319" y="27063"/>
                </a:moveTo>
                <a:lnTo>
                  <a:pt x="68133" y="0"/>
                </a:lnTo>
                <a:lnTo>
                  <a:pt x="94468" y="49484"/>
                </a:lnTo>
                <a:lnTo>
                  <a:pt x="120856" y="0"/>
                </a:lnTo>
                <a:lnTo>
                  <a:pt x="142969" y="49484"/>
                </a:lnTo>
                <a:lnTo>
                  <a:pt x="169304" y="0"/>
                </a:lnTo>
                <a:lnTo>
                  <a:pt x="191258" y="49484"/>
                </a:lnTo>
                <a:lnTo>
                  <a:pt x="204452" y="27063"/>
                </a:lnTo>
                <a:lnTo>
                  <a:pt x="257175" y="27063"/>
                </a:lnTo>
              </a:path>
              <a:path w="259715" h="49529">
                <a:moveTo>
                  <a:pt x="6596" y="27063"/>
                </a:moveTo>
                <a:lnTo>
                  <a:pt x="59319" y="27063"/>
                </a:lnTo>
              </a:path>
              <a:path w="259715" h="49529">
                <a:moveTo>
                  <a:pt x="0" y="24794"/>
                </a:moveTo>
                <a:lnTo>
                  <a:pt x="0" y="29279"/>
                </a:lnTo>
                <a:lnTo>
                  <a:pt x="4380" y="29279"/>
                </a:lnTo>
                <a:lnTo>
                  <a:pt x="8760" y="29279"/>
                </a:lnTo>
                <a:lnTo>
                  <a:pt x="8760" y="24794"/>
                </a:lnTo>
                <a:lnTo>
                  <a:pt x="8760" y="20310"/>
                </a:lnTo>
                <a:lnTo>
                  <a:pt x="4380" y="20310"/>
                </a:lnTo>
                <a:lnTo>
                  <a:pt x="0" y="20310"/>
                </a:lnTo>
                <a:lnTo>
                  <a:pt x="0" y="24794"/>
                </a:lnTo>
                <a:close/>
              </a:path>
              <a:path w="259715" h="49529">
                <a:moveTo>
                  <a:pt x="250631" y="24794"/>
                </a:moveTo>
                <a:lnTo>
                  <a:pt x="250631" y="29279"/>
                </a:lnTo>
                <a:lnTo>
                  <a:pt x="255011" y="29279"/>
                </a:lnTo>
                <a:lnTo>
                  <a:pt x="259392" y="29279"/>
                </a:lnTo>
                <a:lnTo>
                  <a:pt x="259392" y="24794"/>
                </a:lnTo>
                <a:lnTo>
                  <a:pt x="259392" y="20310"/>
                </a:lnTo>
                <a:lnTo>
                  <a:pt x="255011" y="20310"/>
                </a:lnTo>
                <a:lnTo>
                  <a:pt x="250631" y="20310"/>
                </a:lnTo>
                <a:lnTo>
                  <a:pt x="250631" y="24794"/>
                </a:lnTo>
                <a:close/>
              </a:path>
            </a:pathLst>
          </a:custGeom>
          <a:ln w="43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1159283" y="5551177"/>
            <a:ext cx="16383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Rwinding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1235703" y="3954418"/>
            <a:ext cx="1315720" cy="1997710"/>
            <a:chOff x="1235703" y="3954418"/>
            <a:chExt cx="1315720" cy="1997710"/>
          </a:xfrm>
        </p:grpSpPr>
        <p:pic>
          <p:nvPicPr>
            <p:cNvPr id="137" name="object 1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703" y="5821402"/>
              <a:ext cx="263944" cy="130252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2302436" y="3958856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13610"/>
                  </a:lnTo>
                  <a:lnTo>
                    <a:pt x="8760" y="13610"/>
                  </a:lnTo>
                  <a:lnTo>
                    <a:pt x="13193" y="8968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300219" y="3956641"/>
              <a:ext cx="246379" cy="49530"/>
            </a:xfrm>
            <a:custGeom>
              <a:avLst/>
              <a:gdLst/>
              <a:ahLst/>
              <a:cxnLst/>
              <a:rect l="l" t="t" r="r" b="b"/>
              <a:pathLst>
                <a:path w="246380" h="49529">
                  <a:moveTo>
                    <a:pt x="2216" y="6699"/>
                  </a:moveTo>
                  <a:lnTo>
                    <a:pt x="2216" y="11184"/>
                  </a:lnTo>
                  <a:lnTo>
                    <a:pt x="2216" y="15826"/>
                  </a:lnTo>
                  <a:lnTo>
                    <a:pt x="6596" y="15826"/>
                  </a:lnTo>
                  <a:lnTo>
                    <a:pt x="10977" y="15826"/>
                  </a:lnTo>
                  <a:lnTo>
                    <a:pt x="15410" y="11184"/>
                  </a:lnTo>
                  <a:lnTo>
                    <a:pt x="15410" y="6699"/>
                  </a:lnTo>
                  <a:lnTo>
                    <a:pt x="15410" y="2215"/>
                  </a:lnTo>
                  <a:lnTo>
                    <a:pt x="10977" y="2215"/>
                  </a:lnTo>
                  <a:lnTo>
                    <a:pt x="6596" y="2215"/>
                  </a:lnTo>
                  <a:lnTo>
                    <a:pt x="2216" y="2215"/>
                  </a:lnTo>
                  <a:lnTo>
                    <a:pt x="2216" y="6699"/>
                  </a:lnTo>
                  <a:close/>
                </a:path>
                <a:path w="246380" h="49529">
                  <a:moveTo>
                    <a:pt x="153946" y="36031"/>
                  </a:moveTo>
                  <a:lnTo>
                    <a:pt x="158326" y="36031"/>
                  </a:lnTo>
                  <a:lnTo>
                    <a:pt x="155237" y="20876"/>
                  </a:lnTo>
                  <a:lnTo>
                    <a:pt x="146795" y="9548"/>
                  </a:lnTo>
                  <a:lnTo>
                    <a:pt x="134236" y="2454"/>
                  </a:lnTo>
                  <a:lnTo>
                    <a:pt x="118797" y="0"/>
                  </a:lnTo>
                  <a:lnTo>
                    <a:pt x="103996" y="2454"/>
                  </a:lnTo>
                  <a:lnTo>
                    <a:pt x="92891" y="9548"/>
                  </a:lnTo>
                  <a:lnTo>
                    <a:pt x="85912" y="20876"/>
                  </a:lnTo>
                  <a:lnTo>
                    <a:pt x="83490" y="36031"/>
                  </a:lnTo>
                </a:path>
                <a:path w="246380" h="49529">
                  <a:moveTo>
                    <a:pt x="105603" y="36031"/>
                  </a:moveTo>
                  <a:lnTo>
                    <a:pt x="109984" y="36031"/>
                  </a:lnTo>
                  <a:lnTo>
                    <a:pt x="106877" y="20876"/>
                  </a:lnTo>
                  <a:lnTo>
                    <a:pt x="98393" y="9548"/>
                  </a:lnTo>
                  <a:lnTo>
                    <a:pt x="85782" y="2454"/>
                  </a:lnTo>
                  <a:lnTo>
                    <a:pt x="70297" y="0"/>
                  </a:lnTo>
                  <a:lnTo>
                    <a:pt x="55543" y="2454"/>
                  </a:lnTo>
                  <a:lnTo>
                    <a:pt x="44489" y="9548"/>
                  </a:lnTo>
                  <a:lnTo>
                    <a:pt x="37553" y="20876"/>
                  </a:lnTo>
                  <a:lnTo>
                    <a:pt x="35148" y="36031"/>
                  </a:lnTo>
                </a:path>
                <a:path w="246380" h="49529">
                  <a:moveTo>
                    <a:pt x="83490" y="31547"/>
                  </a:moveTo>
                  <a:lnTo>
                    <a:pt x="83490" y="40516"/>
                  </a:lnTo>
                  <a:lnTo>
                    <a:pt x="87871" y="49484"/>
                  </a:lnTo>
                  <a:lnTo>
                    <a:pt x="96790" y="49484"/>
                  </a:lnTo>
                  <a:lnTo>
                    <a:pt x="101223" y="45000"/>
                  </a:lnTo>
                  <a:lnTo>
                    <a:pt x="105603" y="40516"/>
                  </a:lnTo>
                  <a:lnTo>
                    <a:pt x="105603" y="36031"/>
                  </a:lnTo>
                </a:path>
                <a:path w="246380" h="49529">
                  <a:moveTo>
                    <a:pt x="202288" y="36031"/>
                  </a:moveTo>
                  <a:lnTo>
                    <a:pt x="206669" y="36031"/>
                  </a:lnTo>
                  <a:lnTo>
                    <a:pt x="203580" y="20876"/>
                  </a:lnTo>
                  <a:lnTo>
                    <a:pt x="195137" y="9548"/>
                  </a:lnTo>
                  <a:lnTo>
                    <a:pt x="182578" y="2454"/>
                  </a:lnTo>
                  <a:lnTo>
                    <a:pt x="167140" y="0"/>
                  </a:lnTo>
                  <a:lnTo>
                    <a:pt x="152363" y="2454"/>
                  </a:lnTo>
                  <a:lnTo>
                    <a:pt x="141313" y="9548"/>
                  </a:lnTo>
                  <a:lnTo>
                    <a:pt x="134388" y="20876"/>
                  </a:lnTo>
                  <a:lnTo>
                    <a:pt x="131991" y="36031"/>
                  </a:lnTo>
                </a:path>
                <a:path w="246380" h="49529">
                  <a:moveTo>
                    <a:pt x="131991" y="31547"/>
                  </a:moveTo>
                  <a:lnTo>
                    <a:pt x="131991" y="40516"/>
                  </a:lnTo>
                  <a:lnTo>
                    <a:pt x="136372" y="49484"/>
                  </a:lnTo>
                  <a:lnTo>
                    <a:pt x="145132" y="49484"/>
                  </a:lnTo>
                  <a:lnTo>
                    <a:pt x="149566" y="45000"/>
                  </a:lnTo>
                  <a:lnTo>
                    <a:pt x="153946" y="40516"/>
                  </a:lnTo>
                  <a:lnTo>
                    <a:pt x="153946" y="36031"/>
                  </a:lnTo>
                </a:path>
                <a:path w="246380" h="49529">
                  <a:moveTo>
                    <a:pt x="206669" y="36031"/>
                  </a:moveTo>
                  <a:lnTo>
                    <a:pt x="246356" y="36031"/>
                  </a:lnTo>
                </a:path>
                <a:path w="246380" h="49529">
                  <a:moveTo>
                    <a:pt x="0" y="36031"/>
                  </a:moveTo>
                  <a:lnTo>
                    <a:pt x="35148" y="36031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293622" y="398592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69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69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69" y="8968"/>
                  </a:lnTo>
                  <a:lnTo>
                    <a:pt x="255169" y="4484"/>
                  </a:lnTo>
                  <a:lnTo>
                    <a:pt x="255169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2272162" y="4023436"/>
            <a:ext cx="29972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LWindingA_extend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291400" y="4709294"/>
            <a:ext cx="259715" cy="58419"/>
            <a:chOff x="2291400" y="4709294"/>
            <a:chExt cx="259715" cy="58419"/>
          </a:xfrm>
        </p:grpSpPr>
        <p:sp>
          <p:nvSpPr>
            <p:cNvPr id="143" name="object 143"/>
            <p:cNvSpPr/>
            <p:nvPr/>
          </p:nvSpPr>
          <p:spPr>
            <a:xfrm>
              <a:off x="2302436" y="4718217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13505"/>
                  </a:lnTo>
                  <a:lnTo>
                    <a:pt x="8760" y="13505"/>
                  </a:lnTo>
                  <a:lnTo>
                    <a:pt x="13193" y="9021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2300219" y="4711517"/>
              <a:ext cx="246379" cy="53975"/>
            </a:xfrm>
            <a:custGeom>
              <a:avLst/>
              <a:gdLst/>
              <a:ahLst/>
              <a:cxnLst/>
              <a:rect l="l" t="t" r="r" b="b"/>
              <a:pathLst>
                <a:path w="246380" h="53975">
                  <a:moveTo>
                    <a:pt x="2216" y="11184"/>
                  </a:moveTo>
                  <a:lnTo>
                    <a:pt x="2216" y="15721"/>
                  </a:lnTo>
                  <a:lnTo>
                    <a:pt x="2216" y="20205"/>
                  </a:lnTo>
                  <a:lnTo>
                    <a:pt x="6596" y="20205"/>
                  </a:lnTo>
                  <a:lnTo>
                    <a:pt x="10977" y="20205"/>
                  </a:lnTo>
                  <a:lnTo>
                    <a:pt x="15410" y="15721"/>
                  </a:lnTo>
                  <a:lnTo>
                    <a:pt x="15410" y="11184"/>
                  </a:lnTo>
                  <a:lnTo>
                    <a:pt x="15410" y="6699"/>
                  </a:lnTo>
                  <a:lnTo>
                    <a:pt x="10977" y="6699"/>
                  </a:lnTo>
                  <a:lnTo>
                    <a:pt x="6596" y="6699"/>
                  </a:lnTo>
                  <a:lnTo>
                    <a:pt x="2216" y="6699"/>
                  </a:lnTo>
                  <a:lnTo>
                    <a:pt x="2216" y="11184"/>
                  </a:lnTo>
                  <a:close/>
                </a:path>
                <a:path w="246380" h="53975">
                  <a:moveTo>
                    <a:pt x="153946" y="36031"/>
                  </a:moveTo>
                  <a:lnTo>
                    <a:pt x="158326" y="36031"/>
                  </a:lnTo>
                  <a:lnTo>
                    <a:pt x="155237" y="20876"/>
                  </a:lnTo>
                  <a:lnTo>
                    <a:pt x="146795" y="9548"/>
                  </a:lnTo>
                  <a:lnTo>
                    <a:pt x="134236" y="2454"/>
                  </a:lnTo>
                  <a:lnTo>
                    <a:pt x="118797" y="0"/>
                  </a:lnTo>
                  <a:lnTo>
                    <a:pt x="103996" y="2454"/>
                  </a:lnTo>
                  <a:lnTo>
                    <a:pt x="92891" y="9548"/>
                  </a:lnTo>
                  <a:lnTo>
                    <a:pt x="85912" y="20876"/>
                  </a:lnTo>
                  <a:lnTo>
                    <a:pt x="83490" y="36031"/>
                  </a:lnTo>
                </a:path>
                <a:path w="246380" h="53975">
                  <a:moveTo>
                    <a:pt x="105603" y="36031"/>
                  </a:moveTo>
                  <a:lnTo>
                    <a:pt x="109984" y="36031"/>
                  </a:lnTo>
                  <a:lnTo>
                    <a:pt x="106877" y="20876"/>
                  </a:lnTo>
                  <a:lnTo>
                    <a:pt x="98393" y="9548"/>
                  </a:lnTo>
                  <a:lnTo>
                    <a:pt x="85782" y="2454"/>
                  </a:lnTo>
                  <a:lnTo>
                    <a:pt x="70297" y="0"/>
                  </a:lnTo>
                  <a:lnTo>
                    <a:pt x="55543" y="2454"/>
                  </a:lnTo>
                  <a:lnTo>
                    <a:pt x="44489" y="9548"/>
                  </a:lnTo>
                  <a:lnTo>
                    <a:pt x="37553" y="20876"/>
                  </a:lnTo>
                  <a:lnTo>
                    <a:pt x="35148" y="36031"/>
                  </a:lnTo>
                </a:path>
                <a:path w="246380" h="53975">
                  <a:moveTo>
                    <a:pt x="83490" y="36031"/>
                  </a:moveTo>
                  <a:lnTo>
                    <a:pt x="83490" y="45000"/>
                  </a:lnTo>
                  <a:lnTo>
                    <a:pt x="87871" y="53968"/>
                  </a:lnTo>
                  <a:lnTo>
                    <a:pt x="96790" y="53968"/>
                  </a:lnTo>
                  <a:lnTo>
                    <a:pt x="101223" y="49484"/>
                  </a:lnTo>
                  <a:lnTo>
                    <a:pt x="105603" y="45000"/>
                  </a:lnTo>
                  <a:lnTo>
                    <a:pt x="105603" y="40516"/>
                  </a:lnTo>
                </a:path>
                <a:path w="246380" h="53975">
                  <a:moveTo>
                    <a:pt x="202288" y="36031"/>
                  </a:moveTo>
                  <a:lnTo>
                    <a:pt x="206669" y="36031"/>
                  </a:lnTo>
                  <a:lnTo>
                    <a:pt x="203580" y="20876"/>
                  </a:lnTo>
                  <a:lnTo>
                    <a:pt x="195137" y="9548"/>
                  </a:lnTo>
                  <a:lnTo>
                    <a:pt x="182578" y="2454"/>
                  </a:lnTo>
                  <a:lnTo>
                    <a:pt x="167140" y="0"/>
                  </a:lnTo>
                  <a:lnTo>
                    <a:pt x="152363" y="2454"/>
                  </a:lnTo>
                  <a:lnTo>
                    <a:pt x="141313" y="9548"/>
                  </a:lnTo>
                  <a:lnTo>
                    <a:pt x="134388" y="20876"/>
                  </a:lnTo>
                  <a:lnTo>
                    <a:pt x="131991" y="36031"/>
                  </a:lnTo>
                </a:path>
                <a:path w="246380" h="53975">
                  <a:moveTo>
                    <a:pt x="131991" y="36031"/>
                  </a:moveTo>
                  <a:lnTo>
                    <a:pt x="131991" y="45000"/>
                  </a:lnTo>
                  <a:lnTo>
                    <a:pt x="136372" y="53968"/>
                  </a:lnTo>
                  <a:lnTo>
                    <a:pt x="145132" y="53968"/>
                  </a:lnTo>
                  <a:lnTo>
                    <a:pt x="149566" y="49484"/>
                  </a:lnTo>
                  <a:lnTo>
                    <a:pt x="153946" y="45000"/>
                  </a:lnTo>
                  <a:lnTo>
                    <a:pt x="153946" y="40516"/>
                  </a:lnTo>
                </a:path>
                <a:path w="246380" h="53975">
                  <a:moveTo>
                    <a:pt x="206669" y="40516"/>
                  </a:moveTo>
                  <a:lnTo>
                    <a:pt x="246356" y="40516"/>
                  </a:lnTo>
                </a:path>
                <a:path w="246380" h="53975">
                  <a:moveTo>
                    <a:pt x="0" y="40516"/>
                  </a:moveTo>
                  <a:lnTo>
                    <a:pt x="35148" y="40516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293622" y="474528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69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69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69" y="8968"/>
                  </a:lnTo>
                  <a:lnTo>
                    <a:pt x="255169" y="4484"/>
                  </a:lnTo>
                  <a:lnTo>
                    <a:pt x="255169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2272162" y="4782796"/>
            <a:ext cx="299720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LWindingB_extend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2291400" y="5468654"/>
            <a:ext cx="259715" cy="58419"/>
            <a:chOff x="2291400" y="5468654"/>
            <a:chExt cx="259715" cy="58419"/>
          </a:xfrm>
        </p:grpSpPr>
        <p:sp>
          <p:nvSpPr>
            <p:cNvPr id="148" name="object 148"/>
            <p:cNvSpPr/>
            <p:nvPr/>
          </p:nvSpPr>
          <p:spPr>
            <a:xfrm>
              <a:off x="2302436" y="5477629"/>
              <a:ext cx="13335" cy="9525"/>
            </a:xfrm>
            <a:custGeom>
              <a:avLst/>
              <a:gdLst/>
              <a:ahLst/>
              <a:cxnLst/>
              <a:rect l="l" t="t" r="r" b="b"/>
              <a:pathLst>
                <a:path w="13335" h="9525">
                  <a:moveTo>
                    <a:pt x="1319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13193" y="8968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300219" y="5470877"/>
              <a:ext cx="246379" cy="53975"/>
            </a:xfrm>
            <a:custGeom>
              <a:avLst/>
              <a:gdLst/>
              <a:ahLst/>
              <a:cxnLst/>
              <a:rect l="l" t="t" r="r" b="b"/>
              <a:pathLst>
                <a:path w="246380" h="53975">
                  <a:moveTo>
                    <a:pt x="2216" y="11236"/>
                  </a:moveTo>
                  <a:lnTo>
                    <a:pt x="2216" y="15721"/>
                  </a:lnTo>
                  <a:lnTo>
                    <a:pt x="6596" y="15721"/>
                  </a:lnTo>
                  <a:lnTo>
                    <a:pt x="10977" y="15721"/>
                  </a:lnTo>
                  <a:lnTo>
                    <a:pt x="15410" y="15721"/>
                  </a:lnTo>
                  <a:lnTo>
                    <a:pt x="15410" y="11236"/>
                  </a:lnTo>
                  <a:lnTo>
                    <a:pt x="15410" y="6752"/>
                  </a:lnTo>
                  <a:lnTo>
                    <a:pt x="10977" y="6752"/>
                  </a:lnTo>
                  <a:lnTo>
                    <a:pt x="6596" y="6752"/>
                  </a:lnTo>
                  <a:lnTo>
                    <a:pt x="2216" y="6752"/>
                  </a:lnTo>
                  <a:lnTo>
                    <a:pt x="2216" y="11236"/>
                  </a:lnTo>
                  <a:close/>
                </a:path>
                <a:path w="246380" h="53975">
                  <a:moveTo>
                    <a:pt x="153946" y="36031"/>
                  </a:moveTo>
                  <a:lnTo>
                    <a:pt x="158326" y="36031"/>
                  </a:lnTo>
                  <a:lnTo>
                    <a:pt x="155237" y="20876"/>
                  </a:lnTo>
                  <a:lnTo>
                    <a:pt x="146795" y="9548"/>
                  </a:lnTo>
                  <a:lnTo>
                    <a:pt x="134236" y="2454"/>
                  </a:lnTo>
                  <a:lnTo>
                    <a:pt x="118797" y="0"/>
                  </a:lnTo>
                  <a:lnTo>
                    <a:pt x="103996" y="2454"/>
                  </a:lnTo>
                  <a:lnTo>
                    <a:pt x="92891" y="9548"/>
                  </a:lnTo>
                  <a:lnTo>
                    <a:pt x="85912" y="20876"/>
                  </a:lnTo>
                  <a:lnTo>
                    <a:pt x="83490" y="36031"/>
                  </a:lnTo>
                </a:path>
                <a:path w="246380" h="53975">
                  <a:moveTo>
                    <a:pt x="105603" y="36031"/>
                  </a:moveTo>
                  <a:lnTo>
                    <a:pt x="109984" y="36031"/>
                  </a:lnTo>
                  <a:lnTo>
                    <a:pt x="106877" y="20876"/>
                  </a:lnTo>
                  <a:lnTo>
                    <a:pt x="98393" y="9548"/>
                  </a:lnTo>
                  <a:lnTo>
                    <a:pt x="85782" y="2454"/>
                  </a:lnTo>
                  <a:lnTo>
                    <a:pt x="70297" y="0"/>
                  </a:lnTo>
                  <a:lnTo>
                    <a:pt x="55543" y="2454"/>
                  </a:lnTo>
                  <a:lnTo>
                    <a:pt x="44489" y="9548"/>
                  </a:lnTo>
                  <a:lnTo>
                    <a:pt x="37553" y="20876"/>
                  </a:lnTo>
                  <a:lnTo>
                    <a:pt x="35148" y="36031"/>
                  </a:lnTo>
                </a:path>
                <a:path w="246380" h="53975">
                  <a:moveTo>
                    <a:pt x="83490" y="36031"/>
                  </a:moveTo>
                  <a:lnTo>
                    <a:pt x="83490" y="45000"/>
                  </a:lnTo>
                  <a:lnTo>
                    <a:pt x="87871" y="53968"/>
                  </a:lnTo>
                  <a:lnTo>
                    <a:pt x="96790" y="53968"/>
                  </a:lnTo>
                  <a:lnTo>
                    <a:pt x="101223" y="49484"/>
                  </a:lnTo>
                  <a:lnTo>
                    <a:pt x="105603" y="45000"/>
                  </a:lnTo>
                  <a:lnTo>
                    <a:pt x="105603" y="40516"/>
                  </a:lnTo>
                </a:path>
                <a:path w="246380" h="53975">
                  <a:moveTo>
                    <a:pt x="202288" y="36031"/>
                  </a:moveTo>
                  <a:lnTo>
                    <a:pt x="206669" y="36031"/>
                  </a:lnTo>
                  <a:lnTo>
                    <a:pt x="203580" y="20876"/>
                  </a:lnTo>
                  <a:lnTo>
                    <a:pt x="195137" y="9548"/>
                  </a:lnTo>
                  <a:lnTo>
                    <a:pt x="182578" y="2454"/>
                  </a:lnTo>
                  <a:lnTo>
                    <a:pt x="167140" y="0"/>
                  </a:lnTo>
                  <a:lnTo>
                    <a:pt x="152363" y="2454"/>
                  </a:lnTo>
                  <a:lnTo>
                    <a:pt x="141313" y="9548"/>
                  </a:lnTo>
                  <a:lnTo>
                    <a:pt x="134388" y="20876"/>
                  </a:lnTo>
                  <a:lnTo>
                    <a:pt x="131991" y="36031"/>
                  </a:lnTo>
                </a:path>
                <a:path w="246380" h="53975">
                  <a:moveTo>
                    <a:pt x="131991" y="36031"/>
                  </a:moveTo>
                  <a:lnTo>
                    <a:pt x="131991" y="45000"/>
                  </a:lnTo>
                  <a:lnTo>
                    <a:pt x="136372" y="53968"/>
                  </a:lnTo>
                  <a:lnTo>
                    <a:pt x="145132" y="53968"/>
                  </a:lnTo>
                  <a:lnTo>
                    <a:pt x="149566" y="49484"/>
                  </a:lnTo>
                  <a:lnTo>
                    <a:pt x="153946" y="45000"/>
                  </a:lnTo>
                  <a:lnTo>
                    <a:pt x="153946" y="40516"/>
                  </a:lnTo>
                </a:path>
                <a:path w="246380" h="53975">
                  <a:moveTo>
                    <a:pt x="206669" y="40516"/>
                  </a:moveTo>
                  <a:lnTo>
                    <a:pt x="246356" y="40516"/>
                  </a:lnTo>
                </a:path>
                <a:path w="246380" h="53975">
                  <a:moveTo>
                    <a:pt x="0" y="40516"/>
                  </a:moveTo>
                  <a:lnTo>
                    <a:pt x="35148" y="40516"/>
                  </a:lnTo>
                </a:path>
              </a:pathLst>
            </a:custGeom>
            <a:ln w="4393">
              <a:solidFill>
                <a:srgbClr val="00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2293622" y="5504640"/>
              <a:ext cx="255270" cy="9525"/>
            </a:xfrm>
            <a:custGeom>
              <a:avLst/>
              <a:gdLst/>
              <a:ahLst/>
              <a:cxnLst/>
              <a:rect l="l" t="t" r="r" b="b"/>
              <a:pathLst>
                <a:path w="255269" h="9525">
                  <a:moveTo>
                    <a:pt x="0" y="4484"/>
                  </a:moveTo>
                  <a:lnTo>
                    <a:pt x="0" y="8968"/>
                  </a:lnTo>
                  <a:lnTo>
                    <a:pt x="4380" y="8968"/>
                  </a:lnTo>
                  <a:lnTo>
                    <a:pt x="8813" y="8968"/>
                  </a:lnTo>
                  <a:lnTo>
                    <a:pt x="881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255269" h="9525">
                  <a:moveTo>
                    <a:pt x="246356" y="4484"/>
                  </a:moveTo>
                  <a:lnTo>
                    <a:pt x="246356" y="8968"/>
                  </a:lnTo>
                  <a:lnTo>
                    <a:pt x="250736" y="8968"/>
                  </a:lnTo>
                  <a:lnTo>
                    <a:pt x="255169" y="8968"/>
                  </a:lnTo>
                  <a:lnTo>
                    <a:pt x="255169" y="4484"/>
                  </a:lnTo>
                  <a:lnTo>
                    <a:pt x="255169" y="0"/>
                  </a:lnTo>
                  <a:lnTo>
                    <a:pt x="250736" y="0"/>
                  </a:lnTo>
                  <a:lnTo>
                    <a:pt x="246356" y="0"/>
                  </a:lnTo>
                  <a:lnTo>
                    <a:pt x="246356" y="4484"/>
                  </a:lnTo>
                  <a:close/>
                </a:path>
              </a:pathLst>
            </a:custGeom>
            <a:ln w="4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 txBox="1"/>
          <p:nvPr/>
        </p:nvSpPr>
        <p:spPr>
          <a:xfrm>
            <a:off x="2272162" y="5542208"/>
            <a:ext cx="304165" cy="67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0" dirty="0">
                <a:latin typeface="Arial" panose="020B0704020202020204"/>
                <a:cs typeface="Arial" panose="020B0704020202020204"/>
              </a:rPr>
              <a:t>LWindingC_extend</a:t>
            </a:r>
            <a:endParaRPr sz="25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565046" y="3979239"/>
            <a:ext cx="4093210" cy="2224405"/>
            <a:chOff x="565046" y="3979239"/>
            <a:chExt cx="4093210" cy="2224405"/>
          </a:xfrm>
        </p:grpSpPr>
        <p:sp>
          <p:nvSpPr>
            <p:cNvPr id="153" name="object 153"/>
            <p:cNvSpPr/>
            <p:nvPr/>
          </p:nvSpPr>
          <p:spPr>
            <a:xfrm>
              <a:off x="3967189" y="6077452"/>
              <a:ext cx="0" cy="126364"/>
            </a:xfrm>
            <a:custGeom>
              <a:avLst/>
              <a:gdLst/>
              <a:ahLst/>
              <a:cxnLst/>
              <a:rect l="l" t="t" r="r" b="b"/>
              <a:pathLst>
                <a:path h="126364">
                  <a:moveTo>
                    <a:pt x="0" y="0"/>
                  </a:moveTo>
                  <a:lnTo>
                    <a:pt x="0" y="125879"/>
                  </a:lnTo>
                </a:path>
              </a:pathLst>
            </a:custGeom>
            <a:ln w="43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3402068" y="398143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3402068" y="398143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3402068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3402068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3402068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13558"/>
                  </a:lnTo>
                  <a:lnTo>
                    <a:pt x="8813" y="13558"/>
                  </a:lnTo>
                  <a:lnTo>
                    <a:pt x="13193" y="9073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3402068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0" y="4589"/>
                  </a:moveTo>
                  <a:lnTo>
                    <a:pt x="0" y="9073"/>
                  </a:lnTo>
                  <a:lnTo>
                    <a:pt x="0" y="13558"/>
                  </a:lnTo>
                  <a:lnTo>
                    <a:pt x="4433" y="13558"/>
                  </a:lnTo>
                  <a:lnTo>
                    <a:pt x="8813" y="13558"/>
                  </a:lnTo>
                  <a:lnTo>
                    <a:pt x="13193" y="9073"/>
                  </a:lnTo>
                  <a:lnTo>
                    <a:pt x="13193" y="4589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589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3648319" y="398143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3648319" y="398143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0" y="8968"/>
                  </a:moveTo>
                  <a:lnTo>
                    <a:pt x="0" y="13452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3648319" y="474079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3648319" y="474079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0" y="8968"/>
                  </a:moveTo>
                  <a:lnTo>
                    <a:pt x="0" y="13452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3648319" y="5500050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17574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9073"/>
                  </a:lnTo>
                  <a:lnTo>
                    <a:pt x="4380" y="13558"/>
                  </a:lnTo>
                  <a:lnTo>
                    <a:pt x="13193" y="13558"/>
                  </a:lnTo>
                  <a:lnTo>
                    <a:pt x="17574" y="9073"/>
                  </a:lnTo>
                  <a:lnTo>
                    <a:pt x="175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3648319" y="5500050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0" y="4589"/>
                  </a:moveTo>
                  <a:lnTo>
                    <a:pt x="0" y="9073"/>
                  </a:lnTo>
                  <a:lnTo>
                    <a:pt x="4380" y="13558"/>
                  </a:lnTo>
                  <a:lnTo>
                    <a:pt x="8760" y="13558"/>
                  </a:lnTo>
                  <a:lnTo>
                    <a:pt x="13193" y="13558"/>
                  </a:lnTo>
                  <a:lnTo>
                    <a:pt x="17574" y="9073"/>
                  </a:lnTo>
                  <a:lnTo>
                    <a:pt x="17574" y="4589"/>
                  </a:lnTo>
                  <a:lnTo>
                    <a:pt x="17574" y="0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589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3402068" y="4174626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13452"/>
                  </a:lnTo>
                  <a:lnTo>
                    <a:pt x="8813" y="13452"/>
                  </a:lnTo>
                  <a:lnTo>
                    <a:pt x="13193" y="8968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3402068" y="4174626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0" y="4484"/>
                  </a:moveTo>
                  <a:lnTo>
                    <a:pt x="0" y="8968"/>
                  </a:lnTo>
                  <a:lnTo>
                    <a:pt x="0" y="13452"/>
                  </a:lnTo>
                  <a:lnTo>
                    <a:pt x="4433" y="13452"/>
                  </a:lnTo>
                  <a:lnTo>
                    <a:pt x="881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3402068" y="492950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3402068" y="492950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3402068" y="568886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3402068" y="568886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3648319" y="4174626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17574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4380" y="13452"/>
                  </a:lnTo>
                  <a:lnTo>
                    <a:pt x="13193" y="13452"/>
                  </a:lnTo>
                  <a:lnTo>
                    <a:pt x="17574" y="8968"/>
                  </a:lnTo>
                  <a:lnTo>
                    <a:pt x="175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3648319" y="4174626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0" y="4484"/>
                  </a:moveTo>
                  <a:lnTo>
                    <a:pt x="0" y="8968"/>
                  </a:lnTo>
                  <a:lnTo>
                    <a:pt x="4380" y="13452"/>
                  </a:lnTo>
                  <a:lnTo>
                    <a:pt x="8760" y="13452"/>
                  </a:lnTo>
                  <a:lnTo>
                    <a:pt x="13193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7574" y="0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3648319" y="492950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3648319" y="492950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0" y="8968"/>
                  </a:moveTo>
                  <a:lnTo>
                    <a:pt x="0" y="13452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3648319" y="5688862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79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3648319" y="4626159"/>
              <a:ext cx="692785" cy="1080770"/>
            </a:xfrm>
            <a:custGeom>
              <a:avLst/>
              <a:gdLst/>
              <a:ahLst/>
              <a:cxnLst/>
              <a:rect l="l" t="t" r="r" b="b"/>
              <a:pathLst>
                <a:path w="692785" h="1080770">
                  <a:moveTo>
                    <a:pt x="0" y="1071671"/>
                  </a:moveTo>
                  <a:lnTo>
                    <a:pt x="0" y="1076155"/>
                  </a:lnTo>
                  <a:lnTo>
                    <a:pt x="4380" y="1080639"/>
                  </a:lnTo>
                  <a:lnTo>
                    <a:pt x="8760" y="1080639"/>
                  </a:lnTo>
                  <a:lnTo>
                    <a:pt x="13193" y="1080639"/>
                  </a:lnTo>
                  <a:lnTo>
                    <a:pt x="17574" y="1076155"/>
                  </a:lnTo>
                  <a:lnTo>
                    <a:pt x="17574" y="1071671"/>
                  </a:lnTo>
                  <a:lnTo>
                    <a:pt x="17574" y="1067187"/>
                  </a:lnTo>
                  <a:lnTo>
                    <a:pt x="13193" y="1062703"/>
                  </a:lnTo>
                  <a:lnTo>
                    <a:pt x="8760" y="1062703"/>
                  </a:lnTo>
                  <a:lnTo>
                    <a:pt x="4380" y="1062703"/>
                  </a:lnTo>
                  <a:lnTo>
                    <a:pt x="0" y="1067187"/>
                  </a:lnTo>
                  <a:lnTo>
                    <a:pt x="0" y="1071671"/>
                  </a:lnTo>
                  <a:close/>
                </a:path>
                <a:path w="692785" h="1080770">
                  <a:moveTo>
                    <a:pt x="631248" y="125874"/>
                  </a:moveTo>
                  <a:lnTo>
                    <a:pt x="631248" y="0"/>
                  </a:lnTo>
                </a:path>
                <a:path w="692785" h="1080770">
                  <a:moveTo>
                    <a:pt x="631248" y="0"/>
                  </a:moveTo>
                  <a:lnTo>
                    <a:pt x="692785" y="0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4268590" y="4614922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13452"/>
                  </a:lnTo>
                  <a:lnTo>
                    <a:pt x="8760" y="13452"/>
                  </a:lnTo>
                  <a:lnTo>
                    <a:pt x="13193" y="8968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4268590" y="4614922"/>
              <a:ext cx="380365" cy="514984"/>
            </a:xfrm>
            <a:custGeom>
              <a:avLst/>
              <a:gdLst/>
              <a:ahLst/>
              <a:cxnLst/>
              <a:rect l="l" t="t" r="r" b="b"/>
              <a:pathLst>
                <a:path w="380364" h="514985">
                  <a:moveTo>
                    <a:pt x="0" y="4484"/>
                  </a:moveTo>
                  <a:lnTo>
                    <a:pt x="0" y="8968"/>
                  </a:lnTo>
                  <a:lnTo>
                    <a:pt x="0" y="13452"/>
                  </a:lnTo>
                  <a:lnTo>
                    <a:pt x="4380" y="13452"/>
                  </a:lnTo>
                  <a:lnTo>
                    <a:pt x="8760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13193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close/>
                </a:path>
                <a:path w="380364" h="514985">
                  <a:moveTo>
                    <a:pt x="10977" y="514469"/>
                  </a:moveTo>
                  <a:lnTo>
                    <a:pt x="10977" y="388701"/>
                  </a:lnTo>
                </a:path>
                <a:path w="380364" h="514985">
                  <a:moveTo>
                    <a:pt x="380353" y="514469"/>
                  </a:moveTo>
                  <a:lnTo>
                    <a:pt x="10977" y="514469"/>
                  </a:lnTo>
                </a:path>
                <a:path w="380364" h="514985">
                  <a:moveTo>
                    <a:pt x="380353" y="514469"/>
                  </a:moveTo>
                  <a:lnTo>
                    <a:pt x="380353" y="11236"/>
                  </a:lnTo>
                </a:path>
                <a:path w="380364" h="514985">
                  <a:moveTo>
                    <a:pt x="380353" y="11236"/>
                  </a:moveTo>
                  <a:lnTo>
                    <a:pt x="318870" y="11236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4637967" y="5122639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17574" y="0"/>
                  </a:moveTo>
                  <a:lnTo>
                    <a:pt x="0" y="0"/>
                  </a:lnTo>
                  <a:lnTo>
                    <a:pt x="0" y="4536"/>
                  </a:lnTo>
                  <a:lnTo>
                    <a:pt x="0" y="9021"/>
                  </a:lnTo>
                  <a:lnTo>
                    <a:pt x="4380" y="13505"/>
                  </a:lnTo>
                  <a:lnTo>
                    <a:pt x="13193" y="13505"/>
                  </a:lnTo>
                  <a:lnTo>
                    <a:pt x="17574" y="9021"/>
                  </a:lnTo>
                  <a:lnTo>
                    <a:pt x="175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4637967" y="5122639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79" h="13970">
                  <a:moveTo>
                    <a:pt x="0" y="4536"/>
                  </a:moveTo>
                  <a:lnTo>
                    <a:pt x="0" y="9021"/>
                  </a:lnTo>
                  <a:lnTo>
                    <a:pt x="4380" y="13505"/>
                  </a:lnTo>
                  <a:lnTo>
                    <a:pt x="8813" y="13505"/>
                  </a:lnTo>
                  <a:lnTo>
                    <a:pt x="13193" y="13505"/>
                  </a:lnTo>
                  <a:lnTo>
                    <a:pt x="17574" y="9021"/>
                  </a:lnTo>
                  <a:lnTo>
                    <a:pt x="17574" y="4536"/>
                  </a:lnTo>
                  <a:lnTo>
                    <a:pt x="17574" y="0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536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5952" y="3979239"/>
              <a:ext cx="246356" cy="204283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5952" y="4738599"/>
              <a:ext cx="246356" cy="20428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5952" y="5497854"/>
              <a:ext cx="246356" cy="20444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1361078" y="398143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361078" y="398143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361078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361078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4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433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433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361078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4" h="13970">
                  <a:moveTo>
                    <a:pt x="13193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13558"/>
                  </a:lnTo>
                  <a:lnTo>
                    <a:pt x="8813" y="13558"/>
                  </a:lnTo>
                  <a:lnTo>
                    <a:pt x="13193" y="9073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567243" y="3992673"/>
              <a:ext cx="1733550" cy="1896110"/>
            </a:xfrm>
            <a:custGeom>
              <a:avLst/>
              <a:gdLst/>
              <a:ahLst/>
              <a:cxnLst/>
              <a:rect l="l" t="t" r="r" b="b"/>
              <a:pathLst>
                <a:path w="1733550" h="1896110">
                  <a:moveTo>
                    <a:pt x="793834" y="1511967"/>
                  </a:moveTo>
                  <a:lnTo>
                    <a:pt x="793834" y="1516451"/>
                  </a:lnTo>
                  <a:lnTo>
                    <a:pt x="793834" y="1520935"/>
                  </a:lnTo>
                  <a:lnTo>
                    <a:pt x="798267" y="1520935"/>
                  </a:lnTo>
                  <a:lnTo>
                    <a:pt x="802648" y="1520935"/>
                  </a:lnTo>
                  <a:lnTo>
                    <a:pt x="807028" y="1516451"/>
                  </a:lnTo>
                  <a:lnTo>
                    <a:pt x="807028" y="1511967"/>
                  </a:lnTo>
                  <a:lnTo>
                    <a:pt x="807028" y="1507377"/>
                  </a:lnTo>
                  <a:lnTo>
                    <a:pt x="802648" y="1507377"/>
                  </a:lnTo>
                  <a:lnTo>
                    <a:pt x="798267" y="1507377"/>
                  </a:lnTo>
                  <a:lnTo>
                    <a:pt x="793834" y="1507377"/>
                  </a:lnTo>
                  <a:lnTo>
                    <a:pt x="793834" y="1511967"/>
                  </a:lnTo>
                  <a:close/>
                </a:path>
                <a:path w="1733550" h="1896110">
                  <a:moveTo>
                    <a:pt x="0" y="0"/>
                  </a:moveTo>
                  <a:lnTo>
                    <a:pt x="0" y="1896089"/>
                  </a:lnTo>
                </a:path>
                <a:path w="1733550" h="1896110">
                  <a:moveTo>
                    <a:pt x="677253" y="1896089"/>
                  </a:moveTo>
                  <a:lnTo>
                    <a:pt x="0" y="1896089"/>
                  </a:lnTo>
                </a:path>
                <a:path w="1733550" h="1896110">
                  <a:moveTo>
                    <a:pt x="554233" y="0"/>
                  </a:moveTo>
                  <a:lnTo>
                    <a:pt x="0" y="0"/>
                  </a:lnTo>
                </a:path>
                <a:path w="1733550" h="1896110">
                  <a:moveTo>
                    <a:pt x="1051168" y="0"/>
                  </a:moveTo>
                  <a:lnTo>
                    <a:pt x="1174346" y="0"/>
                  </a:lnTo>
                </a:path>
                <a:path w="1733550" h="1896110">
                  <a:moveTo>
                    <a:pt x="1482239" y="0"/>
                  </a:moveTo>
                  <a:lnTo>
                    <a:pt x="1482239" y="314421"/>
                  </a:lnTo>
                </a:path>
                <a:path w="1733550" h="1896110">
                  <a:moveTo>
                    <a:pt x="1482239" y="0"/>
                  </a:moveTo>
                  <a:lnTo>
                    <a:pt x="1732976" y="0"/>
                  </a:lnTo>
                </a:path>
                <a:path w="1733550" h="1896110">
                  <a:moveTo>
                    <a:pt x="554233" y="759360"/>
                  </a:moveTo>
                  <a:lnTo>
                    <a:pt x="307876" y="759360"/>
                  </a:lnTo>
                </a:path>
                <a:path w="1733550" h="1896110">
                  <a:moveTo>
                    <a:pt x="307876" y="759360"/>
                  </a:moveTo>
                  <a:lnTo>
                    <a:pt x="307876" y="314421"/>
                  </a:lnTo>
                </a:path>
                <a:path w="1733550" h="1896110">
                  <a:moveTo>
                    <a:pt x="307876" y="314421"/>
                  </a:moveTo>
                  <a:lnTo>
                    <a:pt x="1482239" y="314421"/>
                  </a:lnTo>
                </a:path>
                <a:path w="1733550" h="1896110">
                  <a:moveTo>
                    <a:pt x="1174346" y="0"/>
                  </a:moveTo>
                  <a:lnTo>
                    <a:pt x="1482239" y="0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730612" y="398143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730612" y="398143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4">
                  <a:moveTo>
                    <a:pt x="0" y="8968"/>
                  </a:moveTo>
                  <a:lnTo>
                    <a:pt x="0" y="13452"/>
                  </a:lnTo>
                  <a:lnTo>
                    <a:pt x="4380" y="17936"/>
                  </a:lnTo>
                  <a:lnTo>
                    <a:pt x="8813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2042886" y="398143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2042886" y="3981436"/>
              <a:ext cx="1924685" cy="1844675"/>
            </a:xfrm>
            <a:custGeom>
              <a:avLst/>
              <a:gdLst/>
              <a:ahLst/>
              <a:cxnLst/>
              <a:rect l="l" t="t" r="r" b="b"/>
              <a:pathLst>
                <a:path w="1924685" h="1844675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38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8968"/>
                  </a:lnTo>
                  <a:lnTo>
                    <a:pt x="13193" y="4484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  <a:path w="1924685" h="1844675">
                  <a:moveTo>
                    <a:pt x="1924303" y="1718662"/>
                  </a:moveTo>
                  <a:lnTo>
                    <a:pt x="1862767" y="1718662"/>
                  </a:lnTo>
                </a:path>
                <a:path w="1924685" h="1844675">
                  <a:moveTo>
                    <a:pt x="1924303" y="1529957"/>
                  </a:moveTo>
                  <a:lnTo>
                    <a:pt x="1862767" y="1529957"/>
                  </a:lnTo>
                </a:path>
                <a:path w="1924685" h="1844675">
                  <a:moveTo>
                    <a:pt x="1924303" y="1718662"/>
                  </a:moveTo>
                  <a:lnTo>
                    <a:pt x="1924303" y="1529957"/>
                  </a:lnTo>
                </a:path>
                <a:path w="1924685" h="1844675">
                  <a:moveTo>
                    <a:pt x="1924303" y="959249"/>
                  </a:moveTo>
                  <a:lnTo>
                    <a:pt x="1862767" y="959249"/>
                  </a:lnTo>
                </a:path>
                <a:path w="1924685" h="1844675">
                  <a:moveTo>
                    <a:pt x="1924303" y="770596"/>
                  </a:moveTo>
                  <a:lnTo>
                    <a:pt x="1862767" y="770596"/>
                  </a:lnTo>
                </a:path>
                <a:path w="1924685" h="1844675">
                  <a:moveTo>
                    <a:pt x="1924303" y="959249"/>
                  </a:moveTo>
                  <a:lnTo>
                    <a:pt x="1924303" y="770596"/>
                  </a:lnTo>
                </a:path>
                <a:path w="1924685" h="1844675">
                  <a:moveTo>
                    <a:pt x="1924303" y="199889"/>
                  </a:moveTo>
                  <a:lnTo>
                    <a:pt x="1862767" y="199889"/>
                  </a:lnTo>
                </a:path>
                <a:path w="1924685" h="1844675">
                  <a:moveTo>
                    <a:pt x="1924303" y="11236"/>
                  </a:moveTo>
                  <a:lnTo>
                    <a:pt x="1862767" y="11236"/>
                  </a:lnTo>
                </a:path>
                <a:path w="1924685" h="1844675">
                  <a:moveTo>
                    <a:pt x="1924303" y="199889"/>
                  </a:moveTo>
                  <a:lnTo>
                    <a:pt x="1924303" y="11236"/>
                  </a:lnTo>
                </a:path>
                <a:path w="1924685" h="1844675">
                  <a:moveTo>
                    <a:pt x="1924303" y="199889"/>
                  </a:moveTo>
                  <a:lnTo>
                    <a:pt x="1924303" y="770596"/>
                  </a:lnTo>
                </a:path>
                <a:path w="1924685" h="1844675">
                  <a:moveTo>
                    <a:pt x="1924303" y="959249"/>
                  </a:moveTo>
                  <a:lnTo>
                    <a:pt x="1924303" y="1529957"/>
                  </a:lnTo>
                </a:path>
                <a:path w="1924685" h="1844675">
                  <a:moveTo>
                    <a:pt x="1924303" y="1718662"/>
                  </a:moveTo>
                  <a:lnTo>
                    <a:pt x="1924303" y="1844378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3960592" y="568886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760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4484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3960592" y="568886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8968"/>
                  </a:lnTo>
                  <a:lnTo>
                    <a:pt x="13299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3960592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299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13558"/>
                  </a:lnTo>
                  <a:lnTo>
                    <a:pt x="8760" y="13558"/>
                  </a:lnTo>
                  <a:lnTo>
                    <a:pt x="13299" y="9073"/>
                  </a:lnTo>
                  <a:lnTo>
                    <a:pt x="1329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3960592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0" y="4589"/>
                  </a:moveTo>
                  <a:lnTo>
                    <a:pt x="0" y="9073"/>
                  </a:lnTo>
                  <a:lnTo>
                    <a:pt x="0" y="13558"/>
                  </a:lnTo>
                  <a:lnTo>
                    <a:pt x="4380" y="13558"/>
                  </a:lnTo>
                  <a:lnTo>
                    <a:pt x="8760" y="13558"/>
                  </a:lnTo>
                  <a:lnTo>
                    <a:pt x="13299" y="9073"/>
                  </a:lnTo>
                  <a:lnTo>
                    <a:pt x="13299" y="4589"/>
                  </a:lnTo>
                  <a:lnTo>
                    <a:pt x="13299" y="0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589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3960592" y="492950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760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4484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3960592" y="4929502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8968"/>
                  </a:lnTo>
                  <a:lnTo>
                    <a:pt x="13299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3960592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760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4484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3960592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0" y="8968"/>
                  </a:moveTo>
                  <a:lnTo>
                    <a:pt x="0" y="13452"/>
                  </a:lnTo>
                  <a:lnTo>
                    <a:pt x="0" y="17936"/>
                  </a:lnTo>
                  <a:lnTo>
                    <a:pt x="4380" y="17936"/>
                  </a:lnTo>
                  <a:lnTo>
                    <a:pt x="8760" y="17936"/>
                  </a:lnTo>
                  <a:lnTo>
                    <a:pt x="13299" y="13452"/>
                  </a:lnTo>
                  <a:lnTo>
                    <a:pt x="13299" y="8968"/>
                  </a:lnTo>
                  <a:lnTo>
                    <a:pt x="13299" y="4484"/>
                  </a:lnTo>
                  <a:lnTo>
                    <a:pt x="8760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3960592" y="4174626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299" y="0"/>
                  </a:moveTo>
                  <a:lnTo>
                    <a:pt x="0" y="0"/>
                  </a:lnTo>
                  <a:lnTo>
                    <a:pt x="0" y="4484"/>
                  </a:lnTo>
                  <a:lnTo>
                    <a:pt x="0" y="13452"/>
                  </a:lnTo>
                  <a:lnTo>
                    <a:pt x="8760" y="13452"/>
                  </a:lnTo>
                  <a:lnTo>
                    <a:pt x="13299" y="8968"/>
                  </a:lnTo>
                  <a:lnTo>
                    <a:pt x="1329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875120" y="3992673"/>
              <a:ext cx="3098800" cy="1518920"/>
            </a:xfrm>
            <a:custGeom>
              <a:avLst/>
              <a:gdLst/>
              <a:ahLst/>
              <a:cxnLst/>
              <a:rect l="l" t="t" r="r" b="b"/>
              <a:pathLst>
                <a:path w="3098800" h="1518920">
                  <a:moveTo>
                    <a:pt x="3085471" y="186437"/>
                  </a:moveTo>
                  <a:lnTo>
                    <a:pt x="3085471" y="190921"/>
                  </a:lnTo>
                  <a:lnTo>
                    <a:pt x="3085471" y="195405"/>
                  </a:lnTo>
                  <a:lnTo>
                    <a:pt x="3089852" y="195405"/>
                  </a:lnTo>
                  <a:lnTo>
                    <a:pt x="3094232" y="195405"/>
                  </a:lnTo>
                  <a:lnTo>
                    <a:pt x="3098771" y="190921"/>
                  </a:lnTo>
                  <a:lnTo>
                    <a:pt x="3098771" y="186437"/>
                  </a:lnTo>
                  <a:lnTo>
                    <a:pt x="3098771" y="181953"/>
                  </a:lnTo>
                  <a:lnTo>
                    <a:pt x="3094232" y="181953"/>
                  </a:lnTo>
                  <a:lnTo>
                    <a:pt x="3089852" y="181953"/>
                  </a:lnTo>
                  <a:lnTo>
                    <a:pt x="3085471" y="181953"/>
                  </a:lnTo>
                  <a:lnTo>
                    <a:pt x="3085471" y="186437"/>
                  </a:lnTo>
                  <a:close/>
                </a:path>
                <a:path w="3098800" h="1518920">
                  <a:moveTo>
                    <a:pt x="1671455" y="0"/>
                  </a:moveTo>
                  <a:lnTo>
                    <a:pt x="1794528" y="0"/>
                  </a:lnTo>
                </a:path>
                <a:path w="3098800" h="1518920">
                  <a:moveTo>
                    <a:pt x="1671455" y="759360"/>
                  </a:moveTo>
                  <a:lnTo>
                    <a:pt x="1794528" y="759360"/>
                  </a:lnTo>
                </a:path>
                <a:path w="3098800" h="1518920">
                  <a:moveTo>
                    <a:pt x="743291" y="759360"/>
                  </a:moveTo>
                  <a:lnTo>
                    <a:pt x="866469" y="759360"/>
                  </a:lnTo>
                </a:path>
                <a:path w="3098800" h="1518920">
                  <a:moveTo>
                    <a:pt x="1174362" y="759360"/>
                  </a:moveTo>
                  <a:lnTo>
                    <a:pt x="1174362" y="1073781"/>
                  </a:lnTo>
                </a:path>
                <a:path w="3098800" h="1518920">
                  <a:moveTo>
                    <a:pt x="1174362" y="759360"/>
                  </a:moveTo>
                  <a:lnTo>
                    <a:pt x="1425099" y="759360"/>
                  </a:lnTo>
                </a:path>
                <a:path w="3098800" h="1518920">
                  <a:moveTo>
                    <a:pt x="246356" y="1518720"/>
                  </a:moveTo>
                  <a:lnTo>
                    <a:pt x="0" y="1518720"/>
                  </a:lnTo>
                </a:path>
                <a:path w="3098800" h="1518920">
                  <a:moveTo>
                    <a:pt x="0" y="1518720"/>
                  </a:moveTo>
                  <a:lnTo>
                    <a:pt x="0" y="1073781"/>
                  </a:lnTo>
                </a:path>
                <a:path w="3098800" h="1518920">
                  <a:moveTo>
                    <a:pt x="0" y="1073781"/>
                  </a:moveTo>
                  <a:lnTo>
                    <a:pt x="1174362" y="1073781"/>
                  </a:lnTo>
                </a:path>
                <a:path w="3098800" h="1518920">
                  <a:moveTo>
                    <a:pt x="866469" y="759360"/>
                  </a:moveTo>
                  <a:lnTo>
                    <a:pt x="1174362" y="759360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730612" y="474079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4">
                  <a:moveTo>
                    <a:pt x="13193" y="0"/>
                  </a:move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lnTo>
                    <a:pt x="0" y="13452"/>
                  </a:lnTo>
                  <a:lnTo>
                    <a:pt x="4380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4484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730612" y="4740796"/>
              <a:ext cx="17780" cy="18415"/>
            </a:xfrm>
            <a:custGeom>
              <a:avLst/>
              <a:gdLst/>
              <a:ahLst/>
              <a:cxnLst/>
              <a:rect l="l" t="t" r="r" b="b"/>
              <a:pathLst>
                <a:path w="17780" h="18414">
                  <a:moveTo>
                    <a:pt x="0" y="8968"/>
                  </a:moveTo>
                  <a:lnTo>
                    <a:pt x="0" y="13452"/>
                  </a:lnTo>
                  <a:lnTo>
                    <a:pt x="4380" y="17936"/>
                  </a:lnTo>
                  <a:lnTo>
                    <a:pt x="8813" y="17936"/>
                  </a:lnTo>
                  <a:lnTo>
                    <a:pt x="13193" y="17936"/>
                  </a:lnTo>
                  <a:lnTo>
                    <a:pt x="17574" y="13452"/>
                  </a:lnTo>
                  <a:lnTo>
                    <a:pt x="17574" y="8968"/>
                  </a:lnTo>
                  <a:lnTo>
                    <a:pt x="17574" y="4484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4484"/>
                  </a:lnTo>
                  <a:lnTo>
                    <a:pt x="0" y="8968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2042886" y="4740796"/>
              <a:ext cx="13335" cy="18415"/>
            </a:xfrm>
            <a:custGeom>
              <a:avLst/>
              <a:gdLst/>
              <a:ahLst/>
              <a:cxnLst/>
              <a:rect l="l" t="t" r="r" b="b"/>
              <a:pathLst>
                <a:path w="13335" h="18414">
                  <a:moveTo>
                    <a:pt x="8813" y="0"/>
                  </a:moveTo>
                  <a:lnTo>
                    <a:pt x="0" y="0"/>
                  </a:lnTo>
                  <a:lnTo>
                    <a:pt x="0" y="8968"/>
                  </a:lnTo>
                  <a:lnTo>
                    <a:pt x="0" y="17936"/>
                  </a:lnTo>
                  <a:lnTo>
                    <a:pt x="8813" y="17936"/>
                  </a:lnTo>
                  <a:lnTo>
                    <a:pt x="13193" y="13452"/>
                  </a:lnTo>
                  <a:lnTo>
                    <a:pt x="13193" y="4484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1495233" y="4740796"/>
              <a:ext cx="1174750" cy="1148080"/>
            </a:xfrm>
            <a:custGeom>
              <a:avLst/>
              <a:gdLst/>
              <a:ahLst/>
              <a:cxnLst/>
              <a:rect l="l" t="t" r="r" b="b"/>
              <a:pathLst>
                <a:path w="1174750" h="1148079">
                  <a:moveTo>
                    <a:pt x="547652" y="8968"/>
                  </a:moveTo>
                  <a:lnTo>
                    <a:pt x="547652" y="13452"/>
                  </a:lnTo>
                  <a:lnTo>
                    <a:pt x="547652" y="17936"/>
                  </a:lnTo>
                  <a:lnTo>
                    <a:pt x="552032" y="17936"/>
                  </a:lnTo>
                  <a:lnTo>
                    <a:pt x="556465" y="17936"/>
                  </a:lnTo>
                  <a:lnTo>
                    <a:pt x="560846" y="13452"/>
                  </a:lnTo>
                  <a:lnTo>
                    <a:pt x="560846" y="8968"/>
                  </a:lnTo>
                  <a:lnTo>
                    <a:pt x="560846" y="4484"/>
                  </a:lnTo>
                  <a:lnTo>
                    <a:pt x="556465" y="0"/>
                  </a:lnTo>
                  <a:lnTo>
                    <a:pt x="552032" y="0"/>
                  </a:lnTo>
                  <a:lnTo>
                    <a:pt x="547652" y="0"/>
                  </a:lnTo>
                  <a:lnTo>
                    <a:pt x="547652" y="4484"/>
                  </a:lnTo>
                  <a:lnTo>
                    <a:pt x="547652" y="8968"/>
                  </a:lnTo>
                  <a:close/>
                </a:path>
                <a:path w="1174750" h="1148079">
                  <a:moveTo>
                    <a:pt x="1051342" y="770596"/>
                  </a:moveTo>
                  <a:lnTo>
                    <a:pt x="1174415" y="770596"/>
                  </a:lnTo>
                </a:path>
                <a:path w="1174750" h="1148079">
                  <a:moveTo>
                    <a:pt x="123178" y="770596"/>
                  </a:moveTo>
                  <a:lnTo>
                    <a:pt x="246356" y="770596"/>
                  </a:lnTo>
                </a:path>
                <a:path w="1174750" h="1148079">
                  <a:moveTo>
                    <a:pt x="554249" y="770596"/>
                  </a:moveTo>
                  <a:lnTo>
                    <a:pt x="554249" y="1147966"/>
                  </a:lnTo>
                </a:path>
                <a:path w="1174750" h="1148079">
                  <a:moveTo>
                    <a:pt x="554249" y="770596"/>
                  </a:moveTo>
                  <a:lnTo>
                    <a:pt x="804986" y="770596"/>
                  </a:lnTo>
                </a:path>
                <a:path w="1174750" h="1148079">
                  <a:moveTo>
                    <a:pt x="0" y="1147966"/>
                  </a:moveTo>
                  <a:lnTo>
                    <a:pt x="554249" y="1147966"/>
                  </a:lnTo>
                </a:path>
                <a:path w="1174750" h="1148079">
                  <a:moveTo>
                    <a:pt x="246356" y="770596"/>
                  </a:moveTo>
                  <a:lnTo>
                    <a:pt x="554249" y="770596"/>
                  </a:lnTo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730612" y="5500050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80" h="13970">
                  <a:moveTo>
                    <a:pt x="17574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9073"/>
                  </a:lnTo>
                  <a:lnTo>
                    <a:pt x="4380" y="13558"/>
                  </a:lnTo>
                  <a:lnTo>
                    <a:pt x="13193" y="13558"/>
                  </a:lnTo>
                  <a:lnTo>
                    <a:pt x="17574" y="9073"/>
                  </a:lnTo>
                  <a:lnTo>
                    <a:pt x="175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730612" y="5500050"/>
              <a:ext cx="17780" cy="13970"/>
            </a:xfrm>
            <a:custGeom>
              <a:avLst/>
              <a:gdLst/>
              <a:ahLst/>
              <a:cxnLst/>
              <a:rect l="l" t="t" r="r" b="b"/>
              <a:pathLst>
                <a:path w="17780" h="13970">
                  <a:moveTo>
                    <a:pt x="0" y="4589"/>
                  </a:moveTo>
                  <a:lnTo>
                    <a:pt x="0" y="9073"/>
                  </a:lnTo>
                  <a:lnTo>
                    <a:pt x="4380" y="13558"/>
                  </a:lnTo>
                  <a:lnTo>
                    <a:pt x="8813" y="13558"/>
                  </a:lnTo>
                  <a:lnTo>
                    <a:pt x="13193" y="13558"/>
                  </a:lnTo>
                  <a:lnTo>
                    <a:pt x="17574" y="9073"/>
                  </a:lnTo>
                  <a:lnTo>
                    <a:pt x="17574" y="4589"/>
                  </a:lnTo>
                  <a:lnTo>
                    <a:pt x="17574" y="0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589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2042886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193" y="0"/>
                  </a:moveTo>
                  <a:lnTo>
                    <a:pt x="0" y="0"/>
                  </a:lnTo>
                  <a:lnTo>
                    <a:pt x="0" y="4589"/>
                  </a:lnTo>
                  <a:lnTo>
                    <a:pt x="0" y="13558"/>
                  </a:lnTo>
                  <a:lnTo>
                    <a:pt x="8813" y="13558"/>
                  </a:lnTo>
                  <a:lnTo>
                    <a:pt x="13193" y="9073"/>
                  </a:lnTo>
                  <a:lnTo>
                    <a:pt x="1319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2042886" y="550005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0" y="4589"/>
                  </a:moveTo>
                  <a:lnTo>
                    <a:pt x="0" y="9073"/>
                  </a:lnTo>
                  <a:lnTo>
                    <a:pt x="0" y="13558"/>
                  </a:lnTo>
                  <a:lnTo>
                    <a:pt x="4380" y="13558"/>
                  </a:lnTo>
                  <a:lnTo>
                    <a:pt x="8813" y="13558"/>
                  </a:lnTo>
                  <a:lnTo>
                    <a:pt x="13193" y="9073"/>
                  </a:lnTo>
                  <a:lnTo>
                    <a:pt x="13193" y="4589"/>
                  </a:lnTo>
                  <a:lnTo>
                    <a:pt x="13193" y="0"/>
                  </a:lnTo>
                  <a:lnTo>
                    <a:pt x="8813" y="0"/>
                  </a:lnTo>
                  <a:lnTo>
                    <a:pt x="4380" y="0"/>
                  </a:lnTo>
                  <a:lnTo>
                    <a:pt x="0" y="0"/>
                  </a:lnTo>
                  <a:lnTo>
                    <a:pt x="0" y="4589"/>
                  </a:lnTo>
                  <a:close/>
                </a:path>
              </a:pathLst>
            </a:custGeom>
            <a:ln w="43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140" y="200609"/>
            <a:ext cx="326897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各类子模型的集成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941" y="657799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75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00200" y="773937"/>
            <a:ext cx="8681085" cy="5194300"/>
            <a:chOff x="1600200" y="773937"/>
            <a:chExt cx="8681085" cy="519430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00200" y="914399"/>
              <a:ext cx="8680704" cy="5029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0800" y="780287"/>
              <a:ext cx="6705600" cy="5181600"/>
            </a:xfrm>
            <a:custGeom>
              <a:avLst/>
              <a:gdLst/>
              <a:ahLst/>
              <a:cxnLst/>
              <a:rect l="l" t="t" r="r" b="b"/>
              <a:pathLst>
                <a:path w="6705600" h="5181600">
                  <a:moveTo>
                    <a:pt x="6705600" y="0"/>
                  </a:moveTo>
                  <a:lnTo>
                    <a:pt x="0" y="0"/>
                  </a:lnTo>
                  <a:lnTo>
                    <a:pt x="0" y="5181600"/>
                  </a:lnTo>
                  <a:lnTo>
                    <a:pt x="6705600" y="5181600"/>
                  </a:lnTo>
                  <a:lnTo>
                    <a:pt x="6705600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90800" y="780287"/>
              <a:ext cx="6705600" cy="5181600"/>
            </a:xfrm>
            <a:custGeom>
              <a:avLst/>
              <a:gdLst/>
              <a:ahLst/>
              <a:cxnLst/>
              <a:rect l="l" t="t" r="r" b="b"/>
              <a:pathLst>
                <a:path w="6705600" h="5181600">
                  <a:moveTo>
                    <a:pt x="0" y="5181600"/>
                  </a:moveTo>
                  <a:lnTo>
                    <a:pt x="6705600" y="5181600"/>
                  </a:lnTo>
                  <a:lnTo>
                    <a:pt x="6705600" y="0"/>
                  </a:lnTo>
                  <a:lnTo>
                    <a:pt x="0" y="0"/>
                  </a:lnTo>
                  <a:lnTo>
                    <a:pt x="0" y="518160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795" y="299415"/>
            <a:ext cx="36741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阿里巴巴的平台架构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941" y="657799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76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9903" y="5844946"/>
            <a:ext cx="13487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" panose="020B0704020202020204"/>
                <a:cs typeface="Arial" panose="020B0704020202020204"/>
              </a:rPr>
              <a:t>Alibaba’s </a:t>
            </a:r>
            <a:r>
              <a:rPr sz="1050" spc="-5" dirty="0">
                <a:latin typeface="Arial" panose="020B0704020202020204"/>
                <a:cs typeface="Arial" panose="020B0704020202020204"/>
              </a:rPr>
              <a:t>IOT</a:t>
            </a:r>
            <a:r>
              <a:rPr sz="1050" spc="-95" dirty="0">
                <a:latin typeface="Arial" panose="020B0704020202020204"/>
                <a:cs typeface="Arial" panose="020B0704020202020204"/>
              </a:rPr>
              <a:t> </a:t>
            </a:r>
            <a:r>
              <a:rPr sz="1050" dirty="0">
                <a:latin typeface="Arial" panose="020B0704020202020204"/>
                <a:cs typeface="Arial" panose="020B0704020202020204"/>
              </a:rPr>
              <a:t>platform</a:t>
            </a:r>
            <a:endParaRPr sz="105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47000" y="2201905"/>
            <a:ext cx="1825247" cy="938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0179" y="2343404"/>
            <a:ext cx="7975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Arial" panose="020B0704020202020204"/>
                <a:cs typeface="Arial" panose="020B0704020202020204"/>
              </a:rPr>
              <a:t>Runtime</a:t>
            </a:r>
            <a:r>
              <a:rPr sz="900" spc="-114" dirty="0">
                <a:latin typeface="Arial" panose="020B0704020202020204"/>
                <a:cs typeface="Arial" panose="020B0704020202020204"/>
              </a:rPr>
              <a:t> </a:t>
            </a:r>
            <a:r>
              <a:rPr sz="900" dirty="0">
                <a:latin typeface="Arial" panose="020B0704020202020204"/>
                <a:cs typeface="Arial" panose="020B0704020202020204"/>
              </a:rPr>
              <a:t>model</a:t>
            </a:r>
            <a:endParaRPr sz="9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4628" y="3204463"/>
            <a:ext cx="2222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Arial" panose="020B0704020202020204"/>
                <a:cs typeface="Arial" panose="020B0704020202020204"/>
              </a:rPr>
              <a:t>P</a:t>
            </a:r>
            <a:r>
              <a:rPr sz="700" spc="-10" dirty="0">
                <a:latin typeface="Arial" panose="020B0704020202020204"/>
                <a:cs typeface="Arial" panose="020B0704020202020204"/>
              </a:rPr>
              <a:t>a</a:t>
            </a:r>
            <a:r>
              <a:rPr sz="700" spc="5" dirty="0">
                <a:latin typeface="Arial" panose="020B0704020202020204"/>
                <a:cs typeface="Arial" panose="020B0704020202020204"/>
              </a:rPr>
              <a:t>c</a:t>
            </a:r>
            <a:r>
              <a:rPr sz="700" spc="-5" dirty="0">
                <a:latin typeface="Arial" panose="020B0704020202020204"/>
                <a:cs typeface="Arial" panose="020B0704020202020204"/>
              </a:rPr>
              <a:t>k</a:t>
            </a:r>
            <a:endParaRPr sz="7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19109" y="3216910"/>
            <a:ext cx="3016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" panose="020B0704020202020204"/>
                <a:cs typeface="Arial" panose="020B0704020202020204"/>
              </a:rPr>
              <a:t>De</a:t>
            </a:r>
            <a:r>
              <a:rPr sz="700" spc="-10" dirty="0">
                <a:latin typeface="Arial" panose="020B0704020202020204"/>
                <a:cs typeface="Arial" panose="020B0704020202020204"/>
              </a:rPr>
              <a:t>p</a:t>
            </a:r>
            <a:r>
              <a:rPr sz="700" spc="5" dirty="0">
                <a:latin typeface="Arial" panose="020B0704020202020204"/>
                <a:cs typeface="Arial" panose="020B0704020202020204"/>
              </a:rPr>
              <a:t>l</a:t>
            </a:r>
            <a:r>
              <a:rPr sz="700" spc="-10" dirty="0">
                <a:latin typeface="Arial" panose="020B0704020202020204"/>
                <a:cs typeface="Arial" panose="020B0704020202020204"/>
              </a:rPr>
              <a:t>o</a:t>
            </a:r>
            <a:r>
              <a:rPr sz="700" spc="-5" dirty="0">
                <a:latin typeface="Arial" panose="020B0704020202020204"/>
                <a:cs typeface="Arial" panose="020B0704020202020204"/>
              </a:rPr>
              <a:t>y</a:t>
            </a:r>
            <a:endParaRPr sz="7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7985" y="3198622"/>
            <a:ext cx="5041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 panose="020B0704020202020204"/>
                <a:cs typeface="Arial" panose="020B0704020202020204"/>
              </a:rPr>
              <a:t>ROM</a:t>
            </a:r>
            <a:r>
              <a:rPr sz="7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700" spc="-10" dirty="0">
                <a:latin typeface="Arial" panose="020B0704020202020204"/>
                <a:cs typeface="Arial" panose="020B0704020202020204"/>
              </a:rPr>
              <a:t>output</a:t>
            </a:r>
            <a:endParaRPr sz="7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1143000"/>
            <a:ext cx="2122607" cy="5730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73555" y="5309108"/>
            <a:ext cx="2385060" cy="830580"/>
            <a:chOff x="1273555" y="5309108"/>
            <a:chExt cx="2385060" cy="8305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255" y="5321808"/>
              <a:ext cx="2273808" cy="8046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86255" y="5321808"/>
              <a:ext cx="2273935" cy="805180"/>
            </a:xfrm>
            <a:custGeom>
              <a:avLst/>
              <a:gdLst/>
              <a:ahLst/>
              <a:cxnLst/>
              <a:rect l="l" t="t" r="r" b="b"/>
              <a:pathLst>
                <a:path w="2273935" h="805179">
                  <a:moveTo>
                    <a:pt x="0" y="804672"/>
                  </a:moveTo>
                  <a:lnTo>
                    <a:pt x="2273808" y="804672"/>
                  </a:lnTo>
                  <a:lnTo>
                    <a:pt x="2273808" y="0"/>
                  </a:lnTo>
                  <a:lnTo>
                    <a:pt x="0" y="0"/>
                  </a:lnTo>
                  <a:lnTo>
                    <a:pt x="0" y="8046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087" y="5419331"/>
              <a:ext cx="646938" cy="5707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087" y="5419344"/>
              <a:ext cx="539495" cy="4632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6543" y="5410200"/>
              <a:ext cx="845057" cy="5494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6543" y="5410200"/>
              <a:ext cx="737616" cy="4419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0839" y="5431536"/>
              <a:ext cx="747522" cy="5463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0839" y="5431536"/>
              <a:ext cx="640079" cy="43891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10639" y="5916167"/>
            <a:ext cx="2249805" cy="210820"/>
          </a:xfrm>
          <a:prstGeom prst="rect">
            <a:avLst/>
          </a:prstGeom>
          <a:solidFill>
            <a:srgbClr val="FF9900"/>
          </a:solidFill>
          <a:ln w="12700">
            <a:solidFill>
              <a:srgbClr val="BB8511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 panose="020B0704020202020204"/>
                <a:cs typeface="Arial" panose="020B0704020202020204"/>
              </a:rPr>
              <a:t>3D </a:t>
            </a:r>
            <a:r>
              <a:rPr sz="700" spc="-5" dirty="0">
                <a:latin typeface="Arial" panose="020B0704020202020204"/>
                <a:cs typeface="Arial" panose="020B0704020202020204"/>
              </a:rPr>
              <a:t>Multi-Physical</a:t>
            </a:r>
            <a:r>
              <a:rPr sz="700" spc="30" dirty="0">
                <a:latin typeface="Arial" panose="020B0704020202020204"/>
                <a:cs typeface="Arial" panose="020B0704020202020204"/>
              </a:rPr>
              <a:t> </a:t>
            </a:r>
            <a:r>
              <a:rPr sz="700" spc="-5" dirty="0">
                <a:latin typeface="Arial" panose="020B0704020202020204"/>
                <a:cs typeface="Arial" panose="020B0704020202020204"/>
              </a:rPr>
              <a:t>model</a:t>
            </a:r>
            <a:endParaRPr sz="7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515604" y="5287771"/>
            <a:ext cx="2393950" cy="891540"/>
            <a:chOff x="8515604" y="5287771"/>
            <a:chExt cx="2393950" cy="8915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8304" y="5300471"/>
              <a:ext cx="2368296" cy="8656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28304" y="5300471"/>
              <a:ext cx="2368550" cy="866140"/>
            </a:xfrm>
            <a:custGeom>
              <a:avLst/>
              <a:gdLst/>
              <a:ahLst/>
              <a:cxnLst/>
              <a:rect l="l" t="t" r="r" b="b"/>
              <a:pathLst>
                <a:path w="2368550" h="866139">
                  <a:moveTo>
                    <a:pt x="0" y="865632"/>
                  </a:moveTo>
                  <a:lnTo>
                    <a:pt x="2368296" y="865632"/>
                  </a:lnTo>
                  <a:lnTo>
                    <a:pt x="2368296" y="0"/>
                  </a:lnTo>
                  <a:lnTo>
                    <a:pt x="0" y="0"/>
                  </a:lnTo>
                  <a:lnTo>
                    <a:pt x="0" y="86563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4624" y="5306567"/>
              <a:ext cx="387096" cy="5242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8712" y="5352287"/>
              <a:ext cx="408431" cy="469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8136" y="5388863"/>
              <a:ext cx="414527" cy="43586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46592" y="5925311"/>
            <a:ext cx="2350135" cy="226060"/>
          </a:xfrm>
          <a:prstGeom prst="rect">
            <a:avLst/>
          </a:prstGeom>
          <a:solidFill>
            <a:srgbClr val="FF9900"/>
          </a:solidFill>
          <a:ln w="12700">
            <a:solidFill>
              <a:srgbClr val="BB85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885"/>
              </a:lnSpc>
            </a:pPr>
            <a:r>
              <a:rPr sz="800" spc="-20" dirty="0">
                <a:latin typeface="Arial" panose="020B0704020202020204"/>
                <a:cs typeface="Arial" panose="020B0704020202020204"/>
              </a:rPr>
              <a:t>IoT </a:t>
            </a:r>
            <a:r>
              <a:rPr sz="800" spc="-15" dirty="0">
                <a:latin typeface="Arial" panose="020B0704020202020204"/>
                <a:cs typeface="Arial" panose="020B0704020202020204"/>
              </a:rPr>
              <a:t>operation</a:t>
            </a:r>
            <a:r>
              <a:rPr sz="8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800" spc="-20" dirty="0">
                <a:latin typeface="Arial" panose="020B0704020202020204"/>
                <a:cs typeface="Arial" panose="020B0704020202020204"/>
              </a:rPr>
              <a:t>data</a:t>
            </a:r>
            <a:endParaRPr sz="8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9922" y="2211049"/>
            <a:ext cx="3742054" cy="1748789"/>
            <a:chOff x="1619922" y="2211049"/>
            <a:chExt cx="3742054" cy="1748789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0832" y="3041903"/>
              <a:ext cx="990600" cy="9174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9922" y="2211049"/>
              <a:ext cx="1832814" cy="93866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189477" y="1233297"/>
            <a:ext cx="31013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IoT </a:t>
            </a:r>
            <a:r>
              <a:rPr sz="1400" spc="-1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Digital </a:t>
            </a:r>
            <a:r>
              <a:rPr sz="1400" spc="-3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Twin </a:t>
            </a:r>
            <a:r>
              <a:rPr sz="1400" spc="-2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Technology</a:t>
            </a:r>
            <a:r>
              <a:rPr sz="1400" spc="60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400" spc="-15" dirty="0">
                <a:solidFill>
                  <a:srgbClr val="3B4A63"/>
                </a:solidFill>
                <a:latin typeface="Arial" panose="020B0704020202020204"/>
                <a:cs typeface="Arial" panose="020B0704020202020204"/>
              </a:rPr>
              <a:t>Framework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96288" y="2267204"/>
            <a:ext cx="116268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" panose="020B0704020202020204"/>
                <a:cs typeface="Arial" panose="020B0704020202020204"/>
              </a:rPr>
              <a:t>System </a:t>
            </a:r>
            <a:r>
              <a:rPr sz="800" spc="-25" dirty="0">
                <a:latin typeface="Arial" panose="020B0704020202020204"/>
                <a:cs typeface="Arial" panose="020B0704020202020204"/>
              </a:rPr>
              <a:t>model</a:t>
            </a:r>
            <a:r>
              <a:rPr sz="800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800" spc="-10" dirty="0">
                <a:latin typeface="Arial" panose="020B0704020202020204"/>
                <a:cs typeface="Arial" panose="020B0704020202020204"/>
              </a:rPr>
              <a:t>integration</a:t>
            </a:r>
            <a:endParaRPr sz="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37029" y="1747774"/>
            <a:ext cx="18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10" dirty="0">
                <a:latin typeface="Arial" panose="020B0704020202020204"/>
                <a:cs typeface="Arial" panose="020B0704020202020204"/>
              </a:rPr>
              <a:t>01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52365" y="1742694"/>
            <a:ext cx="18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10" dirty="0">
                <a:latin typeface="Arial" panose="020B0704020202020204"/>
                <a:cs typeface="Arial" panose="020B0704020202020204"/>
              </a:rPr>
              <a:t>02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83921" y="1820541"/>
            <a:ext cx="1826808" cy="132901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576821" y="2363470"/>
            <a:ext cx="6635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Arial" panose="020B0704020202020204"/>
                <a:cs typeface="Arial" panose="020B0704020202020204"/>
              </a:rPr>
              <a:t>Mirror</a:t>
            </a:r>
            <a:r>
              <a:rPr sz="900" spc="-90" dirty="0">
                <a:latin typeface="Arial" panose="020B0704020202020204"/>
                <a:cs typeface="Arial" panose="020B0704020202020204"/>
              </a:rPr>
              <a:t> </a:t>
            </a:r>
            <a:r>
              <a:rPr sz="900" spc="-10" dirty="0">
                <a:latin typeface="Arial" panose="020B0704020202020204"/>
                <a:cs typeface="Arial" panose="020B0704020202020204"/>
              </a:rPr>
              <a:t>Model</a:t>
            </a:r>
            <a:endParaRPr sz="9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2835" y="1747774"/>
            <a:ext cx="18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10" dirty="0">
                <a:latin typeface="Arial" panose="020B0704020202020204"/>
                <a:cs typeface="Arial" panose="020B0704020202020204"/>
              </a:rPr>
              <a:t>03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61945" y="2176135"/>
            <a:ext cx="1826808" cy="93375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057258" y="2231517"/>
            <a:ext cx="10922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" panose="020B0704020202020204"/>
                <a:cs typeface="Arial" panose="020B0704020202020204"/>
              </a:rPr>
              <a:t>Cloud edge</a:t>
            </a:r>
            <a:r>
              <a:rPr sz="800" spc="-75" dirty="0">
                <a:latin typeface="Arial" panose="020B0704020202020204"/>
                <a:cs typeface="Arial" panose="020B0704020202020204"/>
              </a:rPr>
              <a:t> </a:t>
            </a:r>
            <a:r>
              <a:rPr sz="800" spc="-10" dirty="0">
                <a:latin typeface="Arial" panose="020B0704020202020204"/>
                <a:cs typeface="Arial" panose="020B0704020202020204"/>
              </a:rPr>
              <a:t>deployment</a:t>
            </a:r>
            <a:endParaRPr sz="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20606" y="1710385"/>
            <a:ext cx="1841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5" dirty="0">
                <a:latin typeface="Arial" panose="020B0704020202020204"/>
                <a:cs typeface="Arial" panose="020B0704020202020204"/>
              </a:rPr>
              <a:t>04</a:t>
            </a:r>
            <a:endParaRPr sz="11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168270" y="4040123"/>
            <a:ext cx="171450" cy="1074420"/>
          </a:xfrm>
          <a:custGeom>
            <a:avLst/>
            <a:gdLst/>
            <a:ahLst/>
            <a:cxnLst/>
            <a:rect l="l" t="t" r="r" b="b"/>
            <a:pathLst>
              <a:path w="171450" h="1074420">
                <a:moveTo>
                  <a:pt x="114300" y="142875"/>
                </a:moveTo>
                <a:lnTo>
                  <a:pt x="57150" y="142875"/>
                </a:lnTo>
                <a:lnTo>
                  <a:pt x="57150" y="1074293"/>
                </a:lnTo>
                <a:lnTo>
                  <a:pt x="114300" y="1074293"/>
                </a:lnTo>
                <a:lnTo>
                  <a:pt x="114300" y="142875"/>
                </a:lnTo>
                <a:close/>
              </a:path>
              <a:path w="171450" h="107442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107442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11486" y="4009644"/>
            <a:ext cx="171450" cy="1074420"/>
          </a:xfrm>
          <a:custGeom>
            <a:avLst/>
            <a:gdLst/>
            <a:ahLst/>
            <a:cxnLst/>
            <a:rect l="l" t="t" r="r" b="b"/>
            <a:pathLst>
              <a:path w="171450" h="1074420">
                <a:moveTo>
                  <a:pt x="114300" y="142874"/>
                </a:moveTo>
                <a:lnTo>
                  <a:pt x="57150" y="142874"/>
                </a:lnTo>
                <a:lnTo>
                  <a:pt x="57150" y="1074292"/>
                </a:lnTo>
                <a:lnTo>
                  <a:pt x="114300" y="1074292"/>
                </a:lnTo>
                <a:lnTo>
                  <a:pt x="114300" y="142874"/>
                </a:lnTo>
                <a:close/>
              </a:path>
              <a:path w="171450" h="1074420">
                <a:moveTo>
                  <a:pt x="85725" y="0"/>
                </a:moveTo>
                <a:lnTo>
                  <a:pt x="0" y="171449"/>
                </a:lnTo>
                <a:lnTo>
                  <a:pt x="57150" y="171449"/>
                </a:lnTo>
                <a:lnTo>
                  <a:pt x="57150" y="142874"/>
                </a:lnTo>
                <a:lnTo>
                  <a:pt x="157162" y="142874"/>
                </a:lnTo>
                <a:lnTo>
                  <a:pt x="85725" y="0"/>
                </a:lnTo>
                <a:close/>
              </a:path>
              <a:path w="171450" h="1074420">
                <a:moveTo>
                  <a:pt x="157162" y="142874"/>
                </a:moveTo>
                <a:lnTo>
                  <a:pt x="114300" y="142874"/>
                </a:lnTo>
                <a:lnTo>
                  <a:pt x="114300" y="171449"/>
                </a:lnTo>
                <a:lnTo>
                  <a:pt x="171450" y="171449"/>
                </a:lnTo>
                <a:lnTo>
                  <a:pt x="157162" y="14287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1822704" y="2947416"/>
            <a:ext cx="8348980" cy="1619250"/>
            <a:chOff x="1822704" y="2947416"/>
            <a:chExt cx="8348980" cy="1619250"/>
          </a:xfrm>
        </p:grpSpPr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22704" y="3069336"/>
              <a:ext cx="859536" cy="8016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686685" y="3415538"/>
              <a:ext cx="1685925" cy="171450"/>
            </a:xfrm>
            <a:custGeom>
              <a:avLst/>
              <a:gdLst/>
              <a:ahLst/>
              <a:cxnLst/>
              <a:rect l="l" t="t" r="r" b="b"/>
              <a:pathLst>
                <a:path w="1685925" h="171450">
                  <a:moveTo>
                    <a:pt x="1629119" y="57023"/>
                  </a:moveTo>
                  <a:lnTo>
                    <a:pt x="1542795" y="57023"/>
                  </a:lnTo>
                  <a:lnTo>
                    <a:pt x="1543050" y="114173"/>
                  </a:lnTo>
                  <a:lnTo>
                    <a:pt x="1514474" y="114288"/>
                  </a:lnTo>
                  <a:lnTo>
                    <a:pt x="1514728" y="171450"/>
                  </a:lnTo>
                  <a:lnTo>
                    <a:pt x="1685798" y="85089"/>
                  </a:lnTo>
                  <a:lnTo>
                    <a:pt x="1629119" y="57023"/>
                  </a:lnTo>
                  <a:close/>
                </a:path>
                <a:path w="1685925" h="171450">
                  <a:moveTo>
                    <a:pt x="1514220" y="57138"/>
                  </a:moveTo>
                  <a:lnTo>
                    <a:pt x="0" y="63246"/>
                  </a:lnTo>
                  <a:lnTo>
                    <a:pt x="253" y="120396"/>
                  </a:lnTo>
                  <a:lnTo>
                    <a:pt x="1514474" y="114288"/>
                  </a:lnTo>
                  <a:lnTo>
                    <a:pt x="1514220" y="57138"/>
                  </a:lnTo>
                  <a:close/>
                </a:path>
                <a:path w="1685925" h="171450">
                  <a:moveTo>
                    <a:pt x="1542795" y="57023"/>
                  </a:moveTo>
                  <a:lnTo>
                    <a:pt x="1514220" y="57138"/>
                  </a:lnTo>
                  <a:lnTo>
                    <a:pt x="1514474" y="114288"/>
                  </a:lnTo>
                  <a:lnTo>
                    <a:pt x="1543050" y="114173"/>
                  </a:lnTo>
                  <a:lnTo>
                    <a:pt x="1542795" y="57023"/>
                  </a:lnTo>
                  <a:close/>
                </a:path>
                <a:path w="1685925" h="171450">
                  <a:moveTo>
                    <a:pt x="1513966" y="0"/>
                  </a:moveTo>
                  <a:lnTo>
                    <a:pt x="1514220" y="57138"/>
                  </a:lnTo>
                  <a:lnTo>
                    <a:pt x="1629119" y="57023"/>
                  </a:lnTo>
                  <a:lnTo>
                    <a:pt x="151396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9024" y="2983992"/>
              <a:ext cx="1014983" cy="9753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484875" y="3387471"/>
              <a:ext cx="1186180" cy="171450"/>
            </a:xfrm>
            <a:custGeom>
              <a:avLst/>
              <a:gdLst/>
              <a:ahLst/>
              <a:cxnLst/>
              <a:rect l="l" t="t" r="r" b="b"/>
              <a:pathLst>
                <a:path w="1186179" h="171450">
                  <a:moveTo>
                    <a:pt x="1014349" y="0"/>
                  </a:moveTo>
                  <a:lnTo>
                    <a:pt x="1014349" y="171450"/>
                  </a:lnTo>
                  <a:lnTo>
                    <a:pt x="1128649" y="114300"/>
                  </a:lnTo>
                  <a:lnTo>
                    <a:pt x="1042924" y="114300"/>
                  </a:lnTo>
                  <a:lnTo>
                    <a:pt x="1042924" y="57150"/>
                  </a:lnTo>
                  <a:lnTo>
                    <a:pt x="1128649" y="57150"/>
                  </a:lnTo>
                  <a:lnTo>
                    <a:pt x="1014349" y="0"/>
                  </a:lnTo>
                  <a:close/>
                </a:path>
                <a:path w="1186179" h="171450">
                  <a:moveTo>
                    <a:pt x="1014349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014349" y="114300"/>
                  </a:lnTo>
                  <a:lnTo>
                    <a:pt x="1014349" y="57150"/>
                  </a:lnTo>
                  <a:close/>
                </a:path>
                <a:path w="1186179" h="171450">
                  <a:moveTo>
                    <a:pt x="1128649" y="57150"/>
                  </a:moveTo>
                  <a:lnTo>
                    <a:pt x="1042924" y="57150"/>
                  </a:lnTo>
                  <a:lnTo>
                    <a:pt x="1042924" y="114300"/>
                  </a:lnTo>
                  <a:lnTo>
                    <a:pt x="1128649" y="114300"/>
                  </a:lnTo>
                  <a:lnTo>
                    <a:pt x="1185799" y="85725"/>
                  </a:lnTo>
                  <a:lnTo>
                    <a:pt x="1128649" y="571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98863" y="2947416"/>
              <a:ext cx="972312" cy="93268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819644" y="3402711"/>
              <a:ext cx="1324610" cy="171450"/>
            </a:xfrm>
            <a:custGeom>
              <a:avLst/>
              <a:gdLst/>
              <a:ahLst/>
              <a:cxnLst/>
              <a:rect l="l" t="t" r="r" b="b"/>
              <a:pathLst>
                <a:path w="1324609" h="171450">
                  <a:moveTo>
                    <a:pt x="1152905" y="0"/>
                  </a:moveTo>
                  <a:lnTo>
                    <a:pt x="1152905" y="171450"/>
                  </a:lnTo>
                  <a:lnTo>
                    <a:pt x="1267205" y="114300"/>
                  </a:lnTo>
                  <a:lnTo>
                    <a:pt x="1181480" y="114300"/>
                  </a:lnTo>
                  <a:lnTo>
                    <a:pt x="1181480" y="57150"/>
                  </a:lnTo>
                  <a:lnTo>
                    <a:pt x="1267205" y="57150"/>
                  </a:lnTo>
                  <a:lnTo>
                    <a:pt x="1152905" y="0"/>
                  </a:lnTo>
                  <a:close/>
                </a:path>
                <a:path w="1324609" h="171450">
                  <a:moveTo>
                    <a:pt x="1152905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152905" y="114300"/>
                  </a:lnTo>
                  <a:lnTo>
                    <a:pt x="1152905" y="57150"/>
                  </a:lnTo>
                  <a:close/>
                </a:path>
                <a:path w="1324609" h="171450">
                  <a:moveTo>
                    <a:pt x="1267205" y="57150"/>
                  </a:moveTo>
                  <a:lnTo>
                    <a:pt x="1181480" y="57150"/>
                  </a:lnTo>
                  <a:lnTo>
                    <a:pt x="1181480" y="114300"/>
                  </a:lnTo>
                  <a:lnTo>
                    <a:pt x="1267205" y="114300"/>
                  </a:lnTo>
                  <a:lnTo>
                    <a:pt x="1324355" y="85725"/>
                  </a:lnTo>
                  <a:lnTo>
                    <a:pt x="1267205" y="571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524373" y="3587241"/>
              <a:ext cx="3526790" cy="937260"/>
            </a:xfrm>
            <a:custGeom>
              <a:avLst/>
              <a:gdLst/>
              <a:ahLst/>
              <a:cxnLst/>
              <a:rect l="l" t="t" r="r" b="b"/>
              <a:pathLst>
                <a:path w="3526790" h="937260">
                  <a:moveTo>
                    <a:pt x="883196" y="479552"/>
                  </a:moveTo>
                  <a:lnTo>
                    <a:pt x="883158" y="479044"/>
                  </a:lnTo>
                  <a:lnTo>
                    <a:pt x="883158" y="479552"/>
                  </a:lnTo>
                  <a:close/>
                </a:path>
                <a:path w="3526790" h="937260">
                  <a:moveTo>
                    <a:pt x="1208239" y="891273"/>
                  </a:moveTo>
                  <a:lnTo>
                    <a:pt x="1208036" y="891159"/>
                  </a:lnTo>
                  <a:lnTo>
                    <a:pt x="1190117" y="885952"/>
                  </a:lnTo>
                  <a:lnTo>
                    <a:pt x="1190625" y="886079"/>
                  </a:lnTo>
                  <a:lnTo>
                    <a:pt x="1190256" y="885952"/>
                  </a:lnTo>
                  <a:lnTo>
                    <a:pt x="1171956" y="879475"/>
                  </a:lnTo>
                  <a:lnTo>
                    <a:pt x="1172464" y="879602"/>
                  </a:lnTo>
                  <a:lnTo>
                    <a:pt x="1172159" y="879475"/>
                  </a:lnTo>
                  <a:lnTo>
                    <a:pt x="1154772" y="872109"/>
                  </a:lnTo>
                  <a:lnTo>
                    <a:pt x="1154176" y="871855"/>
                  </a:lnTo>
                  <a:lnTo>
                    <a:pt x="1154430" y="872109"/>
                  </a:lnTo>
                  <a:lnTo>
                    <a:pt x="1136396" y="863346"/>
                  </a:lnTo>
                  <a:lnTo>
                    <a:pt x="1136777" y="863473"/>
                  </a:lnTo>
                  <a:lnTo>
                    <a:pt x="1136535" y="863346"/>
                  </a:lnTo>
                  <a:lnTo>
                    <a:pt x="1118870" y="853821"/>
                  </a:lnTo>
                  <a:lnTo>
                    <a:pt x="1119251" y="853948"/>
                  </a:lnTo>
                  <a:lnTo>
                    <a:pt x="1119035" y="853821"/>
                  </a:lnTo>
                  <a:lnTo>
                    <a:pt x="1102258" y="843534"/>
                  </a:lnTo>
                  <a:lnTo>
                    <a:pt x="1101852" y="843280"/>
                  </a:lnTo>
                  <a:lnTo>
                    <a:pt x="1102106" y="843534"/>
                  </a:lnTo>
                  <a:lnTo>
                    <a:pt x="1085456" y="832104"/>
                  </a:lnTo>
                  <a:lnTo>
                    <a:pt x="1085075" y="831850"/>
                  </a:lnTo>
                  <a:lnTo>
                    <a:pt x="1085342" y="832104"/>
                  </a:lnTo>
                  <a:lnTo>
                    <a:pt x="1069035" y="819912"/>
                  </a:lnTo>
                  <a:lnTo>
                    <a:pt x="1068705" y="819658"/>
                  </a:lnTo>
                  <a:lnTo>
                    <a:pt x="1068946" y="819912"/>
                  </a:lnTo>
                  <a:lnTo>
                    <a:pt x="1053134" y="806831"/>
                  </a:lnTo>
                  <a:lnTo>
                    <a:pt x="1052830" y="806577"/>
                  </a:lnTo>
                  <a:lnTo>
                    <a:pt x="1053071" y="806831"/>
                  </a:lnTo>
                  <a:lnTo>
                    <a:pt x="1037323" y="792861"/>
                  </a:lnTo>
                  <a:lnTo>
                    <a:pt x="1037590" y="792988"/>
                  </a:lnTo>
                  <a:lnTo>
                    <a:pt x="1037450" y="792861"/>
                  </a:lnTo>
                  <a:lnTo>
                    <a:pt x="1022604" y="778383"/>
                  </a:lnTo>
                  <a:lnTo>
                    <a:pt x="1022477" y="778268"/>
                  </a:lnTo>
                  <a:lnTo>
                    <a:pt x="1022362" y="778129"/>
                  </a:lnTo>
                  <a:lnTo>
                    <a:pt x="1007999" y="762889"/>
                  </a:lnTo>
                  <a:lnTo>
                    <a:pt x="1008253" y="763143"/>
                  </a:lnTo>
                  <a:lnTo>
                    <a:pt x="1008024" y="762889"/>
                  </a:lnTo>
                  <a:lnTo>
                    <a:pt x="994156" y="747014"/>
                  </a:lnTo>
                  <a:lnTo>
                    <a:pt x="994397" y="747268"/>
                  </a:lnTo>
                  <a:lnTo>
                    <a:pt x="994206" y="747014"/>
                  </a:lnTo>
                  <a:lnTo>
                    <a:pt x="981163" y="730631"/>
                  </a:lnTo>
                  <a:lnTo>
                    <a:pt x="981100" y="730504"/>
                  </a:lnTo>
                  <a:lnTo>
                    <a:pt x="968679" y="713613"/>
                  </a:lnTo>
                  <a:lnTo>
                    <a:pt x="968502" y="713359"/>
                  </a:lnTo>
                  <a:lnTo>
                    <a:pt x="968629" y="713613"/>
                  </a:lnTo>
                  <a:lnTo>
                    <a:pt x="956856" y="695960"/>
                  </a:lnTo>
                  <a:lnTo>
                    <a:pt x="956691" y="695706"/>
                  </a:lnTo>
                  <a:lnTo>
                    <a:pt x="956818" y="695960"/>
                  </a:lnTo>
                  <a:lnTo>
                    <a:pt x="945743" y="677926"/>
                  </a:lnTo>
                  <a:lnTo>
                    <a:pt x="945515" y="677545"/>
                  </a:lnTo>
                  <a:lnTo>
                    <a:pt x="945642" y="677926"/>
                  </a:lnTo>
                  <a:lnTo>
                    <a:pt x="935431" y="659384"/>
                  </a:lnTo>
                  <a:lnTo>
                    <a:pt x="935228" y="659003"/>
                  </a:lnTo>
                  <a:lnTo>
                    <a:pt x="935355" y="659384"/>
                  </a:lnTo>
                  <a:lnTo>
                    <a:pt x="925893" y="640461"/>
                  </a:lnTo>
                  <a:lnTo>
                    <a:pt x="925703" y="640080"/>
                  </a:lnTo>
                  <a:lnTo>
                    <a:pt x="925830" y="640461"/>
                  </a:lnTo>
                  <a:lnTo>
                    <a:pt x="916940" y="620776"/>
                  </a:lnTo>
                  <a:lnTo>
                    <a:pt x="917194" y="621157"/>
                  </a:lnTo>
                  <a:lnTo>
                    <a:pt x="917041" y="620776"/>
                  </a:lnTo>
                  <a:lnTo>
                    <a:pt x="909332" y="601472"/>
                  </a:lnTo>
                  <a:lnTo>
                    <a:pt x="902589" y="581660"/>
                  </a:lnTo>
                  <a:lnTo>
                    <a:pt x="902462" y="581279"/>
                  </a:lnTo>
                  <a:lnTo>
                    <a:pt x="902462" y="581660"/>
                  </a:lnTo>
                  <a:lnTo>
                    <a:pt x="896594" y="561467"/>
                  </a:lnTo>
                  <a:lnTo>
                    <a:pt x="896556" y="561276"/>
                  </a:lnTo>
                  <a:lnTo>
                    <a:pt x="896518" y="561086"/>
                  </a:lnTo>
                  <a:lnTo>
                    <a:pt x="891628" y="541147"/>
                  </a:lnTo>
                  <a:lnTo>
                    <a:pt x="891603" y="540994"/>
                  </a:lnTo>
                  <a:lnTo>
                    <a:pt x="891667" y="541147"/>
                  </a:lnTo>
                  <a:lnTo>
                    <a:pt x="891590" y="540766"/>
                  </a:lnTo>
                  <a:lnTo>
                    <a:pt x="887793" y="520700"/>
                  </a:lnTo>
                  <a:lnTo>
                    <a:pt x="887793" y="520509"/>
                  </a:lnTo>
                  <a:lnTo>
                    <a:pt x="887857" y="520700"/>
                  </a:lnTo>
                  <a:lnTo>
                    <a:pt x="887793" y="520319"/>
                  </a:lnTo>
                  <a:lnTo>
                    <a:pt x="884986" y="500126"/>
                  </a:lnTo>
                  <a:lnTo>
                    <a:pt x="884999" y="499960"/>
                  </a:lnTo>
                  <a:lnTo>
                    <a:pt x="885063" y="500126"/>
                  </a:lnTo>
                  <a:lnTo>
                    <a:pt x="885024" y="499745"/>
                  </a:lnTo>
                  <a:lnTo>
                    <a:pt x="883259" y="480187"/>
                  </a:lnTo>
                  <a:lnTo>
                    <a:pt x="883158" y="479552"/>
                  </a:lnTo>
                  <a:lnTo>
                    <a:pt x="882650" y="458343"/>
                  </a:lnTo>
                  <a:lnTo>
                    <a:pt x="882294" y="448310"/>
                  </a:lnTo>
                  <a:lnTo>
                    <a:pt x="882269" y="447548"/>
                  </a:lnTo>
                  <a:lnTo>
                    <a:pt x="881392" y="438150"/>
                  </a:lnTo>
                  <a:lnTo>
                    <a:pt x="881253" y="436499"/>
                  </a:lnTo>
                  <a:lnTo>
                    <a:pt x="879729" y="425577"/>
                  </a:lnTo>
                  <a:lnTo>
                    <a:pt x="878141" y="417957"/>
                  </a:lnTo>
                  <a:lnTo>
                    <a:pt x="877443" y="414528"/>
                  </a:lnTo>
                  <a:lnTo>
                    <a:pt x="875652" y="407924"/>
                  </a:lnTo>
                  <a:lnTo>
                    <a:pt x="874522" y="403733"/>
                  </a:lnTo>
                  <a:lnTo>
                    <a:pt x="872617" y="397891"/>
                  </a:lnTo>
                  <a:lnTo>
                    <a:pt x="870966" y="392811"/>
                  </a:lnTo>
                  <a:lnTo>
                    <a:pt x="869048" y="387731"/>
                  </a:lnTo>
                  <a:lnTo>
                    <a:pt x="866902" y="382016"/>
                  </a:lnTo>
                  <a:lnTo>
                    <a:pt x="865035" y="377571"/>
                  </a:lnTo>
                  <a:lnTo>
                    <a:pt x="862330" y="371094"/>
                  </a:lnTo>
                  <a:lnTo>
                    <a:pt x="855243" y="357505"/>
                  </a:lnTo>
                  <a:lnTo>
                    <a:pt x="822706" y="308102"/>
                  </a:lnTo>
                  <a:lnTo>
                    <a:pt x="796937" y="278892"/>
                  </a:lnTo>
                  <a:lnTo>
                    <a:pt x="786257" y="267716"/>
                  </a:lnTo>
                  <a:lnTo>
                    <a:pt x="765175" y="248285"/>
                  </a:lnTo>
                  <a:lnTo>
                    <a:pt x="757034" y="241427"/>
                  </a:lnTo>
                  <a:lnTo>
                    <a:pt x="742442" y="229108"/>
                  </a:lnTo>
                  <a:lnTo>
                    <a:pt x="691896" y="192405"/>
                  </a:lnTo>
                  <a:lnTo>
                    <a:pt x="635381" y="157988"/>
                  </a:lnTo>
                  <a:lnTo>
                    <a:pt x="631101" y="155702"/>
                  </a:lnTo>
                  <a:lnTo>
                    <a:pt x="605028" y="141732"/>
                  </a:lnTo>
                  <a:lnTo>
                    <a:pt x="602195" y="140335"/>
                  </a:lnTo>
                  <a:lnTo>
                    <a:pt x="573405" y="126111"/>
                  </a:lnTo>
                  <a:lnTo>
                    <a:pt x="572287" y="125603"/>
                  </a:lnTo>
                  <a:lnTo>
                    <a:pt x="541743" y="111633"/>
                  </a:lnTo>
                  <a:lnTo>
                    <a:pt x="540639" y="111125"/>
                  </a:lnTo>
                  <a:lnTo>
                    <a:pt x="509968" y="98425"/>
                  </a:lnTo>
                  <a:lnTo>
                    <a:pt x="506603" y="97028"/>
                  </a:lnTo>
                  <a:lnTo>
                    <a:pt x="478358" y="86106"/>
                  </a:lnTo>
                  <a:lnTo>
                    <a:pt x="471805" y="83566"/>
                  </a:lnTo>
                  <a:lnTo>
                    <a:pt x="445757" y="74549"/>
                  </a:lnTo>
                  <a:lnTo>
                    <a:pt x="435864" y="71120"/>
                  </a:lnTo>
                  <a:lnTo>
                    <a:pt x="399034" y="59436"/>
                  </a:lnTo>
                  <a:lnTo>
                    <a:pt x="361442" y="48641"/>
                  </a:lnTo>
                  <a:lnTo>
                    <a:pt x="349516" y="45593"/>
                  </a:lnTo>
                  <a:lnTo>
                    <a:pt x="323215" y="38862"/>
                  </a:lnTo>
                  <a:lnTo>
                    <a:pt x="284226" y="30099"/>
                  </a:lnTo>
                  <a:lnTo>
                    <a:pt x="262128" y="25781"/>
                  </a:lnTo>
                  <a:lnTo>
                    <a:pt x="244602" y="22352"/>
                  </a:lnTo>
                  <a:lnTo>
                    <a:pt x="204724" y="15621"/>
                  </a:lnTo>
                  <a:lnTo>
                    <a:pt x="164211" y="10033"/>
                  </a:lnTo>
                  <a:lnTo>
                    <a:pt x="123444" y="5727"/>
                  </a:lnTo>
                  <a:lnTo>
                    <a:pt x="82550" y="2552"/>
                  </a:lnTo>
                  <a:lnTo>
                    <a:pt x="41275" y="635"/>
                  </a:lnTo>
                  <a:lnTo>
                    <a:pt x="254" y="0"/>
                  </a:lnTo>
                  <a:lnTo>
                    <a:pt x="0" y="15748"/>
                  </a:lnTo>
                  <a:lnTo>
                    <a:pt x="40767" y="16510"/>
                  </a:lnTo>
                  <a:lnTo>
                    <a:pt x="81407" y="18427"/>
                  </a:lnTo>
                  <a:lnTo>
                    <a:pt x="121920" y="21463"/>
                  </a:lnTo>
                  <a:lnTo>
                    <a:pt x="162433" y="25908"/>
                  </a:lnTo>
                  <a:lnTo>
                    <a:pt x="162179" y="25781"/>
                  </a:lnTo>
                  <a:lnTo>
                    <a:pt x="202438" y="31369"/>
                  </a:lnTo>
                  <a:lnTo>
                    <a:pt x="202184" y="31369"/>
                  </a:lnTo>
                  <a:lnTo>
                    <a:pt x="241935" y="37973"/>
                  </a:lnTo>
                  <a:lnTo>
                    <a:pt x="241681" y="37973"/>
                  </a:lnTo>
                  <a:lnTo>
                    <a:pt x="281051" y="45720"/>
                  </a:lnTo>
                  <a:lnTo>
                    <a:pt x="280797" y="45593"/>
                  </a:lnTo>
                  <a:lnTo>
                    <a:pt x="319532" y="54356"/>
                  </a:lnTo>
                  <a:lnTo>
                    <a:pt x="319405" y="54356"/>
                  </a:lnTo>
                  <a:lnTo>
                    <a:pt x="357505" y="64008"/>
                  </a:lnTo>
                  <a:lnTo>
                    <a:pt x="357251" y="64008"/>
                  </a:lnTo>
                  <a:lnTo>
                    <a:pt x="394589" y="74676"/>
                  </a:lnTo>
                  <a:lnTo>
                    <a:pt x="394335" y="74549"/>
                  </a:lnTo>
                  <a:lnTo>
                    <a:pt x="430911" y="86233"/>
                  </a:lnTo>
                  <a:lnTo>
                    <a:pt x="430784" y="86106"/>
                  </a:lnTo>
                  <a:lnTo>
                    <a:pt x="466471" y="98552"/>
                  </a:lnTo>
                  <a:lnTo>
                    <a:pt x="466217" y="98425"/>
                  </a:lnTo>
                  <a:lnTo>
                    <a:pt x="500888" y="111760"/>
                  </a:lnTo>
                  <a:lnTo>
                    <a:pt x="500634" y="111633"/>
                  </a:lnTo>
                  <a:lnTo>
                    <a:pt x="534416" y="125730"/>
                  </a:lnTo>
                  <a:lnTo>
                    <a:pt x="566674" y="140462"/>
                  </a:lnTo>
                  <a:lnTo>
                    <a:pt x="566547" y="140335"/>
                  </a:lnTo>
                  <a:lnTo>
                    <a:pt x="597687" y="155727"/>
                  </a:lnTo>
                  <a:lnTo>
                    <a:pt x="597890" y="155829"/>
                  </a:lnTo>
                  <a:lnTo>
                    <a:pt x="627507" y="171831"/>
                  </a:lnTo>
                  <a:lnTo>
                    <a:pt x="627722" y="171958"/>
                  </a:lnTo>
                  <a:lnTo>
                    <a:pt x="656209" y="188595"/>
                  </a:lnTo>
                  <a:lnTo>
                    <a:pt x="655955" y="188468"/>
                  </a:lnTo>
                  <a:lnTo>
                    <a:pt x="656145" y="188595"/>
                  </a:lnTo>
                  <a:lnTo>
                    <a:pt x="683260" y="205740"/>
                  </a:lnTo>
                  <a:lnTo>
                    <a:pt x="683006" y="205613"/>
                  </a:lnTo>
                  <a:lnTo>
                    <a:pt x="683183" y="205740"/>
                  </a:lnTo>
                  <a:lnTo>
                    <a:pt x="708406" y="223266"/>
                  </a:lnTo>
                  <a:lnTo>
                    <a:pt x="708736" y="223520"/>
                  </a:lnTo>
                  <a:lnTo>
                    <a:pt x="732663" y="241681"/>
                  </a:lnTo>
                  <a:lnTo>
                    <a:pt x="732409" y="241427"/>
                  </a:lnTo>
                  <a:lnTo>
                    <a:pt x="754888" y="260223"/>
                  </a:lnTo>
                  <a:lnTo>
                    <a:pt x="754507" y="259969"/>
                  </a:lnTo>
                  <a:lnTo>
                    <a:pt x="754773" y="260223"/>
                  </a:lnTo>
                  <a:lnTo>
                    <a:pt x="775195" y="279158"/>
                  </a:lnTo>
                  <a:lnTo>
                    <a:pt x="774954" y="278892"/>
                  </a:lnTo>
                  <a:lnTo>
                    <a:pt x="775335" y="279273"/>
                  </a:lnTo>
                  <a:lnTo>
                    <a:pt x="793496" y="298196"/>
                  </a:lnTo>
                  <a:lnTo>
                    <a:pt x="793813" y="298577"/>
                  </a:lnTo>
                  <a:lnTo>
                    <a:pt x="810514" y="318135"/>
                  </a:lnTo>
                  <a:lnTo>
                    <a:pt x="810133" y="317754"/>
                  </a:lnTo>
                  <a:lnTo>
                    <a:pt x="810412" y="318135"/>
                  </a:lnTo>
                  <a:lnTo>
                    <a:pt x="824738" y="337566"/>
                  </a:lnTo>
                  <a:lnTo>
                    <a:pt x="825055" y="338074"/>
                  </a:lnTo>
                  <a:lnTo>
                    <a:pt x="837565" y="358013"/>
                  </a:lnTo>
                  <a:lnTo>
                    <a:pt x="848106" y="378206"/>
                  </a:lnTo>
                  <a:lnTo>
                    <a:pt x="852297" y="388112"/>
                  </a:lnTo>
                  <a:lnTo>
                    <a:pt x="855980" y="398272"/>
                  </a:lnTo>
                  <a:lnTo>
                    <a:pt x="855980" y="397891"/>
                  </a:lnTo>
                  <a:lnTo>
                    <a:pt x="859409" y="408432"/>
                  </a:lnTo>
                  <a:lnTo>
                    <a:pt x="861949" y="418465"/>
                  </a:lnTo>
                  <a:lnTo>
                    <a:pt x="861949" y="417957"/>
                  </a:lnTo>
                  <a:lnTo>
                    <a:pt x="864108" y="428625"/>
                  </a:lnTo>
                  <a:lnTo>
                    <a:pt x="863981" y="428117"/>
                  </a:lnTo>
                  <a:lnTo>
                    <a:pt x="864044" y="428625"/>
                  </a:lnTo>
                  <a:lnTo>
                    <a:pt x="865505" y="438531"/>
                  </a:lnTo>
                  <a:lnTo>
                    <a:pt x="865505" y="438150"/>
                  </a:lnTo>
                  <a:lnTo>
                    <a:pt x="866394" y="448691"/>
                  </a:lnTo>
                  <a:lnTo>
                    <a:pt x="866394" y="448310"/>
                  </a:lnTo>
                  <a:lnTo>
                    <a:pt x="866775" y="458851"/>
                  </a:lnTo>
                  <a:lnTo>
                    <a:pt x="867410" y="480187"/>
                  </a:lnTo>
                  <a:lnTo>
                    <a:pt x="869188" y="501650"/>
                  </a:lnTo>
                  <a:lnTo>
                    <a:pt x="876046" y="544322"/>
                  </a:lnTo>
                  <a:lnTo>
                    <a:pt x="887349" y="586232"/>
                  </a:lnTo>
                  <a:lnTo>
                    <a:pt x="902462" y="627126"/>
                  </a:lnTo>
                  <a:lnTo>
                    <a:pt x="921258" y="666623"/>
                  </a:lnTo>
                  <a:lnTo>
                    <a:pt x="943356" y="704469"/>
                  </a:lnTo>
                  <a:lnTo>
                    <a:pt x="968502" y="740156"/>
                  </a:lnTo>
                  <a:lnTo>
                    <a:pt x="996315" y="773684"/>
                  </a:lnTo>
                  <a:lnTo>
                    <a:pt x="1026668" y="804545"/>
                  </a:lnTo>
                  <a:lnTo>
                    <a:pt x="1059053" y="832358"/>
                  </a:lnTo>
                  <a:lnTo>
                    <a:pt x="1093343" y="856742"/>
                  </a:lnTo>
                  <a:lnTo>
                    <a:pt x="1129271" y="877570"/>
                  </a:lnTo>
                  <a:lnTo>
                    <a:pt x="1166495" y="894334"/>
                  </a:lnTo>
                  <a:lnTo>
                    <a:pt x="1204976" y="906780"/>
                  </a:lnTo>
                  <a:lnTo>
                    <a:pt x="1206157" y="906945"/>
                  </a:lnTo>
                  <a:lnTo>
                    <a:pt x="1208239" y="891273"/>
                  </a:lnTo>
                  <a:close/>
                </a:path>
                <a:path w="3526790" h="937260">
                  <a:moveTo>
                    <a:pt x="1208392" y="891273"/>
                  </a:moveTo>
                  <a:lnTo>
                    <a:pt x="1208252" y="891235"/>
                  </a:lnTo>
                  <a:lnTo>
                    <a:pt x="1208392" y="891273"/>
                  </a:lnTo>
                  <a:close/>
                </a:path>
                <a:path w="3526790" h="937260">
                  <a:moveTo>
                    <a:pt x="1279372" y="906945"/>
                  </a:moveTo>
                  <a:lnTo>
                    <a:pt x="1212215" y="861441"/>
                  </a:lnTo>
                  <a:lnTo>
                    <a:pt x="1208252" y="891159"/>
                  </a:lnTo>
                  <a:lnTo>
                    <a:pt x="1208392" y="891273"/>
                  </a:lnTo>
                  <a:lnTo>
                    <a:pt x="1208544" y="891273"/>
                  </a:lnTo>
                  <a:lnTo>
                    <a:pt x="1209573" y="891413"/>
                  </a:lnTo>
                  <a:lnTo>
                    <a:pt x="1208913" y="891413"/>
                  </a:lnTo>
                  <a:lnTo>
                    <a:pt x="1208227" y="891413"/>
                  </a:lnTo>
                  <a:lnTo>
                    <a:pt x="1206157" y="906945"/>
                  </a:lnTo>
                  <a:lnTo>
                    <a:pt x="1218920" y="906945"/>
                  </a:lnTo>
                  <a:lnTo>
                    <a:pt x="1279372" y="906945"/>
                  </a:lnTo>
                  <a:close/>
                </a:path>
                <a:path w="3526790" h="937260">
                  <a:moveTo>
                    <a:pt x="1282700" y="909193"/>
                  </a:moveTo>
                  <a:lnTo>
                    <a:pt x="1281938" y="908685"/>
                  </a:lnTo>
                  <a:lnTo>
                    <a:pt x="1218692" y="908685"/>
                  </a:lnTo>
                  <a:lnTo>
                    <a:pt x="1205928" y="908685"/>
                  </a:lnTo>
                  <a:lnTo>
                    <a:pt x="1202182" y="936879"/>
                  </a:lnTo>
                  <a:lnTo>
                    <a:pt x="1282700" y="909193"/>
                  </a:lnTo>
                  <a:close/>
                </a:path>
                <a:path w="3526790" h="937260">
                  <a:moveTo>
                    <a:pt x="3526663" y="38354"/>
                  </a:moveTo>
                  <a:lnTo>
                    <a:pt x="3514369" y="32766"/>
                  </a:lnTo>
                  <a:lnTo>
                    <a:pt x="3449066" y="3048"/>
                  </a:lnTo>
                  <a:lnTo>
                    <a:pt x="3450183" y="33680"/>
                  </a:lnTo>
                  <a:lnTo>
                    <a:pt x="3380867" y="40259"/>
                  </a:lnTo>
                  <a:lnTo>
                    <a:pt x="3309366" y="52197"/>
                  </a:lnTo>
                  <a:lnTo>
                    <a:pt x="3239643" y="68326"/>
                  </a:lnTo>
                  <a:lnTo>
                    <a:pt x="3172206" y="88392"/>
                  </a:lnTo>
                  <a:lnTo>
                    <a:pt x="3107563" y="111887"/>
                  </a:lnTo>
                  <a:lnTo>
                    <a:pt x="3046476" y="138684"/>
                  </a:lnTo>
                  <a:lnTo>
                    <a:pt x="2989199" y="168402"/>
                  </a:lnTo>
                  <a:lnTo>
                    <a:pt x="2936494" y="200660"/>
                  </a:lnTo>
                  <a:lnTo>
                    <a:pt x="2888742" y="235458"/>
                  </a:lnTo>
                  <a:lnTo>
                    <a:pt x="2846832" y="272161"/>
                  </a:lnTo>
                  <a:lnTo>
                    <a:pt x="2811018" y="310515"/>
                  </a:lnTo>
                  <a:lnTo>
                    <a:pt x="2782062" y="350520"/>
                  </a:lnTo>
                  <a:lnTo>
                    <a:pt x="2760599" y="391668"/>
                  </a:lnTo>
                  <a:lnTo>
                    <a:pt x="2747137" y="433832"/>
                  </a:lnTo>
                  <a:lnTo>
                    <a:pt x="2742527" y="476885"/>
                  </a:lnTo>
                  <a:lnTo>
                    <a:pt x="2741803" y="496697"/>
                  </a:lnTo>
                  <a:lnTo>
                    <a:pt x="2741803" y="496062"/>
                  </a:lnTo>
                  <a:lnTo>
                    <a:pt x="2741726" y="496697"/>
                  </a:lnTo>
                  <a:lnTo>
                    <a:pt x="2739517" y="516636"/>
                  </a:lnTo>
                  <a:lnTo>
                    <a:pt x="2739644" y="516128"/>
                  </a:lnTo>
                  <a:lnTo>
                    <a:pt x="2735834" y="536409"/>
                  </a:lnTo>
                  <a:lnTo>
                    <a:pt x="2730881" y="555752"/>
                  </a:lnTo>
                  <a:lnTo>
                    <a:pt x="2730716" y="556260"/>
                  </a:lnTo>
                  <a:lnTo>
                    <a:pt x="2724505" y="575627"/>
                  </a:lnTo>
                  <a:lnTo>
                    <a:pt x="2724378" y="575945"/>
                  </a:lnTo>
                  <a:lnTo>
                    <a:pt x="2716657" y="595376"/>
                  </a:lnTo>
                  <a:lnTo>
                    <a:pt x="2716911" y="594995"/>
                  </a:lnTo>
                  <a:lnTo>
                    <a:pt x="2707767" y="614680"/>
                  </a:lnTo>
                  <a:lnTo>
                    <a:pt x="2707894" y="614299"/>
                  </a:lnTo>
                  <a:lnTo>
                    <a:pt x="2707690" y="614680"/>
                  </a:lnTo>
                  <a:lnTo>
                    <a:pt x="2697607" y="633730"/>
                  </a:lnTo>
                  <a:lnTo>
                    <a:pt x="2697734" y="633349"/>
                  </a:lnTo>
                  <a:lnTo>
                    <a:pt x="2697492" y="633730"/>
                  </a:lnTo>
                  <a:lnTo>
                    <a:pt x="2686304" y="652399"/>
                  </a:lnTo>
                  <a:lnTo>
                    <a:pt x="2686431" y="652145"/>
                  </a:lnTo>
                  <a:lnTo>
                    <a:pt x="2686253" y="652399"/>
                  </a:lnTo>
                  <a:lnTo>
                    <a:pt x="2673731" y="670814"/>
                  </a:lnTo>
                  <a:lnTo>
                    <a:pt x="2673985" y="670560"/>
                  </a:lnTo>
                  <a:lnTo>
                    <a:pt x="2660269" y="688848"/>
                  </a:lnTo>
                  <a:lnTo>
                    <a:pt x="2660523" y="688467"/>
                  </a:lnTo>
                  <a:lnTo>
                    <a:pt x="2660205" y="688848"/>
                  </a:lnTo>
                  <a:lnTo>
                    <a:pt x="2645791" y="706374"/>
                  </a:lnTo>
                  <a:lnTo>
                    <a:pt x="2646045" y="706120"/>
                  </a:lnTo>
                  <a:lnTo>
                    <a:pt x="2630170" y="723646"/>
                  </a:lnTo>
                  <a:lnTo>
                    <a:pt x="2614003" y="739927"/>
                  </a:lnTo>
                  <a:lnTo>
                    <a:pt x="2596515" y="756285"/>
                  </a:lnTo>
                  <a:lnTo>
                    <a:pt x="2596769" y="756031"/>
                  </a:lnTo>
                  <a:lnTo>
                    <a:pt x="2596464" y="756285"/>
                  </a:lnTo>
                  <a:lnTo>
                    <a:pt x="2578354" y="771779"/>
                  </a:lnTo>
                  <a:lnTo>
                    <a:pt x="2578608" y="771525"/>
                  </a:lnTo>
                  <a:lnTo>
                    <a:pt x="2578277" y="771779"/>
                  </a:lnTo>
                  <a:lnTo>
                    <a:pt x="2559304" y="786638"/>
                  </a:lnTo>
                  <a:lnTo>
                    <a:pt x="2559558" y="786511"/>
                  </a:lnTo>
                  <a:lnTo>
                    <a:pt x="2539746" y="800862"/>
                  </a:lnTo>
                  <a:lnTo>
                    <a:pt x="2540000" y="800735"/>
                  </a:lnTo>
                  <a:lnTo>
                    <a:pt x="2519426" y="814324"/>
                  </a:lnTo>
                  <a:lnTo>
                    <a:pt x="2519680" y="814197"/>
                  </a:lnTo>
                  <a:lnTo>
                    <a:pt x="2498344" y="827151"/>
                  </a:lnTo>
                  <a:lnTo>
                    <a:pt x="2498725" y="826897"/>
                  </a:lnTo>
                  <a:lnTo>
                    <a:pt x="2498267" y="827151"/>
                  </a:lnTo>
                  <a:lnTo>
                    <a:pt x="2476881" y="839089"/>
                  </a:lnTo>
                  <a:lnTo>
                    <a:pt x="2477135" y="838835"/>
                  </a:lnTo>
                  <a:lnTo>
                    <a:pt x="2455164" y="850011"/>
                  </a:lnTo>
                  <a:lnTo>
                    <a:pt x="2432304" y="860425"/>
                  </a:lnTo>
                  <a:lnTo>
                    <a:pt x="2432558" y="860298"/>
                  </a:lnTo>
                  <a:lnTo>
                    <a:pt x="2432240" y="860425"/>
                  </a:lnTo>
                  <a:lnTo>
                    <a:pt x="2409190" y="869823"/>
                  </a:lnTo>
                  <a:lnTo>
                    <a:pt x="2409571" y="869696"/>
                  </a:lnTo>
                  <a:lnTo>
                    <a:pt x="2385949" y="878078"/>
                  </a:lnTo>
                  <a:lnTo>
                    <a:pt x="2386203" y="878078"/>
                  </a:lnTo>
                  <a:lnTo>
                    <a:pt x="2362200" y="885571"/>
                  </a:lnTo>
                  <a:lnTo>
                    <a:pt x="2362581" y="885444"/>
                  </a:lnTo>
                  <a:lnTo>
                    <a:pt x="2362085" y="885571"/>
                  </a:lnTo>
                  <a:lnTo>
                    <a:pt x="2338324" y="891794"/>
                  </a:lnTo>
                  <a:lnTo>
                    <a:pt x="2338578" y="891794"/>
                  </a:lnTo>
                  <a:lnTo>
                    <a:pt x="2314067" y="897128"/>
                  </a:lnTo>
                  <a:lnTo>
                    <a:pt x="2314448" y="897128"/>
                  </a:lnTo>
                  <a:lnTo>
                    <a:pt x="2289683" y="901319"/>
                  </a:lnTo>
                  <a:lnTo>
                    <a:pt x="2289937" y="901192"/>
                  </a:lnTo>
                  <a:lnTo>
                    <a:pt x="2265045" y="904367"/>
                  </a:lnTo>
                  <a:lnTo>
                    <a:pt x="2265426" y="904367"/>
                  </a:lnTo>
                  <a:lnTo>
                    <a:pt x="2240534" y="906145"/>
                  </a:lnTo>
                  <a:lnTo>
                    <a:pt x="2240915" y="906145"/>
                  </a:lnTo>
                  <a:lnTo>
                    <a:pt x="2215769" y="906780"/>
                  </a:lnTo>
                  <a:lnTo>
                    <a:pt x="2216277" y="922655"/>
                  </a:lnTo>
                  <a:lnTo>
                    <a:pt x="2241423" y="922020"/>
                  </a:lnTo>
                  <a:lnTo>
                    <a:pt x="2292096" y="916940"/>
                  </a:lnTo>
                  <a:lnTo>
                    <a:pt x="2342134" y="907288"/>
                  </a:lnTo>
                  <a:lnTo>
                    <a:pt x="2364829" y="901319"/>
                  </a:lnTo>
                  <a:lnTo>
                    <a:pt x="2366772" y="900811"/>
                  </a:lnTo>
                  <a:lnTo>
                    <a:pt x="2391156" y="893191"/>
                  </a:lnTo>
                  <a:lnTo>
                    <a:pt x="2415032" y="884555"/>
                  </a:lnTo>
                  <a:lnTo>
                    <a:pt x="2438654" y="874903"/>
                  </a:lnTo>
                  <a:lnTo>
                    <a:pt x="2450122" y="869696"/>
                  </a:lnTo>
                  <a:lnTo>
                    <a:pt x="2461895" y="864362"/>
                  </a:lnTo>
                  <a:lnTo>
                    <a:pt x="2484374" y="853059"/>
                  </a:lnTo>
                  <a:lnTo>
                    <a:pt x="2489835" y="850011"/>
                  </a:lnTo>
                  <a:lnTo>
                    <a:pt x="2506472" y="840740"/>
                  </a:lnTo>
                  <a:lnTo>
                    <a:pt x="2509189" y="839089"/>
                  </a:lnTo>
                  <a:lnTo>
                    <a:pt x="2528062" y="827659"/>
                  </a:lnTo>
                  <a:lnTo>
                    <a:pt x="2548305" y="814197"/>
                  </a:lnTo>
                  <a:lnTo>
                    <a:pt x="2548890" y="813816"/>
                  </a:lnTo>
                  <a:lnTo>
                    <a:pt x="2566974" y="800735"/>
                  </a:lnTo>
                  <a:lnTo>
                    <a:pt x="2569083" y="799211"/>
                  </a:lnTo>
                  <a:lnTo>
                    <a:pt x="2585275" y="786511"/>
                  </a:lnTo>
                  <a:lnTo>
                    <a:pt x="2588514" y="783971"/>
                  </a:lnTo>
                  <a:lnTo>
                    <a:pt x="2607183" y="767969"/>
                  </a:lnTo>
                  <a:lnTo>
                    <a:pt x="2624963" y="751459"/>
                  </a:lnTo>
                  <a:lnTo>
                    <a:pt x="2636342" y="739902"/>
                  </a:lnTo>
                  <a:lnTo>
                    <a:pt x="2641854" y="734314"/>
                  </a:lnTo>
                  <a:lnTo>
                    <a:pt x="2651747" y="723392"/>
                  </a:lnTo>
                  <a:lnTo>
                    <a:pt x="2657856" y="716661"/>
                  </a:lnTo>
                  <a:lnTo>
                    <a:pt x="2666542" y="706120"/>
                  </a:lnTo>
                  <a:lnTo>
                    <a:pt x="2672842" y="698500"/>
                  </a:lnTo>
                  <a:lnTo>
                    <a:pt x="2686812" y="679958"/>
                  </a:lnTo>
                  <a:lnTo>
                    <a:pt x="2693149" y="670560"/>
                  </a:lnTo>
                  <a:lnTo>
                    <a:pt x="2699766" y="660781"/>
                  </a:lnTo>
                  <a:lnTo>
                    <a:pt x="2711450" y="641350"/>
                  </a:lnTo>
                  <a:lnTo>
                    <a:pt x="2721991" y="621538"/>
                  </a:lnTo>
                  <a:lnTo>
                    <a:pt x="2731389" y="601472"/>
                  </a:lnTo>
                  <a:lnTo>
                    <a:pt x="2733929" y="594995"/>
                  </a:lnTo>
                  <a:lnTo>
                    <a:pt x="2739390" y="581152"/>
                  </a:lnTo>
                  <a:lnTo>
                    <a:pt x="2741206" y="575564"/>
                  </a:lnTo>
                  <a:lnTo>
                    <a:pt x="2746121" y="560451"/>
                  </a:lnTo>
                  <a:lnTo>
                    <a:pt x="2751328" y="539623"/>
                  </a:lnTo>
                  <a:lnTo>
                    <a:pt x="2752013" y="535940"/>
                  </a:lnTo>
                  <a:lnTo>
                    <a:pt x="2755265" y="518668"/>
                  </a:lnTo>
                  <a:lnTo>
                    <a:pt x="2755544" y="516128"/>
                  </a:lnTo>
                  <a:lnTo>
                    <a:pt x="2757678" y="497586"/>
                  </a:lnTo>
                  <a:lnTo>
                    <a:pt x="2758440" y="476885"/>
                  </a:lnTo>
                  <a:lnTo>
                    <a:pt x="2758478" y="476123"/>
                  </a:lnTo>
                  <a:lnTo>
                    <a:pt x="2759532" y="457200"/>
                  </a:lnTo>
                  <a:lnTo>
                    <a:pt x="2759570" y="456476"/>
                  </a:lnTo>
                  <a:lnTo>
                    <a:pt x="2759456" y="457200"/>
                  </a:lnTo>
                  <a:lnTo>
                    <a:pt x="2759583" y="456311"/>
                  </a:lnTo>
                  <a:lnTo>
                    <a:pt x="2759570" y="456476"/>
                  </a:lnTo>
                  <a:lnTo>
                    <a:pt x="2759595" y="456311"/>
                  </a:lnTo>
                  <a:lnTo>
                    <a:pt x="2762631" y="437515"/>
                  </a:lnTo>
                  <a:lnTo>
                    <a:pt x="2762834" y="436753"/>
                  </a:lnTo>
                  <a:lnTo>
                    <a:pt x="2767876" y="417830"/>
                  </a:lnTo>
                  <a:lnTo>
                    <a:pt x="2768015" y="417334"/>
                  </a:lnTo>
                  <a:lnTo>
                    <a:pt x="2768117" y="417068"/>
                  </a:lnTo>
                  <a:lnTo>
                    <a:pt x="2775089" y="398145"/>
                  </a:lnTo>
                  <a:lnTo>
                    <a:pt x="2775166" y="397967"/>
                  </a:lnTo>
                  <a:lnTo>
                    <a:pt x="2775369" y="397510"/>
                  </a:lnTo>
                  <a:lnTo>
                    <a:pt x="2784360" y="378587"/>
                  </a:lnTo>
                  <a:lnTo>
                    <a:pt x="2784411" y="378460"/>
                  </a:lnTo>
                  <a:lnTo>
                    <a:pt x="2784627" y="378079"/>
                  </a:lnTo>
                  <a:lnTo>
                    <a:pt x="2795486" y="359156"/>
                  </a:lnTo>
                  <a:lnTo>
                    <a:pt x="2795778" y="358648"/>
                  </a:lnTo>
                  <a:lnTo>
                    <a:pt x="2795397" y="359156"/>
                  </a:lnTo>
                  <a:lnTo>
                    <a:pt x="2808376" y="339979"/>
                  </a:lnTo>
                  <a:lnTo>
                    <a:pt x="2808630" y="339623"/>
                  </a:lnTo>
                  <a:lnTo>
                    <a:pt x="2823159" y="320929"/>
                  </a:lnTo>
                  <a:lnTo>
                    <a:pt x="2823464" y="320548"/>
                  </a:lnTo>
                  <a:lnTo>
                    <a:pt x="2823083" y="320929"/>
                  </a:lnTo>
                  <a:lnTo>
                    <a:pt x="2857627" y="283718"/>
                  </a:lnTo>
                  <a:lnTo>
                    <a:pt x="2877693" y="265430"/>
                  </a:lnTo>
                  <a:lnTo>
                    <a:pt x="2877439" y="265557"/>
                  </a:lnTo>
                  <a:lnTo>
                    <a:pt x="2898775" y="247650"/>
                  </a:lnTo>
                  <a:lnTo>
                    <a:pt x="2898521" y="247904"/>
                  </a:lnTo>
                  <a:lnTo>
                    <a:pt x="2898851" y="247650"/>
                  </a:lnTo>
                  <a:lnTo>
                    <a:pt x="2921381" y="230505"/>
                  </a:lnTo>
                  <a:lnTo>
                    <a:pt x="2921127" y="230759"/>
                  </a:lnTo>
                  <a:lnTo>
                    <a:pt x="2921482" y="230505"/>
                  </a:lnTo>
                  <a:lnTo>
                    <a:pt x="2945193" y="213995"/>
                  </a:lnTo>
                  <a:lnTo>
                    <a:pt x="2945384" y="213868"/>
                  </a:lnTo>
                  <a:lnTo>
                    <a:pt x="2945130" y="213995"/>
                  </a:lnTo>
                  <a:lnTo>
                    <a:pt x="2970326" y="197866"/>
                  </a:lnTo>
                  <a:lnTo>
                    <a:pt x="2970530" y="197739"/>
                  </a:lnTo>
                  <a:lnTo>
                    <a:pt x="2970276" y="197866"/>
                  </a:lnTo>
                  <a:lnTo>
                    <a:pt x="3024390" y="167259"/>
                  </a:lnTo>
                  <a:lnTo>
                    <a:pt x="3083052" y="139446"/>
                  </a:lnTo>
                  <a:lnTo>
                    <a:pt x="3082798" y="139446"/>
                  </a:lnTo>
                  <a:lnTo>
                    <a:pt x="3113532" y="126492"/>
                  </a:lnTo>
                  <a:lnTo>
                    <a:pt x="3113405" y="126619"/>
                  </a:lnTo>
                  <a:lnTo>
                    <a:pt x="3113735" y="126492"/>
                  </a:lnTo>
                  <a:lnTo>
                    <a:pt x="3145028" y="114554"/>
                  </a:lnTo>
                  <a:lnTo>
                    <a:pt x="3144774" y="114681"/>
                  </a:lnTo>
                  <a:lnTo>
                    <a:pt x="3145129" y="114554"/>
                  </a:lnTo>
                  <a:lnTo>
                    <a:pt x="3177286" y="103378"/>
                  </a:lnTo>
                  <a:lnTo>
                    <a:pt x="3177032" y="103505"/>
                  </a:lnTo>
                  <a:lnTo>
                    <a:pt x="3177425" y="103378"/>
                  </a:lnTo>
                  <a:lnTo>
                    <a:pt x="3210179" y="93091"/>
                  </a:lnTo>
                  <a:lnTo>
                    <a:pt x="3210052" y="93091"/>
                  </a:lnTo>
                  <a:lnTo>
                    <a:pt x="3243834" y="83566"/>
                  </a:lnTo>
                  <a:lnTo>
                    <a:pt x="3243580" y="83693"/>
                  </a:lnTo>
                  <a:lnTo>
                    <a:pt x="3244088" y="83566"/>
                  </a:lnTo>
                  <a:lnTo>
                    <a:pt x="3277997" y="75184"/>
                  </a:lnTo>
                  <a:lnTo>
                    <a:pt x="3277743" y="75311"/>
                  </a:lnTo>
                  <a:lnTo>
                    <a:pt x="3278314" y="75184"/>
                  </a:lnTo>
                  <a:lnTo>
                    <a:pt x="3312541" y="67691"/>
                  </a:lnTo>
                  <a:lnTo>
                    <a:pt x="3312287" y="67818"/>
                  </a:lnTo>
                  <a:lnTo>
                    <a:pt x="3312985" y="67691"/>
                  </a:lnTo>
                  <a:lnTo>
                    <a:pt x="3347720" y="61468"/>
                  </a:lnTo>
                  <a:lnTo>
                    <a:pt x="3347466" y="61468"/>
                  </a:lnTo>
                  <a:lnTo>
                    <a:pt x="3383026" y="56007"/>
                  </a:lnTo>
                  <a:lnTo>
                    <a:pt x="3382772" y="56007"/>
                  </a:lnTo>
                  <a:lnTo>
                    <a:pt x="3418840" y="51816"/>
                  </a:lnTo>
                  <a:lnTo>
                    <a:pt x="3418459" y="51943"/>
                  </a:lnTo>
                  <a:lnTo>
                    <a:pt x="3420199" y="51816"/>
                  </a:lnTo>
                  <a:lnTo>
                    <a:pt x="3450767" y="49593"/>
                  </a:lnTo>
                  <a:lnTo>
                    <a:pt x="3451860" y="79248"/>
                  </a:lnTo>
                  <a:lnTo>
                    <a:pt x="3526663" y="38354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5113" y="4443730"/>
              <a:ext cx="125475" cy="1224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25969" y="4233418"/>
              <a:ext cx="125475" cy="122427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41209" y="4876546"/>
            <a:ext cx="128524" cy="12242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32066" y="4666234"/>
            <a:ext cx="128524" cy="12242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363" y="179273"/>
            <a:ext cx="47536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阿里巴巴</a:t>
            </a:r>
            <a:r>
              <a:rPr sz="3200" b="0" spc="-15" dirty="0">
                <a:latin typeface="Arial" panose="020B0704020202020204"/>
                <a:cs typeface="Arial" panose="020B0704020202020204"/>
              </a:rPr>
              <a:t>IOT</a:t>
            </a: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平台操作界面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941" y="6577990"/>
            <a:ext cx="1657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BEBEBE"/>
                </a:solidFill>
                <a:latin typeface="Arial" panose="020B0704020202020204"/>
                <a:cs typeface="Arial" panose="020B0704020202020204"/>
              </a:rPr>
              <a:t>77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704" y="914400"/>
            <a:ext cx="11594592" cy="54467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3864" y="2307793"/>
            <a:ext cx="48240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Arial" panose="020B0704020202020204"/>
                <a:cs typeface="Arial" panose="020B0704020202020204"/>
              </a:rPr>
              <a:t>Pump</a:t>
            </a:r>
            <a:r>
              <a:rPr sz="3200" b="1" spc="-3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1" spc="-10" dirty="0">
                <a:latin typeface="Arial" panose="020B0704020202020204"/>
                <a:cs typeface="Arial" panose="020B0704020202020204"/>
              </a:rPr>
              <a:t>Demo</a:t>
            </a:r>
            <a:r>
              <a:rPr sz="3200" b="1" spc="-15" dirty="0">
                <a:latin typeface="微软雅黑" panose="020B0503020204020204" charset="-122"/>
                <a:cs typeface="微软雅黑" panose="020B0503020204020204" charset="-122"/>
              </a:rPr>
              <a:t>数字孪生样机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9788" y="3301365"/>
            <a:ext cx="34467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数字孪生</a:t>
            </a:r>
            <a:r>
              <a:rPr sz="1800" dirty="0">
                <a:latin typeface="Arial" panose="020B0704020202020204"/>
                <a:cs typeface="Arial" panose="020B0704020202020204"/>
              </a:rPr>
              <a:t>Pump</a:t>
            </a:r>
            <a:r>
              <a:rPr sz="18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Demo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介绍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5704" y="317906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078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43865"/>
            <a:ext cx="3225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微软雅黑" panose="020B0503020204020204" charset="-122"/>
                <a:cs typeface="微软雅黑" panose="020B0503020204020204" charset="-122"/>
              </a:rPr>
              <a:t>换个角度看问题</a:t>
            </a:r>
            <a:endParaRPr b="0" spc="-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3605910"/>
            <a:ext cx="5344160" cy="263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" panose="020B0704020202020204"/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从研发角度看问题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53110" lvl="1" indent="-284480">
              <a:lnSpc>
                <a:spcPct val="100000"/>
              </a:lnSpc>
              <a:spcBef>
                <a:spcPts val="1510"/>
              </a:spcBef>
              <a:buFont typeface="Calibri" panose="020F0502020204030204"/>
              <a:buChar char="–"/>
              <a:tabLst>
                <a:tab pos="753110" algn="l"/>
                <a:tab pos="75374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在制定设计指标时，能够更接近实际情况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53110" lvl="1" indent="-284480">
              <a:lnSpc>
                <a:spcPct val="100000"/>
              </a:lnSpc>
              <a:spcBef>
                <a:spcPts val="1515"/>
              </a:spcBef>
              <a:buFont typeface="Calibri" panose="020F0502020204030204"/>
              <a:buChar char="–"/>
              <a:tabLst>
                <a:tab pos="753110" algn="l"/>
                <a:tab pos="75374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可更加充分的把试验作为迭代设计的手段之一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60045" indent="-347980">
              <a:lnSpc>
                <a:spcPct val="100000"/>
              </a:lnSpc>
              <a:spcBef>
                <a:spcPts val="1515"/>
              </a:spcBef>
              <a:buFont typeface="Arial" panose="020B0704020202020204"/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从试验和运行维护角度看问题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53110" lvl="1" indent="-284480">
              <a:lnSpc>
                <a:spcPct val="100000"/>
              </a:lnSpc>
              <a:spcBef>
                <a:spcPts val="1510"/>
              </a:spcBef>
              <a:buFont typeface="Calibri" panose="020F0502020204030204"/>
              <a:buChar char="–"/>
              <a:tabLst>
                <a:tab pos="753110" algn="l"/>
                <a:tab pos="75374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超级传感器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53110" lvl="1" indent="-284480">
              <a:lnSpc>
                <a:spcPct val="100000"/>
              </a:lnSpc>
              <a:spcBef>
                <a:spcPts val="1515"/>
              </a:spcBef>
              <a:buFont typeface="Calibri" panose="020F0502020204030204"/>
              <a:buChar char="–"/>
              <a:tabLst>
                <a:tab pos="753110" algn="l"/>
                <a:tab pos="753745" algn="l"/>
              </a:tabLst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发生事故后的分析工具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89" y="1095502"/>
            <a:ext cx="642620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假如有一种手段可以对真实情况进行模拟，它可以派什么用场？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微软雅黑" panose="020B0503020204020204" charset="-122"/>
              <a:cs typeface="微软雅黑" panose="020B0503020204020204" charset="-122"/>
            </a:endParaRPr>
          </a:p>
          <a:p>
            <a:pPr marL="1983105" indent="-347980">
              <a:lnSpc>
                <a:spcPct val="100000"/>
              </a:lnSpc>
              <a:buFont typeface="Arial" panose="020B0704020202020204"/>
              <a:buChar char="•"/>
              <a:tabLst>
                <a:tab pos="1983105" algn="l"/>
                <a:tab pos="1983105" algn="l"/>
              </a:tabLst>
            </a:pPr>
            <a:r>
              <a:rPr sz="1900" spc="-5" dirty="0">
                <a:latin typeface="微软雅黑" panose="020B0503020204020204" charset="-122"/>
                <a:cs typeface="微软雅黑" panose="020B0503020204020204" charset="-122"/>
              </a:rPr>
              <a:t>高置信度仿真模</a:t>
            </a:r>
            <a:r>
              <a:rPr sz="1900" dirty="0">
                <a:latin typeface="微软雅黑" panose="020B0503020204020204" charset="-122"/>
                <a:cs typeface="微软雅黑" panose="020B0503020204020204" charset="-122"/>
              </a:rPr>
              <a:t>型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——</a:t>
            </a:r>
            <a:r>
              <a:rPr sz="1900" spc="-5" dirty="0">
                <a:latin typeface="微软雅黑" panose="020B0503020204020204" charset="-122"/>
                <a:cs typeface="微软雅黑" panose="020B0503020204020204" charset="-122"/>
              </a:rPr>
              <a:t>内部真实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  <a:p>
            <a:pPr marL="1983105" indent="-347980">
              <a:lnSpc>
                <a:spcPct val="100000"/>
              </a:lnSpc>
              <a:spcBef>
                <a:spcPts val="1125"/>
              </a:spcBef>
              <a:buFont typeface="Arial" panose="020B0704020202020204"/>
              <a:buChar char="•"/>
              <a:tabLst>
                <a:tab pos="1983105" algn="l"/>
                <a:tab pos="1983105" algn="l"/>
              </a:tabLst>
            </a:pP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真实的边界条件</a:t>
            </a:r>
            <a:r>
              <a:rPr sz="1900" spc="-5" dirty="0">
                <a:latin typeface="Arial" panose="020B0704020202020204"/>
                <a:cs typeface="Arial" panose="020B0704020202020204"/>
              </a:rPr>
              <a:t>——</a:t>
            </a:r>
            <a:r>
              <a:rPr sz="1900" spc="-10" dirty="0">
                <a:latin typeface="微软雅黑" panose="020B0503020204020204" charset="-122"/>
                <a:cs typeface="微软雅黑" panose="020B0503020204020204" charset="-122"/>
              </a:rPr>
              <a:t>外部真实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3704" y="2609088"/>
            <a:ext cx="2033270" cy="368935"/>
          </a:xfrm>
          <a:prstGeom prst="rect">
            <a:avLst/>
          </a:prstGeom>
          <a:solidFill>
            <a:srgbClr val="D0D0D1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高置信度仿真模型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1455" y="2609088"/>
            <a:ext cx="1801495" cy="368935"/>
          </a:xfrm>
          <a:prstGeom prst="rect">
            <a:avLst/>
          </a:prstGeom>
          <a:solidFill>
            <a:srgbClr val="FFE1A3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真实的边界条件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4071" y="2609088"/>
            <a:ext cx="1109980" cy="368935"/>
          </a:xfrm>
          <a:prstGeom prst="rect">
            <a:avLst/>
          </a:prstGeom>
          <a:solidFill>
            <a:srgbClr val="D0D0D1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数字孪生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6198" y="2493086"/>
            <a:ext cx="2927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 panose="020B0704020202020204"/>
                <a:cs typeface="Arial" panose="020B0704020202020204"/>
              </a:rPr>
              <a:t>+</a:t>
            </a:r>
            <a:endParaRPr sz="3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6193" y="2493086"/>
            <a:ext cx="2927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 panose="020B0704020202020204"/>
                <a:cs typeface="Arial" panose="020B0704020202020204"/>
              </a:rPr>
              <a:t>=</a:t>
            </a:r>
            <a:endParaRPr sz="36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" y="1536191"/>
            <a:ext cx="3743960" cy="3684904"/>
            <a:chOff x="640080" y="1536191"/>
            <a:chExt cx="3743960" cy="3684904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0080" y="1536191"/>
              <a:ext cx="3008375" cy="32735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1838" y="4152137"/>
              <a:ext cx="2632075" cy="1068705"/>
            </a:xfrm>
            <a:custGeom>
              <a:avLst/>
              <a:gdLst/>
              <a:ahLst/>
              <a:cxnLst/>
              <a:rect l="l" t="t" r="r" b="b"/>
              <a:pathLst>
                <a:path w="2632075" h="1068704">
                  <a:moveTo>
                    <a:pt x="76200" y="763905"/>
                  </a:moveTo>
                  <a:lnTo>
                    <a:pt x="38100" y="763905"/>
                  </a:lnTo>
                  <a:lnTo>
                    <a:pt x="38100" y="1049655"/>
                  </a:lnTo>
                  <a:lnTo>
                    <a:pt x="39594" y="1057078"/>
                  </a:lnTo>
                  <a:lnTo>
                    <a:pt x="43672" y="1063132"/>
                  </a:lnTo>
                  <a:lnTo>
                    <a:pt x="49726" y="1067210"/>
                  </a:lnTo>
                  <a:lnTo>
                    <a:pt x="57150" y="1068705"/>
                  </a:lnTo>
                  <a:lnTo>
                    <a:pt x="2087499" y="1068705"/>
                  </a:lnTo>
                  <a:lnTo>
                    <a:pt x="2094922" y="1067210"/>
                  </a:lnTo>
                  <a:lnTo>
                    <a:pt x="2100976" y="1063132"/>
                  </a:lnTo>
                  <a:lnTo>
                    <a:pt x="2105054" y="1057078"/>
                  </a:lnTo>
                  <a:lnTo>
                    <a:pt x="2106549" y="1049655"/>
                  </a:lnTo>
                  <a:lnTo>
                    <a:pt x="76200" y="1049655"/>
                  </a:lnTo>
                  <a:lnTo>
                    <a:pt x="57150" y="1030605"/>
                  </a:lnTo>
                  <a:lnTo>
                    <a:pt x="76200" y="1030605"/>
                  </a:lnTo>
                  <a:lnTo>
                    <a:pt x="76200" y="763905"/>
                  </a:lnTo>
                  <a:close/>
                </a:path>
                <a:path w="2632075" h="1068704">
                  <a:moveTo>
                    <a:pt x="76200" y="1030605"/>
                  </a:moveTo>
                  <a:lnTo>
                    <a:pt x="57150" y="1030605"/>
                  </a:lnTo>
                  <a:lnTo>
                    <a:pt x="76200" y="1049655"/>
                  </a:lnTo>
                  <a:lnTo>
                    <a:pt x="76200" y="1030605"/>
                  </a:lnTo>
                  <a:close/>
                </a:path>
                <a:path w="2632075" h="1068704">
                  <a:moveTo>
                    <a:pt x="2068449" y="1030605"/>
                  </a:moveTo>
                  <a:lnTo>
                    <a:pt x="76200" y="1030605"/>
                  </a:lnTo>
                  <a:lnTo>
                    <a:pt x="76200" y="1049655"/>
                  </a:lnTo>
                  <a:lnTo>
                    <a:pt x="2068449" y="1049655"/>
                  </a:lnTo>
                  <a:lnTo>
                    <a:pt x="2068449" y="1030605"/>
                  </a:lnTo>
                  <a:close/>
                </a:path>
                <a:path w="2632075" h="1068704">
                  <a:moveTo>
                    <a:pt x="2631694" y="0"/>
                  </a:moveTo>
                  <a:lnTo>
                    <a:pt x="2087499" y="0"/>
                  </a:lnTo>
                  <a:lnTo>
                    <a:pt x="2080075" y="1494"/>
                  </a:lnTo>
                  <a:lnTo>
                    <a:pt x="2074021" y="5572"/>
                  </a:lnTo>
                  <a:lnTo>
                    <a:pt x="2069943" y="11626"/>
                  </a:lnTo>
                  <a:lnTo>
                    <a:pt x="2068449" y="19050"/>
                  </a:lnTo>
                  <a:lnTo>
                    <a:pt x="2068449" y="1049655"/>
                  </a:lnTo>
                  <a:lnTo>
                    <a:pt x="2087499" y="1030605"/>
                  </a:lnTo>
                  <a:lnTo>
                    <a:pt x="2106549" y="1030605"/>
                  </a:lnTo>
                  <a:lnTo>
                    <a:pt x="2106549" y="38100"/>
                  </a:lnTo>
                  <a:lnTo>
                    <a:pt x="2087499" y="38100"/>
                  </a:lnTo>
                  <a:lnTo>
                    <a:pt x="2106549" y="19050"/>
                  </a:lnTo>
                  <a:lnTo>
                    <a:pt x="2631694" y="19050"/>
                  </a:lnTo>
                  <a:lnTo>
                    <a:pt x="2631694" y="0"/>
                  </a:lnTo>
                  <a:close/>
                </a:path>
                <a:path w="2632075" h="1068704">
                  <a:moveTo>
                    <a:pt x="2106549" y="1030605"/>
                  </a:moveTo>
                  <a:lnTo>
                    <a:pt x="2087499" y="1030605"/>
                  </a:lnTo>
                  <a:lnTo>
                    <a:pt x="2068449" y="1049655"/>
                  </a:lnTo>
                  <a:lnTo>
                    <a:pt x="2106549" y="1049655"/>
                  </a:lnTo>
                  <a:lnTo>
                    <a:pt x="2106549" y="1030605"/>
                  </a:lnTo>
                  <a:close/>
                </a:path>
                <a:path w="2632075" h="1068704">
                  <a:moveTo>
                    <a:pt x="57150" y="668655"/>
                  </a:moveTo>
                  <a:lnTo>
                    <a:pt x="0" y="782955"/>
                  </a:lnTo>
                  <a:lnTo>
                    <a:pt x="38100" y="782955"/>
                  </a:lnTo>
                  <a:lnTo>
                    <a:pt x="38100" y="763905"/>
                  </a:lnTo>
                  <a:lnTo>
                    <a:pt x="104775" y="763905"/>
                  </a:lnTo>
                  <a:lnTo>
                    <a:pt x="57150" y="668655"/>
                  </a:lnTo>
                  <a:close/>
                </a:path>
                <a:path w="2632075" h="1068704">
                  <a:moveTo>
                    <a:pt x="104775" y="763905"/>
                  </a:moveTo>
                  <a:lnTo>
                    <a:pt x="76200" y="763905"/>
                  </a:lnTo>
                  <a:lnTo>
                    <a:pt x="76200" y="782955"/>
                  </a:lnTo>
                  <a:lnTo>
                    <a:pt x="114300" y="782955"/>
                  </a:lnTo>
                  <a:lnTo>
                    <a:pt x="104775" y="763905"/>
                  </a:lnTo>
                  <a:close/>
                </a:path>
                <a:path w="2632075" h="1068704">
                  <a:moveTo>
                    <a:pt x="2106549" y="19050"/>
                  </a:moveTo>
                  <a:lnTo>
                    <a:pt x="2087499" y="38100"/>
                  </a:lnTo>
                  <a:lnTo>
                    <a:pt x="2106549" y="38100"/>
                  </a:lnTo>
                  <a:lnTo>
                    <a:pt x="2106549" y="19050"/>
                  </a:lnTo>
                  <a:close/>
                </a:path>
                <a:path w="2632075" h="1068704">
                  <a:moveTo>
                    <a:pt x="2631694" y="19050"/>
                  </a:moveTo>
                  <a:lnTo>
                    <a:pt x="2106549" y="19050"/>
                  </a:lnTo>
                  <a:lnTo>
                    <a:pt x="2106549" y="38100"/>
                  </a:lnTo>
                  <a:lnTo>
                    <a:pt x="2631694" y="38100"/>
                  </a:lnTo>
                  <a:lnTo>
                    <a:pt x="2631694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961514" y="5386527"/>
            <a:ext cx="244792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05"/>
              </a:spcBef>
            </a:pPr>
            <a:r>
              <a:rPr sz="1600" b="1" i="1" spc="-5" dirty="0">
                <a:latin typeface="Arial" panose="020B0704020202020204"/>
                <a:cs typeface="Arial" panose="020B0704020202020204"/>
              </a:rPr>
              <a:t>Preventive Maintenance  </a:t>
            </a:r>
            <a:r>
              <a:rPr sz="1600" b="1" i="1" dirty="0">
                <a:latin typeface="Arial" panose="020B0704020202020204"/>
                <a:cs typeface="Arial" panose="020B0704020202020204"/>
              </a:rPr>
              <a:t>Value Added Services  Feedback to</a:t>
            </a:r>
            <a:r>
              <a:rPr sz="1600" b="1" i="1" spc="-85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i="1" dirty="0">
                <a:latin typeface="Arial" panose="020B0704020202020204"/>
                <a:cs typeface="Arial" panose="020B0704020202020204"/>
              </a:rPr>
              <a:t>Engineering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50480" y="1520952"/>
            <a:ext cx="3048000" cy="3453765"/>
          </a:xfrm>
          <a:custGeom>
            <a:avLst/>
            <a:gdLst/>
            <a:ahLst/>
            <a:cxnLst/>
            <a:rect l="l" t="t" r="r" b="b"/>
            <a:pathLst>
              <a:path w="3048000" h="3453765">
                <a:moveTo>
                  <a:pt x="3048000" y="0"/>
                </a:moveTo>
                <a:lnTo>
                  <a:pt x="0" y="0"/>
                </a:lnTo>
                <a:lnTo>
                  <a:pt x="0" y="3453384"/>
                </a:lnTo>
                <a:lnTo>
                  <a:pt x="3048000" y="3453384"/>
                </a:lnTo>
                <a:lnTo>
                  <a:pt x="3048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04454" y="1830146"/>
            <a:ext cx="119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Si</a:t>
            </a:r>
            <a:r>
              <a:rPr sz="1800" b="1" u="heavy" spc="5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m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ul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a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tion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17154" y="2139379"/>
            <a:ext cx="92900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0"/>
              </a:lnSpc>
            </a:pPr>
            <a:r>
              <a:rPr sz="1800" b="1" dirty="0">
                <a:latin typeface="Arial" panose="020B0704020202020204"/>
                <a:cs typeface="Arial" panose="020B0704020202020204"/>
              </a:rPr>
              <a:t>Pl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a</a:t>
            </a:r>
            <a:r>
              <a:rPr sz="1800" b="1" dirty="0">
                <a:latin typeface="Arial" panose="020B0704020202020204"/>
                <a:cs typeface="Arial" panose="020B0704020202020204"/>
              </a:rPr>
              <a:t>tfo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rm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4994" y="2381757"/>
            <a:ext cx="929640" cy="15240"/>
          </a:xfrm>
          <a:custGeom>
            <a:avLst/>
            <a:gdLst/>
            <a:ahLst/>
            <a:cxnLst/>
            <a:rect l="l" t="t" r="r" b="b"/>
            <a:pathLst>
              <a:path w="929640" h="15239">
                <a:moveTo>
                  <a:pt x="929639" y="0"/>
                </a:moveTo>
                <a:lnTo>
                  <a:pt x="0" y="0"/>
                </a:lnTo>
                <a:lnTo>
                  <a:pt x="0" y="15239"/>
                </a:lnTo>
                <a:lnTo>
                  <a:pt x="929639" y="15239"/>
                </a:lnTo>
                <a:lnTo>
                  <a:pt x="929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37552" y="1080262"/>
            <a:ext cx="30041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Arial" panose="020B0704020202020204"/>
                <a:cs typeface="Arial" panose="020B0704020202020204"/>
              </a:rPr>
              <a:t>Motor-Pump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Digital</a:t>
            </a:r>
            <a:r>
              <a:rPr sz="2000" b="1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30" dirty="0">
                <a:latin typeface="Arial" panose="020B0704020202020204"/>
                <a:cs typeface="Arial" panose="020B0704020202020204"/>
              </a:rPr>
              <a:t>Twin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53711" y="1130808"/>
            <a:ext cx="6065520" cy="4124325"/>
            <a:chOff x="4553711" y="1130808"/>
            <a:chExt cx="6065520" cy="41243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2223" y="3236975"/>
              <a:ext cx="1207007" cy="16276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32091" y="4132325"/>
              <a:ext cx="2435860" cy="1122680"/>
            </a:xfrm>
            <a:custGeom>
              <a:avLst/>
              <a:gdLst/>
              <a:ahLst/>
              <a:cxnLst/>
              <a:rect l="l" t="t" r="r" b="b"/>
              <a:pathLst>
                <a:path w="2435859" h="1122679">
                  <a:moveTo>
                    <a:pt x="427227" y="57150"/>
                  </a:moveTo>
                  <a:lnTo>
                    <a:pt x="427227" y="1103503"/>
                  </a:lnTo>
                  <a:lnTo>
                    <a:pt x="428740" y="1110926"/>
                  </a:lnTo>
                  <a:lnTo>
                    <a:pt x="432847" y="1116980"/>
                  </a:lnTo>
                  <a:lnTo>
                    <a:pt x="438908" y="1121058"/>
                  </a:lnTo>
                  <a:lnTo>
                    <a:pt x="446277" y="1122553"/>
                  </a:lnTo>
                  <a:lnTo>
                    <a:pt x="2416682" y="1122553"/>
                  </a:lnTo>
                  <a:lnTo>
                    <a:pt x="2424106" y="1121058"/>
                  </a:lnTo>
                  <a:lnTo>
                    <a:pt x="2430160" y="1116980"/>
                  </a:lnTo>
                  <a:lnTo>
                    <a:pt x="2434238" y="1110926"/>
                  </a:lnTo>
                  <a:lnTo>
                    <a:pt x="2435732" y="1103503"/>
                  </a:lnTo>
                  <a:lnTo>
                    <a:pt x="465327" y="1103503"/>
                  </a:lnTo>
                  <a:lnTo>
                    <a:pt x="446277" y="1084453"/>
                  </a:lnTo>
                  <a:lnTo>
                    <a:pt x="465327" y="1084453"/>
                  </a:lnTo>
                  <a:lnTo>
                    <a:pt x="465327" y="76200"/>
                  </a:lnTo>
                  <a:lnTo>
                    <a:pt x="446277" y="76200"/>
                  </a:lnTo>
                  <a:lnTo>
                    <a:pt x="427227" y="57150"/>
                  </a:lnTo>
                  <a:close/>
                </a:path>
                <a:path w="2435859" h="1122679">
                  <a:moveTo>
                    <a:pt x="465327" y="1084453"/>
                  </a:moveTo>
                  <a:lnTo>
                    <a:pt x="446277" y="1084453"/>
                  </a:lnTo>
                  <a:lnTo>
                    <a:pt x="465327" y="1103503"/>
                  </a:lnTo>
                  <a:lnTo>
                    <a:pt x="465327" y="1084453"/>
                  </a:lnTo>
                  <a:close/>
                </a:path>
                <a:path w="2435859" h="1122679">
                  <a:moveTo>
                    <a:pt x="2397632" y="1084453"/>
                  </a:moveTo>
                  <a:lnTo>
                    <a:pt x="465327" y="1084453"/>
                  </a:lnTo>
                  <a:lnTo>
                    <a:pt x="465327" y="1103503"/>
                  </a:lnTo>
                  <a:lnTo>
                    <a:pt x="2397632" y="1103503"/>
                  </a:lnTo>
                  <a:lnTo>
                    <a:pt x="2397632" y="1084453"/>
                  </a:lnTo>
                  <a:close/>
                </a:path>
                <a:path w="2435859" h="1122679">
                  <a:moveTo>
                    <a:pt x="2435732" y="855853"/>
                  </a:moveTo>
                  <a:lnTo>
                    <a:pt x="2397632" y="855853"/>
                  </a:lnTo>
                  <a:lnTo>
                    <a:pt x="2397632" y="1103503"/>
                  </a:lnTo>
                  <a:lnTo>
                    <a:pt x="2416682" y="1084453"/>
                  </a:lnTo>
                  <a:lnTo>
                    <a:pt x="2435732" y="1084453"/>
                  </a:lnTo>
                  <a:lnTo>
                    <a:pt x="2435732" y="855853"/>
                  </a:lnTo>
                  <a:close/>
                </a:path>
                <a:path w="2435859" h="1122679">
                  <a:moveTo>
                    <a:pt x="2435732" y="1084453"/>
                  </a:moveTo>
                  <a:lnTo>
                    <a:pt x="2416682" y="1084453"/>
                  </a:lnTo>
                  <a:lnTo>
                    <a:pt x="2397632" y="1103503"/>
                  </a:lnTo>
                  <a:lnTo>
                    <a:pt x="2435732" y="1103503"/>
                  </a:lnTo>
                  <a:lnTo>
                    <a:pt x="2435732" y="1084453"/>
                  </a:lnTo>
                  <a:close/>
                </a:path>
                <a:path w="2435859" h="1122679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2435859" h="1122679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435859" h="1122679">
                  <a:moveTo>
                    <a:pt x="44627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427227" y="76200"/>
                  </a:lnTo>
                  <a:lnTo>
                    <a:pt x="427227" y="57150"/>
                  </a:lnTo>
                  <a:lnTo>
                    <a:pt x="465327" y="57150"/>
                  </a:lnTo>
                  <a:lnTo>
                    <a:pt x="463833" y="49726"/>
                  </a:lnTo>
                  <a:lnTo>
                    <a:pt x="459755" y="43672"/>
                  </a:lnTo>
                  <a:lnTo>
                    <a:pt x="453701" y="39594"/>
                  </a:lnTo>
                  <a:lnTo>
                    <a:pt x="446277" y="38100"/>
                  </a:lnTo>
                  <a:close/>
                </a:path>
                <a:path w="2435859" h="1122679">
                  <a:moveTo>
                    <a:pt x="465327" y="57150"/>
                  </a:moveTo>
                  <a:lnTo>
                    <a:pt x="427227" y="57150"/>
                  </a:lnTo>
                  <a:lnTo>
                    <a:pt x="446277" y="76200"/>
                  </a:lnTo>
                  <a:lnTo>
                    <a:pt x="465327" y="76200"/>
                  </a:lnTo>
                  <a:lnTo>
                    <a:pt x="465327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53711" y="1130808"/>
              <a:ext cx="2258695" cy="3423285"/>
            </a:xfrm>
            <a:custGeom>
              <a:avLst/>
              <a:gdLst/>
              <a:ahLst/>
              <a:cxnLst/>
              <a:rect l="l" t="t" r="r" b="b"/>
              <a:pathLst>
                <a:path w="2258695" h="3423285">
                  <a:moveTo>
                    <a:pt x="2258567" y="0"/>
                  </a:moveTo>
                  <a:lnTo>
                    <a:pt x="0" y="0"/>
                  </a:lnTo>
                  <a:lnTo>
                    <a:pt x="0" y="3422904"/>
                  </a:lnTo>
                  <a:lnTo>
                    <a:pt x="2258567" y="3422904"/>
                  </a:lnTo>
                  <a:lnTo>
                    <a:pt x="2258567" y="0"/>
                  </a:lnTo>
                  <a:close/>
                </a:path>
              </a:pathLst>
            </a:custGeom>
            <a:solidFill>
              <a:srgbClr val="ACD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450207" y="1212926"/>
            <a:ext cx="2453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Industrial IoT</a:t>
            </a:r>
            <a:r>
              <a:rPr sz="1800" b="1" u="heavy" spc="-105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Platform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08703" y="1487804"/>
            <a:ext cx="21361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 panose="020B0704020202020204"/>
                <a:cs typeface="Arial" panose="020B0704020202020204"/>
              </a:rPr>
              <a:t>(PTC ThingWorx)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 Big Data</a:t>
            </a:r>
            <a:r>
              <a:rPr sz="1800" b="1" spc="-100" dirty="0">
                <a:latin typeface="Arial" panose="020B0704020202020204"/>
                <a:cs typeface="Arial" panose="020B0704020202020204"/>
              </a:rPr>
              <a:t>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Streaming  Big </a:t>
            </a:r>
            <a:r>
              <a:rPr sz="1800" b="1" spc="-5" dirty="0">
                <a:latin typeface="Arial" panose="020B0704020202020204"/>
                <a:cs typeface="Arial" panose="020B0704020202020204"/>
              </a:rPr>
              <a:t>Data </a:t>
            </a:r>
            <a:r>
              <a:rPr sz="1800" b="1" spc="-15" dirty="0">
                <a:latin typeface="Arial" panose="020B0704020202020204"/>
                <a:cs typeface="Arial" panose="020B0704020202020204"/>
              </a:rPr>
              <a:t>Analytics  </a:t>
            </a:r>
            <a:r>
              <a:rPr sz="1800" b="1" spc="-10" dirty="0">
                <a:latin typeface="Arial" panose="020B0704020202020204"/>
                <a:cs typeface="Arial" panose="020B0704020202020204"/>
              </a:rPr>
              <a:t>History, </a:t>
            </a:r>
            <a:r>
              <a:rPr sz="1800" b="1" dirty="0">
                <a:latin typeface="Arial" panose="020B0704020202020204"/>
                <a:cs typeface="Arial" panose="020B0704020202020204"/>
              </a:rPr>
              <a:t>Triggers  Security  Connectivity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4754" y="2826257"/>
            <a:ext cx="476884" cy="307975"/>
          </a:xfrm>
          <a:custGeom>
            <a:avLst/>
            <a:gdLst/>
            <a:ahLst/>
            <a:cxnLst/>
            <a:rect l="l" t="t" r="r" b="b"/>
            <a:pathLst>
              <a:path w="476884" h="307975">
                <a:moveTo>
                  <a:pt x="362457" y="193675"/>
                </a:moveTo>
                <a:lnTo>
                  <a:pt x="362457" y="307975"/>
                </a:lnTo>
                <a:lnTo>
                  <a:pt x="438657" y="269875"/>
                </a:lnTo>
                <a:lnTo>
                  <a:pt x="381507" y="269875"/>
                </a:lnTo>
                <a:lnTo>
                  <a:pt x="381507" y="231775"/>
                </a:lnTo>
                <a:lnTo>
                  <a:pt x="438657" y="231775"/>
                </a:lnTo>
                <a:lnTo>
                  <a:pt x="362457" y="193675"/>
                </a:lnTo>
                <a:close/>
              </a:path>
              <a:path w="476884" h="307975">
                <a:moveTo>
                  <a:pt x="228853" y="19050"/>
                </a:moveTo>
                <a:lnTo>
                  <a:pt x="228853" y="250825"/>
                </a:lnTo>
                <a:lnTo>
                  <a:pt x="230348" y="258194"/>
                </a:lnTo>
                <a:lnTo>
                  <a:pt x="234426" y="264255"/>
                </a:lnTo>
                <a:lnTo>
                  <a:pt x="240480" y="268362"/>
                </a:lnTo>
                <a:lnTo>
                  <a:pt x="247903" y="269875"/>
                </a:lnTo>
                <a:lnTo>
                  <a:pt x="362457" y="269875"/>
                </a:lnTo>
                <a:lnTo>
                  <a:pt x="362457" y="250825"/>
                </a:lnTo>
                <a:lnTo>
                  <a:pt x="266953" y="250825"/>
                </a:lnTo>
                <a:lnTo>
                  <a:pt x="247903" y="231775"/>
                </a:lnTo>
                <a:lnTo>
                  <a:pt x="266953" y="231775"/>
                </a:lnTo>
                <a:lnTo>
                  <a:pt x="266953" y="38100"/>
                </a:lnTo>
                <a:lnTo>
                  <a:pt x="247903" y="38100"/>
                </a:lnTo>
                <a:lnTo>
                  <a:pt x="228853" y="19050"/>
                </a:lnTo>
                <a:close/>
              </a:path>
              <a:path w="476884" h="307975">
                <a:moveTo>
                  <a:pt x="438657" y="231775"/>
                </a:moveTo>
                <a:lnTo>
                  <a:pt x="381507" y="231775"/>
                </a:lnTo>
                <a:lnTo>
                  <a:pt x="381507" y="269875"/>
                </a:lnTo>
                <a:lnTo>
                  <a:pt x="438657" y="269875"/>
                </a:lnTo>
                <a:lnTo>
                  <a:pt x="476757" y="250825"/>
                </a:lnTo>
                <a:lnTo>
                  <a:pt x="438657" y="231775"/>
                </a:lnTo>
                <a:close/>
              </a:path>
              <a:path w="476884" h="307975">
                <a:moveTo>
                  <a:pt x="266953" y="231775"/>
                </a:moveTo>
                <a:lnTo>
                  <a:pt x="247903" y="231775"/>
                </a:lnTo>
                <a:lnTo>
                  <a:pt x="266953" y="250825"/>
                </a:lnTo>
                <a:lnTo>
                  <a:pt x="266953" y="231775"/>
                </a:lnTo>
                <a:close/>
              </a:path>
              <a:path w="476884" h="307975">
                <a:moveTo>
                  <a:pt x="362457" y="231775"/>
                </a:moveTo>
                <a:lnTo>
                  <a:pt x="266953" y="231775"/>
                </a:lnTo>
                <a:lnTo>
                  <a:pt x="266953" y="250825"/>
                </a:lnTo>
                <a:lnTo>
                  <a:pt x="362457" y="250825"/>
                </a:lnTo>
                <a:lnTo>
                  <a:pt x="362457" y="231775"/>
                </a:lnTo>
                <a:close/>
              </a:path>
              <a:path w="476884" h="307975">
                <a:moveTo>
                  <a:pt x="247903" y="0"/>
                </a:moveTo>
                <a:lnTo>
                  <a:pt x="0" y="0"/>
                </a:lnTo>
                <a:lnTo>
                  <a:pt x="0" y="38100"/>
                </a:lnTo>
                <a:lnTo>
                  <a:pt x="228853" y="38100"/>
                </a:lnTo>
                <a:lnTo>
                  <a:pt x="228853" y="19050"/>
                </a:lnTo>
                <a:lnTo>
                  <a:pt x="266953" y="19050"/>
                </a:lnTo>
                <a:lnTo>
                  <a:pt x="265459" y="11626"/>
                </a:lnTo>
                <a:lnTo>
                  <a:pt x="261381" y="5572"/>
                </a:lnTo>
                <a:lnTo>
                  <a:pt x="255327" y="1494"/>
                </a:lnTo>
                <a:lnTo>
                  <a:pt x="247903" y="0"/>
                </a:lnTo>
                <a:close/>
              </a:path>
              <a:path w="476884" h="307975">
                <a:moveTo>
                  <a:pt x="266953" y="19050"/>
                </a:moveTo>
                <a:lnTo>
                  <a:pt x="228853" y="19050"/>
                </a:lnTo>
                <a:lnTo>
                  <a:pt x="247903" y="38100"/>
                </a:lnTo>
                <a:lnTo>
                  <a:pt x="266953" y="38100"/>
                </a:lnTo>
                <a:lnTo>
                  <a:pt x="266953" y="190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05676" y="2504388"/>
            <a:ext cx="63627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i="1" spc="-20" dirty="0">
                <a:latin typeface="Arial" panose="020B0704020202020204"/>
                <a:cs typeface="Arial" panose="020B0704020202020204"/>
              </a:rPr>
              <a:t>I</a:t>
            </a:r>
            <a:r>
              <a:rPr sz="1600" b="1" i="1" spc="5" dirty="0">
                <a:latin typeface="Arial" panose="020B0704020202020204"/>
                <a:cs typeface="Arial" panose="020B0704020202020204"/>
              </a:rPr>
              <a:t>npu</a:t>
            </a:r>
            <a:r>
              <a:rPr sz="1600" b="1" i="1" spc="-10" dirty="0">
                <a:latin typeface="Arial" panose="020B0704020202020204"/>
                <a:cs typeface="Arial" panose="020B0704020202020204"/>
              </a:rPr>
              <a:t>t</a:t>
            </a:r>
            <a:r>
              <a:rPr sz="1600" b="1" i="1" spc="5" dirty="0">
                <a:latin typeface="Arial" panose="020B0704020202020204"/>
                <a:cs typeface="Arial" panose="020B0704020202020204"/>
              </a:rPr>
              <a:t>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52265" y="2788157"/>
            <a:ext cx="902335" cy="114300"/>
          </a:xfrm>
          <a:custGeom>
            <a:avLst/>
            <a:gdLst/>
            <a:ahLst/>
            <a:cxnLst/>
            <a:rect l="l" t="t" r="r" b="b"/>
            <a:pathLst>
              <a:path w="902335" h="114300">
                <a:moveTo>
                  <a:pt x="788035" y="0"/>
                </a:moveTo>
                <a:lnTo>
                  <a:pt x="788035" y="114300"/>
                </a:lnTo>
                <a:lnTo>
                  <a:pt x="864235" y="76200"/>
                </a:lnTo>
                <a:lnTo>
                  <a:pt x="807085" y="76200"/>
                </a:lnTo>
                <a:lnTo>
                  <a:pt x="807085" y="38100"/>
                </a:lnTo>
                <a:lnTo>
                  <a:pt x="864235" y="38100"/>
                </a:lnTo>
                <a:lnTo>
                  <a:pt x="788035" y="0"/>
                </a:lnTo>
                <a:close/>
              </a:path>
              <a:path w="902335" h="114300">
                <a:moveTo>
                  <a:pt x="46062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60629" y="76200"/>
                </a:lnTo>
                <a:lnTo>
                  <a:pt x="479679" y="57150"/>
                </a:lnTo>
                <a:lnTo>
                  <a:pt x="441579" y="57150"/>
                </a:lnTo>
                <a:lnTo>
                  <a:pt x="443091" y="49726"/>
                </a:lnTo>
                <a:lnTo>
                  <a:pt x="447198" y="43672"/>
                </a:lnTo>
                <a:lnTo>
                  <a:pt x="453259" y="39594"/>
                </a:lnTo>
                <a:lnTo>
                  <a:pt x="460629" y="38100"/>
                </a:lnTo>
                <a:close/>
              </a:path>
              <a:path w="902335" h="114300">
                <a:moveTo>
                  <a:pt x="479679" y="57150"/>
                </a:moveTo>
                <a:lnTo>
                  <a:pt x="460629" y="76200"/>
                </a:lnTo>
                <a:lnTo>
                  <a:pt x="468052" y="74705"/>
                </a:lnTo>
                <a:lnTo>
                  <a:pt x="474106" y="70627"/>
                </a:lnTo>
                <a:lnTo>
                  <a:pt x="478184" y="64573"/>
                </a:lnTo>
                <a:lnTo>
                  <a:pt x="479679" y="57150"/>
                </a:lnTo>
                <a:close/>
              </a:path>
              <a:path w="902335" h="114300">
                <a:moveTo>
                  <a:pt x="788035" y="38100"/>
                </a:moveTo>
                <a:lnTo>
                  <a:pt x="460629" y="38100"/>
                </a:lnTo>
                <a:lnTo>
                  <a:pt x="441579" y="57150"/>
                </a:lnTo>
                <a:lnTo>
                  <a:pt x="479679" y="57150"/>
                </a:lnTo>
                <a:lnTo>
                  <a:pt x="478184" y="64573"/>
                </a:lnTo>
                <a:lnTo>
                  <a:pt x="474106" y="70627"/>
                </a:lnTo>
                <a:lnTo>
                  <a:pt x="468052" y="74705"/>
                </a:lnTo>
                <a:lnTo>
                  <a:pt x="460629" y="76200"/>
                </a:lnTo>
                <a:lnTo>
                  <a:pt x="788035" y="76200"/>
                </a:lnTo>
                <a:lnTo>
                  <a:pt x="788035" y="38100"/>
                </a:lnTo>
                <a:close/>
              </a:path>
              <a:path w="902335" h="114300">
                <a:moveTo>
                  <a:pt x="864235" y="38100"/>
                </a:moveTo>
                <a:lnTo>
                  <a:pt x="807085" y="38100"/>
                </a:lnTo>
                <a:lnTo>
                  <a:pt x="807085" y="76200"/>
                </a:lnTo>
                <a:lnTo>
                  <a:pt x="864235" y="76200"/>
                </a:lnTo>
                <a:lnTo>
                  <a:pt x="902335" y="57150"/>
                </a:lnTo>
                <a:lnTo>
                  <a:pt x="864235" y="38100"/>
                </a:lnTo>
                <a:close/>
              </a:path>
              <a:path w="902335" h="114300">
                <a:moveTo>
                  <a:pt x="460629" y="38100"/>
                </a:moveTo>
                <a:lnTo>
                  <a:pt x="453259" y="39594"/>
                </a:lnTo>
                <a:lnTo>
                  <a:pt x="447198" y="43672"/>
                </a:lnTo>
                <a:lnTo>
                  <a:pt x="443091" y="49726"/>
                </a:lnTo>
                <a:lnTo>
                  <a:pt x="441579" y="57150"/>
                </a:lnTo>
                <a:lnTo>
                  <a:pt x="460629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768597" y="2518359"/>
            <a:ext cx="4654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i="1" spc="-10" dirty="0">
                <a:latin typeface="Arial" panose="020B0704020202020204"/>
                <a:cs typeface="Arial" panose="020B0704020202020204"/>
              </a:rPr>
              <a:t>D</a:t>
            </a:r>
            <a:r>
              <a:rPr sz="1600" b="1" i="1" spc="-5" dirty="0">
                <a:latin typeface="Arial" panose="020B0704020202020204"/>
                <a:cs typeface="Arial" panose="020B0704020202020204"/>
              </a:rPr>
              <a:t>a</a:t>
            </a:r>
            <a:r>
              <a:rPr sz="1600" b="1" i="1" spc="-10" dirty="0">
                <a:latin typeface="Arial" panose="020B0704020202020204"/>
                <a:cs typeface="Arial" panose="020B0704020202020204"/>
              </a:rPr>
              <a:t>t</a:t>
            </a:r>
            <a:r>
              <a:rPr sz="1600" b="1" i="1" spc="5" dirty="0">
                <a:latin typeface="Arial" panose="020B0704020202020204"/>
                <a:cs typeface="Arial" panose="020B0704020202020204"/>
              </a:rPr>
              <a:t>a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82871" y="909827"/>
            <a:ext cx="7331709" cy="5080000"/>
            <a:chOff x="4182871" y="909827"/>
            <a:chExt cx="7331709" cy="508000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4023" y="3240023"/>
              <a:ext cx="1959864" cy="10149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79263" y="3346704"/>
              <a:ext cx="219710" cy="88900"/>
            </a:xfrm>
            <a:custGeom>
              <a:avLst/>
              <a:gdLst/>
              <a:ahLst/>
              <a:cxnLst/>
              <a:rect l="l" t="t" r="r" b="b"/>
              <a:pathLst>
                <a:path w="219710" h="88900">
                  <a:moveTo>
                    <a:pt x="219456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219456" y="88391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0911" y="4322063"/>
              <a:ext cx="1517904" cy="15270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1063" y="3480816"/>
              <a:ext cx="1524000" cy="14112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7" y="2170175"/>
              <a:ext cx="2874264" cy="12893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735442" y="2160650"/>
              <a:ext cx="2893695" cy="1308735"/>
            </a:xfrm>
            <a:custGeom>
              <a:avLst/>
              <a:gdLst/>
              <a:ahLst/>
              <a:cxnLst/>
              <a:rect l="l" t="t" r="r" b="b"/>
              <a:pathLst>
                <a:path w="2893695" h="1308735">
                  <a:moveTo>
                    <a:pt x="0" y="1308353"/>
                  </a:moveTo>
                  <a:lnTo>
                    <a:pt x="2893314" y="1308353"/>
                  </a:lnTo>
                  <a:lnTo>
                    <a:pt x="2893314" y="0"/>
                  </a:lnTo>
                  <a:lnTo>
                    <a:pt x="0" y="0"/>
                  </a:lnTo>
                  <a:lnTo>
                    <a:pt x="0" y="130835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6631" y="1520951"/>
              <a:ext cx="819912" cy="3657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82872" y="909827"/>
              <a:ext cx="7331709" cy="5080000"/>
            </a:xfrm>
            <a:custGeom>
              <a:avLst/>
              <a:gdLst/>
              <a:ahLst/>
              <a:cxnLst/>
              <a:rect l="l" t="t" r="r" b="b"/>
              <a:pathLst>
                <a:path w="7331709" h="5080000">
                  <a:moveTo>
                    <a:pt x="7269289" y="5041506"/>
                  </a:moveTo>
                  <a:lnTo>
                    <a:pt x="7159752" y="5041506"/>
                  </a:lnTo>
                  <a:lnTo>
                    <a:pt x="7140740" y="5041506"/>
                  </a:lnTo>
                  <a:lnTo>
                    <a:pt x="7140575" y="5079530"/>
                  </a:lnTo>
                  <a:lnTo>
                    <a:pt x="7269289" y="5041506"/>
                  </a:lnTo>
                  <a:close/>
                </a:path>
                <a:path w="7331709" h="5080000">
                  <a:moveTo>
                    <a:pt x="7331329" y="5023180"/>
                  </a:moveTo>
                  <a:lnTo>
                    <a:pt x="7141083" y="4965230"/>
                  </a:lnTo>
                  <a:lnTo>
                    <a:pt x="7140905" y="5003330"/>
                  </a:lnTo>
                  <a:lnTo>
                    <a:pt x="68351" y="4973663"/>
                  </a:lnTo>
                  <a:lnTo>
                    <a:pt x="76288" y="190550"/>
                  </a:lnTo>
                  <a:lnTo>
                    <a:pt x="114300" y="190627"/>
                  </a:lnTo>
                  <a:lnTo>
                    <a:pt x="108585" y="171450"/>
                  </a:lnTo>
                  <a:lnTo>
                    <a:pt x="57531" y="0"/>
                  </a:lnTo>
                  <a:lnTo>
                    <a:pt x="0" y="190373"/>
                  </a:lnTo>
                  <a:lnTo>
                    <a:pt x="38188" y="190461"/>
                  </a:lnTo>
                  <a:lnTo>
                    <a:pt x="30226" y="4995723"/>
                  </a:lnTo>
                  <a:lnTo>
                    <a:pt x="49250" y="4995761"/>
                  </a:lnTo>
                  <a:lnTo>
                    <a:pt x="49149" y="5011674"/>
                  </a:lnTo>
                  <a:lnTo>
                    <a:pt x="7140740" y="5041430"/>
                  </a:lnTo>
                  <a:lnTo>
                    <a:pt x="7159752" y="5041506"/>
                  </a:lnTo>
                  <a:lnTo>
                    <a:pt x="7269556" y="5041430"/>
                  </a:lnTo>
                  <a:lnTo>
                    <a:pt x="7331329" y="5023180"/>
                  </a:lnTo>
                  <a:close/>
                </a:path>
              </a:pathLst>
            </a:custGeom>
            <a:solidFill>
              <a:srgbClr val="8889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02158" y="1080262"/>
            <a:ext cx="30803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Arial" panose="020B0704020202020204"/>
                <a:cs typeface="Arial" panose="020B0704020202020204"/>
              </a:rPr>
              <a:t>Motor-Pump in</a:t>
            </a:r>
            <a:r>
              <a:rPr sz="2000" b="1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2000" b="1" spc="-5" dirty="0">
                <a:latin typeface="Arial" panose="020B0704020202020204"/>
                <a:cs typeface="Arial" panose="020B0704020202020204"/>
              </a:rPr>
              <a:t>Operation</a:t>
            </a:r>
            <a:endParaRPr sz="2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4941" y="65627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6A6A6"/>
                </a:solidFill>
                <a:latin typeface="Arial" panose="020B0704020202020204"/>
                <a:cs typeface="Arial" panose="020B0704020202020204"/>
              </a:rPr>
              <a:t>8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21704" y="949578"/>
            <a:ext cx="295275" cy="1250950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数据的复杂性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99196" y="5465470"/>
            <a:ext cx="350075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600" b="1" i="1" spc="-20" dirty="0">
                <a:latin typeface="Arial" panose="020B0704020202020204"/>
                <a:cs typeface="Arial" panose="020B0704020202020204"/>
              </a:rPr>
              <a:t>Simulati</a:t>
            </a:r>
            <a:r>
              <a:rPr sz="2400" spc="-2137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b="1" i="1" spc="-265" dirty="0">
                <a:latin typeface="Arial" panose="020B0704020202020204"/>
                <a:cs typeface="Arial" panose="020B0704020202020204"/>
              </a:rPr>
              <a:t>on</a:t>
            </a:r>
            <a:r>
              <a:rPr sz="2400" spc="-982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1600" b="1" i="1" spc="-585" dirty="0">
                <a:latin typeface="Arial" panose="020B0704020202020204"/>
                <a:cs typeface="Arial" panose="020B0704020202020204"/>
              </a:rPr>
              <a:t>O</a:t>
            </a:r>
            <a:r>
              <a:rPr sz="2400" spc="-1522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i="1" spc="-250" dirty="0">
                <a:latin typeface="Arial" panose="020B0704020202020204"/>
                <a:cs typeface="Arial" panose="020B0704020202020204"/>
              </a:rPr>
              <a:t>ut</a:t>
            </a:r>
            <a:r>
              <a:rPr sz="2400" spc="-1672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完</a:t>
            </a:r>
            <a:r>
              <a:rPr sz="1600" b="1" i="1" spc="-420" dirty="0">
                <a:latin typeface="Arial" panose="020B0704020202020204"/>
                <a:cs typeface="Arial" panose="020B0704020202020204"/>
              </a:rPr>
              <a:t>pu</a:t>
            </a:r>
            <a:r>
              <a:rPr sz="2400" spc="-1132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整</a:t>
            </a:r>
            <a:r>
              <a:rPr sz="1600" b="1" i="1" spc="-335" dirty="0">
                <a:latin typeface="Arial" panose="020B0704020202020204"/>
                <a:cs typeface="Arial" panose="020B0704020202020204"/>
              </a:rPr>
              <a:t>ts</a:t>
            </a:r>
            <a:r>
              <a:rPr sz="2400" spc="7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性、广泛性</a:t>
            </a:r>
            <a:r>
              <a:rPr sz="2400" spc="-30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2400" spc="7" baseline="-19000" dirty="0">
                <a:solidFill>
                  <a:srgbClr val="88898D"/>
                </a:solidFill>
                <a:latin typeface="微软雅黑" panose="020B0503020204020204" charset="-122"/>
                <a:cs typeface="微软雅黑" panose="020B0503020204020204" charset="-122"/>
              </a:rPr>
              <a:t>质量</a:t>
            </a:r>
            <a:endParaRPr sz="2400" baseline="-19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49496" y="975360"/>
            <a:ext cx="7461884" cy="4358640"/>
            <a:chOff x="4349496" y="975360"/>
            <a:chExt cx="7461884" cy="435864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9496" y="1011936"/>
              <a:ext cx="2865120" cy="432206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4616" y="975360"/>
              <a:ext cx="4596383" cy="4322064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88644" y="123520"/>
            <a:ext cx="68910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基于仿真的“数字孪生</a:t>
            </a:r>
            <a:r>
              <a:rPr sz="2800" b="0" spc="10" dirty="0">
                <a:latin typeface="微软雅黑" panose="020B0503020204020204" charset="-122"/>
                <a:cs typeface="微软雅黑" panose="020B0503020204020204" charset="-122"/>
              </a:rPr>
              <a:t>”</a:t>
            </a:r>
            <a:r>
              <a:rPr sz="2800" b="0" spc="-2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实现高阶数据分析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16240" y="3429000"/>
            <a:ext cx="1813560" cy="780415"/>
          </a:xfrm>
          <a:custGeom>
            <a:avLst/>
            <a:gdLst/>
            <a:ahLst/>
            <a:cxnLst/>
            <a:rect l="l" t="t" r="r" b="b"/>
            <a:pathLst>
              <a:path w="1813559" h="780414">
                <a:moveTo>
                  <a:pt x="0" y="780288"/>
                </a:moveTo>
                <a:lnTo>
                  <a:pt x="1813559" y="780288"/>
                </a:lnTo>
                <a:lnTo>
                  <a:pt x="1813559" y="0"/>
                </a:lnTo>
                <a:lnTo>
                  <a:pt x="0" y="0"/>
                </a:lnTo>
                <a:lnTo>
                  <a:pt x="0" y="780288"/>
                </a:lnTo>
                <a:close/>
              </a:path>
            </a:pathLst>
          </a:custGeom>
          <a:ln w="53975">
            <a:solidFill>
              <a:srgbClr val="FAE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17192" y="2002535"/>
            <a:ext cx="1210310" cy="2987040"/>
          </a:xfrm>
          <a:custGeom>
            <a:avLst/>
            <a:gdLst/>
            <a:ahLst/>
            <a:cxnLst/>
            <a:rect l="l" t="t" r="r" b="b"/>
            <a:pathLst>
              <a:path w="1210310" h="2987040">
                <a:moveTo>
                  <a:pt x="0" y="2987040"/>
                </a:moveTo>
                <a:lnTo>
                  <a:pt x="1210056" y="2987040"/>
                </a:lnTo>
                <a:lnTo>
                  <a:pt x="1210056" y="0"/>
                </a:lnTo>
                <a:lnTo>
                  <a:pt x="0" y="0"/>
                </a:lnTo>
                <a:lnTo>
                  <a:pt x="0" y="298704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46223" y="2029714"/>
            <a:ext cx="87884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泵系统设备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6223" y="2236977"/>
            <a:ext cx="114744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1350" spc="10" dirty="0">
                <a:latin typeface="Arial" panose="020B0704020202020204"/>
                <a:cs typeface="Arial" panose="020B0704020202020204"/>
              </a:rPr>
              <a:t>F</a:t>
            </a:r>
            <a:r>
              <a:rPr sz="1350" spc="-40" dirty="0">
                <a:latin typeface="Arial" panose="020B0704020202020204"/>
                <a:cs typeface="Arial" panose="020B0704020202020204"/>
              </a:rPr>
              <a:t>l</a:t>
            </a:r>
            <a:r>
              <a:rPr sz="1350" spc="10" dirty="0">
                <a:latin typeface="Arial" panose="020B0704020202020204"/>
                <a:cs typeface="Arial" panose="020B0704020202020204"/>
              </a:rPr>
              <a:t>o</a:t>
            </a:r>
            <a:r>
              <a:rPr sz="1350" spc="-20" dirty="0">
                <a:latin typeface="Arial" panose="020B0704020202020204"/>
                <a:cs typeface="Arial" panose="020B0704020202020204"/>
              </a:rPr>
              <a:t>w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ser</a:t>
            </a:r>
            <a:r>
              <a:rPr sz="1350" spc="15" dirty="0">
                <a:latin typeface="Arial" panose="020B0704020202020204"/>
                <a:cs typeface="Arial" panose="020B0704020202020204"/>
              </a:rPr>
              <a:t>v</a:t>
            </a:r>
            <a:r>
              <a:rPr sz="1350" dirty="0">
                <a:latin typeface="Arial" panose="020B0704020202020204"/>
                <a:cs typeface="Arial" panose="020B0704020202020204"/>
              </a:rPr>
              <a:t>e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53055" y="2502407"/>
          <a:ext cx="32639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"/>
              </a:tblGrid>
              <a:tr h="246450">
                <a:tc>
                  <a:txBody>
                    <a:bodyPr/>
                    <a:lstStyle/>
                    <a:p>
                      <a:pPr marL="29210" algn="ctr">
                        <a:lnSpc>
                          <a:spcPts val="1530"/>
                        </a:lnSpc>
                        <a:spcBef>
                          <a:spcPts val="310"/>
                        </a:spcBef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各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39370" marB="0">
                    <a:solidFill>
                      <a:srgbClr val="8E8E91"/>
                    </a:solidFill>
                  </a:tcPr>
                </a:tc>
              </a:tr>
              <a:tr h="206068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827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传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578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感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6131">
                <a:tc>
                  <a:txBody>
                    <a:bodyPr/>
                    <a:lstStyle/>
                    <a:p>
                      <a:pPr marL="29210" algn="ctr">
                        <a:lnSpc>
                          <a:spcPts val="1525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器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890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与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578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两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6068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个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827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电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marL="29210" algn="ctr">
                        <a:lnSpc>
                          <a:spcPts val="152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动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  <a:tr h="278278">
                <a:tc>
                  <a:txBody>
                    <a:bodyPr/>
                    <a:lstStyle/>
                    <a:p>
                      <a:pPr marL="29210" algn="ctr">
                        <a:lnSpc>
                          <a:spcPts val="1610"/>
                        </a:lnSpc>
                      </a:pPr>
                      <a:r>
                        <a:rPr sz="135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阀</a:t>
                      </a:r>
                      <a:endParaRPr sz="135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solidFill>
                      <a:srgbClr val="8E8E9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79192" y="3667633"/>
            <a:ext cx="1346835" cy="378460"/>
          </a:xfrm>
          <a:custGeom>
            <a:avLst/>
            <a:gdLst/>
            <a:ahLst/>
            <a:cxnLst/>
            <a:rect l="l" t="t" r="r" b="b"/>
            <a:pathLst>
              <a:path w="1346835" h="378460">
                <a:moveTo>
                  <a:pt x="1270918" y="352694"/>
                </a:moveTo>
                <a:lnTo>
                  <a:pt x="1242695" y="378460"/>
                </a:lnTo>
                <a:lnTo>
                  <a:pt x="1345457" y="355219"/>
                </a:lnTo>
                <a:lnTo>
                  <a:pt x="1281175" y="355219"/>
                </a:lnTo>
                <a:lnTo>
                  <a:pt x="1270918" y="352694"/>
                </a:lnTo>
                <a:close/>
              </a:path>
              <a:path w="1346835" h="378460">
                <a:moveTo>
                  <a:pt x="1284965" y="339870"/>
                </a:moveTo>
                <a:lnTo>
                  <a:pt x="1270918" y="352694"/>
                </a:lnTo>
                <a:lnTo>
                  <a:pt x="1281175" y="355219"/>
                </a:lnTo>
                <a:lnTo>
                  <a:pt x="1284965" y="339870"/>
                </a:lnTo>
                <a:close/>
              </a:path>
              <a:path w="1346835" h="378460">
                <a:moveTo>
                  <a:pt x="1265555" y="286004"/>
                </a:moveTo>
                <a:lnTo>
                  <a:pt x="1278478" y="321818"/>
                </a:lnTo>
                <a:lnTo>
                  <a:pt x="1288795" y="324358"/>
                </a:lnTo>
                <a:lnTo>
                  <a:pt x="1281175" y="355219"/>
                </a:lnTo>
                <a:lnTo>
                  <a:pt x="1345457" y="355219"/>
                </a:lnTo>
                <a:lnTo>
                  <a:pt x="1346581" y="354965"/>
                </a:lnTo>
                <a:lnTo>
                  <a:pt x="1265555" y="286004"/>
                </a:lnTo>
                <a:close/>
              </a:path>
              <a:path w="1346835" h="378460">
                <a:moveTo>
                  <a:pt x="75735" y="25783"/>
                </a:moveTo>
                <a:lnTo>
                  <a:pt x="61656" y="38678"/>
                </a:lnTo>
                <a:lnTo>
                  <a:pt x="61623" y="38814"/>
                </a:lnTo>
                <a:lnTo>
                  <a:pt x="68102" y="56610"/>
                </a:lnTo>
                <a:lnTo>
                  <a:pt x="1270918" y="352694"/>
                </a:lnTo>
                <a:lnTo>
                  <a:pt x="1284965" y="339870"/>
                </a:lnTo>
                <a:lnTo>
                  <a:pt x="1278478" y="321818"/>
                </a:lnTo>
                <a:lnTo>
                  <a:pt x="75735" y="25783"/>
                </a:lnTo>
                <a:close/>
              </a:path>
              <a:path w="1346835" h="378460">
                <a:moveTo>
                  <a:pt x="1278478" y="321818"/>
                </a:moveTo>
                <a:lnTo>
                  <a:pt x="1284976" y="339826"/>
                </a:lnTo>
                <a:lnTo>
                  <a:pt x="1288795" y="324358"/>
                </a:lnTo>
                <a:lnTo>
                  <a:pt x="1278478" y="321818"/>
                </a:lnTo>
                <a:close/>
              </a:path>
              <a:path w="1346835" h="378460">
                <a:moveTo>
                  <a:pt x="103885" y="0"/>
                </a:moveTo>
                <a:lnTo>
                  <a:pt x="0" y="23495"/>
                </a:lnTo>
                <a:lnTo>
                  <a:pt x="81152" y="92456"/>
                </a:lnTo>
                <a:lnTo>
                  <a:pt x="68102" y="56610"/>
                </a:lnTo>
                <a:lnTo>
                  <a:pt x="57912" y="54102"/>
                </a:lnTo>
                <a:lnTo>
                  <a:pt x="65405" y="23241"/>
                </a:lnTo>
                <a:lnTo>
                  <a:pt x="78511" y="23241"/>
                </a:lnTo>
                <a:lnTo>
                  <a:pt x="103885" y="0"/>
                </a:lnTo>
                <a:close/>
              </a:path>
              <a:path w="1346835" h="378460">
                <a:moveTo>
                  <a:pt x="61623" y="38814"/>
                </a:moveTo>
                <a:lnTo>
                  <a:pt x="57912" y="54102"/>
                </a:lnTo>
                <a:lnTo>
                  <a:pt x="68102" y="56610"/>
                </a:lnTo>
                <a:lnTo>
                  <a:pt x="61623" y="38814"/>
                </a:lnTo>
                <a:close/>
              </a:path>
              <a:path w="1346835" h="378460">
                <a:moveTo>
                  <a:pt x="65405" y="23241"/>
                </a:moveTo>
                <a:lnTo>
                  <a:pt x="61656" y="38678"/>
                </a:lnTo>
                <a:lnTo>
                  <a:pt x="75735" y="25783"/>
                </a:lnTo>
                <a:lnTo>
                  <a:pt x="65405" y="23241"/>
                </a:lnTo>
                <a:close/>
              </a:path>
              <a:path w="1346835" h="378460">
                <a:moveTo>
                  <a:pt x="78511" y="23241"/>
                </a:moveTo>
                <a:lnTo>
                  <a:pt x="65405" y="23241"/>
                </a:lnTo>
                <a:lnTo>
                  <a:pt x="75735" y="25783"/>
                </a:lnTo>
                <a:lnTo>
                  <a:pt x="78511" y="23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26408" y="3249167"/>
            <a:ext cx="512445" cy="1545590"/>
          </a:xfrm>
          <a:prstGeom prst="rect">
            <a:avLst/>
          </a:prstGeom>
          <a:solidFill>
            <a:srgbClr val="F8DD42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 marR="130175">
              <a:lnSpc>
                <a:spcPct val="100000"/>
              </a:lnSpc>
              <a:spcBef>
                <a:spcPts val="31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数 </a:t>
            </a:r>
            <a:r>
              <a:rPr sz="1350" spc="-5" dirty="0">
                <a:latin typeface="微软雅黑" panose="020B0503020204020204" charset="-122"/>
                <a:cs typeface="微软雅黑" panose="020B0503020204020204" charset="-122"/>
              </a:rPr>
              <a:t>据 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采 集 </a:t>
            </a:r>
            <a:r>
              <a:rPr sz="1350" spc="-5" dirty="0">
                <a:latin typeface="微软雅黑" panose="020B0503020204020204" charset="-122"/>
                <a:cs typeface="微软雅黑" panose="020B0503020204020204" charset="-122"/>
              </a:rPr>
              <a:t>系 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统 </a:t>
            </a:r>
            <a:r>
              <a:rPr sz="1350" dirty="0">
                <a:latin typeface="Arial" panose="020B0704020202020204"/>
                <a:cs typeface="Arial" panose="020B0704020202020204"/>
              </a:rPr>
              <a:t>(</a:t>
            </a:r>
            <a:r>
              <a:rPr sz="1350" spc="-20" dirty="0">
                <a:latin typeface="Arial" panose="020B0704020202020204"/>
                <a:cs typeface="Arial" panose="020B0704020202020204"/>
              </a:rPr>
              <a:t>N</a:t>
            </a:r>
            <a:r>
              <a:rPr sz="1350" spc="-20" dirty="0">
                <a:latin typeface="Arial" panose="020B0704020202020204"/>
                <a:cs typeface="Arial" panose="020B0704020202020204"/>
              </a:rPr>
              <a:t>I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38471" y="3681857"/>
            <a:ext cx="900430" cy="351155"/>
          </a:xfrm>
          <a:custGeom>
            <a:avLst/>
            <a:gdLst/>
            <a:ahLst/>
            <a:cxnLst/>
            <a:rect l="l" t="t" r="r" b="b"/>
            <a:pathLst>
              <a:path w="900429" h="351154">
                <a:moveTo>
                  <a:pt x="73278" y="261493"/>
                </a:moveTo>
                <a:lnTo>
                  <a:pt x="0" y="338709"/>
                </a:lnTo>
                <a:lnTo>
                  <a:pt x="105790" y="351028"/>
                </a:lnTo>
                <a:lnTo>
                  <a:pt x="79891" y="331978"/>
                </a:lnTo>
                <a:lnTo>
                  <a:pt x="65150" y="331978"/>
                </a:lnTo>
                <a:lnTo>
                  <a:pt x="54228" y="302133"/>
                </a:lnTo>
                <a:lnTo>
                  <a:pt x="64237" y="298504"/>
                </a:lnTo>
                <a:lnTo>
                  <a:pt x="73278" y="261493"/>
                </a:lnTo>
                <a:close/>
              </a:path>
              <a:path w="900429" h="351154">
                <a:moveTo>
                  <a:pt x="59721" y="317142"/>
                </a:moveTo>
                <a:lnTo>
                  <a:pt x="65150" y="331978"/>
                </a:lnTo>
                <a:lnTo>
                  <a:pt x="75024" y="328398"/>
                </a:lnTo>
                <a:lnTo>
                  <a:pt x="59721" y="317142"/>
                </a:lnTo>
                <a:close/>
              </a:path>
              <a:path w="900429" h="351154">
                <a:moveTo>
                  <a:pt x="75024" y="328398"/>
                </a:moveTo>
                <a:lnTo>
                  <a:pt x="65150" y="331978"/>
                </a:lnTo>
                <a:lnTo>
                  <a:pt x="79891" y="331978"/>
                </a:lnTo>
                <a:lnTo>
                  <a:pt x="75024" y="328398"/>
                </a:lnTo>
                <a:close/>
              </a:path>
              <a:path w="900429" h="351154">
                <a:moveTo>
                  <a:pt x="805122" y="29918"/>
                </a:moveTo>
                <a:lnTo>
                  <a:pt x="64237" y="298504"/>
                </a:lnTo>
                <a:lnTo>
                  <a:pt x="59699" y="317080"/>
                </a:lnTo>
                <a:lnTo>
                  <a:pt x="75024" y="328398"/>
                </a:lnTo>
                <a:lnTo>
                  <a:pt x="815954" y="59750"/>
                </a:lnTo>
                <a:lnTo>
                  <a:pt x="805122" y="29918"/>
                </a:lnTo>
                <a:close/>
              </a:path>
              <a:path w="900429" h="351154">
                <a:moveTo>
                  <a:pt x="64237" y="298504"/>
                </a:moveTo>
                <a:lnTo>
                  <a:pt x="54228" y="302133"/>
                </a:lnTo>
                <a:lnTo>
                  <a:pt x="59699" y="317080"/>
                </a:lnTo>
                <a:lnTo>
                  <a:pt x="64237" y="298504"/>
                </a:lnTo>
                <a:close/>
              </a:path>
              <a:path w="900429" h="351154">
                <a:moveTo>
                  <a:pt x="888478" y="24511"/>
                </a:moveTo>
                <a:lnTo>
                  <a:pt x="820038" y="24511"/>
                </a:lnTo>
                <a:lnTo>
                  <a:pt x="830833" y="54356"/>
                </a:lnTo>
                <a:lnTo>
                  <a:pt x="815954" y="59750"/>
                </a:lnTo>
                <a:lnTo>
                  <a:pt x="826769" y="89535"/>
                </a:lnTo>
                <a:lnTo>
                  <a:pt x="888478" y="24511"/>
                </a:lnTo>
                <a:close/>
              </a:path>
              <a:path w="900429" h="351154">
                <a:moveTo>
                  <a:pt x="820038" y="24511"/>
                </a:moveTo>
                <a:lnTo>
                  <a:pt x="805122" y="29918"/>
                </a:lnTo>
                <a:lnTo>
                  <a:pt x="815954" y="59750"/>
                </a:lnTo>
                <a:lnTo>
                  <a:pt x="830833" y="54356"/>
                </a:lnTo>
                <a:lnTo>
                  <a:pt x="820038" y="24511"/>
                </a:lnTo>
                <a:close/>
              </a:path>
              <a:path w="900429" h="351154">
                <a:moveTo>
                  <a:pt x="794257" y="0"/>
                </a:moveTo>
                <a:lnTo>
                  <a:pt x="805122" y="29918"/>
                </a:lnTo>
                <a:lnTo>
                  <a:pt x="820038" y="24511"/>
                </a:lnTo>
                <a:lnTo>
                  <a:pt x="888478" y="24511"/>
                </a:lnTo>
                <a:lnTo>
                  <a:pt x="900049" y="12319"/>
                </a:lnTo>
                <a:lnTo>
                  <a:pt x="7942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498591" y="3453384"/>
            <a:ext cx="1527175" cy="506095"/>
          </a:xfrm>
          <a:prstGeom prst="rect">
            <a:avLst/>
          </a:prstGeom>
          <a:solidFill>
            <a:srgbClr val="8E8E91"/>
          </a:solidFill>
        </p:spPr>
        <p:txBody>
          <a:bodyPr vert="horz" wrap="square" lIns="0" tIns="3937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10"/>
              </a:spcBef>
            </a:pPr>
            <a:r>
              <a:rPr sz="1350" spc="-5" dirty="0">
                <a:latin typeface="Arial" panose="020B0704020202020204"/>
                <a:cs typeface="Arial" panose="020B0704020202020204"/>
              </a:rPr>
              <a:t>IIOT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  <a:p>
            <a:pPr marL="93980">
              <a:lnSpc>
                <a:spcPct val="100000"/>
              </a:lnSpc>
              <a:spcBef>
                <a:spcPts val="15"/>
              </a:spcBef>
            </a:pPr>
            <a:r>
              <a:rPr sz="1350" spc="-5" dirty="0">
                <a:latin typeface="Arial" panose="020B0704020202020204"/>
                <a:cs typeface="Arial" panose="020B0704020202020204"/>
              </a:rPr>
              <a:t>(PTC</a:t>
            </a:r>
            <a:r>
              <a:rPr sz="135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350" dirty="0">
                <a:latin typeface="Arial" panose="020B0704020202020204"/>
                <a:cs typeface="Arial" panose="020B0704020202020204"/>
              </a:rPr>
              <a:t>ThingWorx)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9155" y="2805683"/>
            <a:ext cx="1694814" cy="17830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129540">
              <a:lnSpc>
                <a:spcPct val="100000"/>
              </a:lnSpc>
              <a:spcBef>
                <a:spcPts val="57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(HPE)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04404" y="3064764"/>
            <a:ext cx="2167255" cy="1264920"/>
          </a:xfrm>
          <a:custGeom>
            <a:avLst/>
            <a:gdLst/>
            <a:ahLst/>
            <a:cxnLst/>
            <a:rect l="l" t="t" r="r" b="b"/>
            <a:pathLst>
              <a:path w="2167254" h="1264920">
                <a:moveTo>
                  <a:pt x="0" y="1264920"/>
                </a:moveTo>
                <a:lnTo>
                  <a:pt x="2167128" y="1264920"/>
                </a:lnTo>
                <a:lnTo>
                  <a:pt x="2167128" y="0"/>
                </a:lnTo>
                <a:lnTo>
                  <a:pt x="0" y="0"/>
                </a:lnTo>
                <a:lnTo>
                  <a:pt x="0" y="126492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873745" y="3180969"/>
            <a:ext cx="122047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用于仿真的电脑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96250" y="3457702"/>
            <a:ext cx="995044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ANSYS</a:t>
            </a:r>
            <a:r>
              <a:rPr sz="1350" spc="-2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软件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2319" y="3646678"/>
            <a:ext cx="670560" cy="95250"/>
          </a:xfrm>
          <a:custGeom>
            <a:avLst/>
            <a:gdLst/>
            <a:ahLst/>
            <a:cxnLst/>
            <a:rect l="l" t="t" r="r" b="b"/>
            <a:pathLst>
              <a:path w="670559" h="95250">
                <a:moveTo>
                  <a:pt x="638852" y="31750"/>
                </a:moveTo>
                <a:lnTo>
                  <a:pt x="591057" y="31750"/>
                </a:lnTo>
                <a:lnTo>
                  <a:pt x="591184" y="63500"/>
                </a:lnTo>
                <a:lnTo>
                  <a:pt x="575267" y="63530"/>
                </a:lnTo>
                <a:lnTo>
                  <a:pt x="575309" y="95250"/>
                </a:lnTo>
                <a:lnTo>
                  <a:pt x="670432" y="47498"/>
                </a:lnTo>
                <a:lnTo>
                  <a:pt x="638852" y="31750"/>
                </a:lnTo>
                <a:close/>
              </a:path>
              <a:path w="670559" h="95250">
                <a:moveTo>
                  <a:pt x="575225" y="31780"/>
                </a:moveTo>
                <a:lnTo>
                  <a:pt x="0" y="32893"/>
                </a:lnTo>
                <a:lnTo>
                  <a:pt x="0" y="64643"/>
                </a:lnTo>
                <a:lnTo>
                  <a:pt x="575267" y="63530"/>
                </a:lnTo>
                <a:lnTo>
                  <a:pt x="575225" y="31780"/>
                </a:lnTo>
                <a:close/>
              </a:path>
              <a:path w="670559" h="95250">
                <a:moveTo>
                  <a:pt x="591057" y="31750"/>
                </a:moveTo>
                <a:lnTo>
                  <a:pt x="575225" y="31780"/>
                </a:lnTo>
                <a:lnTo>
                  <a:pt x="575267" y="63530"/>
                </a:lnTo>
                <a:lnTo>
                  <a:pt x="591184" y="63500"/>
                </a:lnTo>
                <a:lnTo>
                  <a:pt x="591057" y="31750"/>
                </a:lnTo>
                <a:close/>
              </a:path>
              <a:path w="670559" h="95250">
                <a:moveTo>
                  <a:pt x="575182" y="0"/>
                </a:moveTo>
                <a:lnTo>
                  <a:pt x="575225" y="31780"/>
                </a:lnTo>
                <a:lnTo>
                  <a:pt x="638852" y="31750"/>
                </a:lnTo>
                <a:lnTo>
                  <a:pt x="57518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122919" y="3663696"/>
            <a:ext cx="1490980" cy="509270"/>
          </a:xfrm>
          <a:prstGeom prst="rect">
            <a:avLst/>
          </a:prstGeom>
          <a:solidFill>
            <a:srgbClr val="66676A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 marR="92075">
              <a:lnSpc>
                <a:spcPct val="101000"/>
              </a:lnSpc>
              <a:spcBef>
                <a:spcPts val="31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泵系统模型（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1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D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-  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3D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耦合仿真）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37732" y="2481072"/>
            <a:ext cx="95885" cy="321310"/>
          </a:xfrm>
          <a:custGeom>
            <a:avLst/>
            <a:gdLst/>
            <a:ahLst/>
            <a:cxnLst/>
            <a:rect l="l" t="t" r="r" b="b"/>
            <a:pathLst>
              <a:path w="95885" h="321310">
                <a:moveTo>
                  <a:pt x="0" y="225678"/>
                </a:moveTo>
                <a:lnTo>
                  <a:pt x="47243" y="321055"/>
                </a:lnTo>
                <a:lnTo>
                  <a:pt x="87302" y="241680"/>
                </a:lnTo>
                <a:lnTo>
                  <a:pt x="63372" y="241680"/>
                </a:lnTo>
                <a:lnTo>
                  <a:pt x="31622" y="241553"/>
                </a:lnTo>
                <a:lnTo>
                  <a:pt x="31684" y="225763"/>
                </a:lnTo>
                <a:lnTo>
                  <a:pt x="0" y="225678"/>
                </a:lnTo>
                <a:close/>
              </a:path>
              <a:path w="95885" h="321310">
                <a:moveTo>
                  <a:pt x="31684" y="225763"/>
                </a:moveTo>
                <a:lnTo>
                  <a:pt x="31622" y="241553"/>
                </a:lnTo>
                <a:lnTo>
                  <a:pt x="63372" y="241680"/>
                </a:lnTo>
                <a:lnTo>
                  <a:pt x="63434" y="225848"/>
                </a:lnTo>
                <a:lnTo>
                  <a:pt x="31684" y="225763"/>
                </a:lnTo>
                <a:close/>
              </a:path>
              <a:path w="95885" h="321310">
                <a:moveTo>
                  <a:pt x="63434" y="225848"/>
                </a:moveTo>
                <a:lnTo>
                  <a:pt x="63372" y="241680"/>
                </a:lnTo>
                <a:lnTo>
                  <a:pt x="87302" y="241680"/>
                </a:lnTo>
                <a:lnTo>
                  <a:pt x="95250" y="225932"/>
                </a:lnTo>
                <a:lnTo>
                  <a:pt x="63434" y="225848"/>
                </a:lnTo>
                <a:close/>
              </a:path>
              <a:path w="95885" h="321310">
                <a:moveTo>
                  <a:pt x="32196" y="95207"/>
                </a:moveTo>
                <a:lnTo>
                  <a:pt x="31684" y="225763"/>
                </a:lnTo>
                <a:lnTo>
                  <a:pt x="63434" y="225848"/>
                </a:lnTo>
                <a:lnTo>
                  <a:pt x="63945" y="95292"/>
                </a:lnTo>
                <a:lnTo>
                  <a:pt x="32196" y="95207"/>
                </a:lnTo>
                <a:close/>
              </a:path>
              <a:path w="95885" h="321310">
                <a:moveTo>
                  <a:pt x="87704" y="79375"/>
                </a:moveTo>
                <a:lnTo>
                  <a:pt x="64007" y="79375"/>
                </a:lnTo>
                <a:lnTo>
                  <a:pt x="63945" y="95292"/>
                </a:lnTo>
                <a:lnTo>
                  <a:pt x="95630" y="95376"/>
                </a:lnTo>
                <a:lnTo>
                  <a:pt x="87704" y="79375"/>
                </a:lnTo>
                <a:close/>
              </a:path>
              <a:path w="95885" h="321310">
                <a:moveTo>
                  <a:pt x="64007" y="79375"/>
                </a:moveTo>
                <a:lnTo>
                  <a:pt x="32257" y="79375"/>
                </a:lnTo>
                <a:lnTo>
                  <a:pt x="32196" y="95207"/>
                </a:lnTo>
                <a:lnTo>
                  <a:pt x="63945" y="95292"/>
                </a:lnTo>
                <a:lnTo>
                  <a:pt x="64007" y="79375"/>
                </a:lnTo>
                <a:close/>
              </a:path>
              <a:path w="95885" h="321310">
                <a:moveTo>
                  <a:pt x="48387" y="0"/>
                </a:moveTo>
                <a:lnTo>
                  <a:pt x="380" y="95123"/>
                </a:lnTo>
                <a:lnTo>
                  <a:pt x="32196" y="95207"/>
                </a:lnTo>
                <a:lnTo>
                  <a:pt x="32257" y="79375"/>
                </a:lnTo>
                <a:lnTo>
                  <a:pt x="87704" y="79375"/>
                </a:lnTo>
                <a:lnTo>
                  <a:pt x="483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15355" y="1799844"/>
            <a:ext cx="1542415" cy="68326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163830" rIns="0" bIns="0" rtlCol="0">
            <a:spAutoFit/>
          </a:bodyPr>
          <a:lstStyle/>
          <a:p>
            <a:pPr marL="260350" marR="274955">
              <a:lnSpc>
                <a:spcPct val="101000"/>
              </a:lnSpc>
              <a:spcBef>
                <a:spcPts val="12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现实增强设 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备</a:t>
            </a:r>
            <a:r>
              <a:rPr sz="1350" dirty="0">
                <a:latin typeface="Arial" panose="020B0704020202020204"/>
                <a:cs typeface="Arial" panose="020B0704020202020204"/>
              </a:rPr>
              <a:t>(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手机</a:t>
            </a:r>
            <a:r>
              <a:rPr sz="1350" spc="5" dirty="0">
                <a:latin typeface="Arial" panose="020B0704020202020204"/>
                <a:cs typeface="Arial" panose="020B0704020202020204"/>
              </a:rPr>
              <a:t>/</a:t>
            </a:r>
            <a:r>
              <a:rPr sz="1350" spc="5" dirty="0">
                <a:latin typeface="Arial" panose="020B0704020202020204"/>
                <a:cs typeface="Arial" panose="020B0704020202020204"/>
              </a:rPr>
              <a:t>i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p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a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d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7340" y="5100828"/>
            <a:ext cx="1798320" cy="8051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6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用于远程监控的设备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75376" y="5337047"/>
            <a:ext cx="1179830" cy="509270"/>
          </a:xfrm>
          <a:prstGeom prst="rect">
            <a:avLst/>
          </a:prstGeom>
          <a:solidFill>
            <a:srgbClr val="66676A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远程控制界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  <a:p>
            <a:pPr marL="92075">
              <a:lnSpc>
                <a:spcPct val="100000"/>
              </a:lnSpc>
              <a:spcBef>
                <a:spcPts val="15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面（网页）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37351" y="4587240"/>
            <a:ext cx="95250" cy="512445"/>
          </a:xfrm>
          <a:custGeom>
            <a:avLst/>
            <a:gdLst/>
            <a:ahLst/>
            <a:cxnLst/>
            <a:rect l="l" t="t" r="r" b="b"/>
            <a:pathLst>
              <a:path w="95250" h="512445">
                <a:moveTo>
                  <a:pt x="31750" y="416814"/>
                </a:moveTo>
                <a:lnTo>
                  <a:pt x="0" y="416814"/>
                </a:lnTo>
                <a:lnTo>
                  <a:pt x="47625" y="512064"/>
                </a:lnTo>
                <a:lnTo>
                  <a:pt x="87312" y="432689"/>
                </a:lnTo>
                <a:lnTo>
                  <a:pt x="31750" y="432689"/>
                </a:lnTo>
                <a:lnTo>
                  <a:pt x="31750" y="416814"/>
                </a:lnTo>
                <a:close/>
              </a:path>
              <a:path w="95250" h="512445">
                <a:moveTo>
                  <a:pt x="63500" y="79375"/>
                </a:moveTo>
                <a:lnTo>
                  <a:pt x="31750" y="79375"/>
                </a:lnTo>
                <a:lnTo>
                  <a:pt x="31750" y="432689"/>
                </a:lnTo>
                <a:lnTo>
                  <a:pt x="63500" y="432689"/>
                </a:lnTo>
                <a:lnTo>
                  <a:pt x="63500" y="79375"/>
                </a:lnTo>
                <a:close/>
              </a:path>
              <a:path w="95250" h="512445">
                <a:moveTo>
                  <a:pt x="95250" y="416814"/>
                </a:moveTo>
                <a:lnTo>
                  <a:pt x="63500" y="416814"/>
                </a:lnTo>
                <a:lnTo>
                  <a:pt x="63500" y="432689"/>
                </a:lnTo>
                <a:lnTo>
                  <a:pt x="87312" y="432689"/>
                </a:lnTo>
                <a:lnTo>
                  <a:pt x="95250" y="416814"/>
                </a:lnTo>
                <a:close/>
              </a:path>
              <a:path w="95250" h="512445">
                <a:moveTo>
                  <a:pt x="47625" y="0"/>
                </a:moveTo>
                <a:lnTo>
                  <a:pt x="0" y="95250"/>
                </a:lnTo>
                <a:lnTo>
                  <a:pt x="31750" y="95250"/>
                </a:lnTo>
                <a:lnTo>
                  <a:pt x="31750" y="79375"/>
                </a:lnTo>
                <a:lnTo>
                  <a:pt x="87312" y="79375"/>
                </a:lnTo>
                <a:lnTo>
                  <a:pt x="47625" y="0"/>
                </a:lnTo>
                <a:close/>
              </a:path>
              <a:path w="95250" h="512445">
                <a:moveTo>
                  <a:pt x="87312" y="79375"/>
                </a:moveTo>
                <a:lnTo>
                  <a:pt x="63500" y="79375"/>
                </a:lnTo>
                <a:lnTo>
                  <a:pt x="63500" y="95250"/>
                </a:lnTo>
                <a:lnTo>
                  <a:pt x="95250" y="95250"/>
                </a:lnTo>
                <a:lnTo>
                  <a:pt x="87312" y="79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61679" y="4172711"/>
            <a:ext cx="343535" cy="736600"/>
          </a:xfrm>
          <a:custGeom>
            <a:avLst/>
            <a:gdLst/>
            <a:ahLst/>
            <a:cxnLst/>
            <a:rect l="l" t="t" r="r" b="b"/>
            <a:pathLst>
              <a:path w="343534" h="736600">
                <a:moveTo>
                  <a:pt x="58120" y="80669"/>
                </a:moveTo>
                <a:lnTo>
                  <a:pt x="29061" y="93547"/>
                </a:lnTo>
                <a:lnTo>
                  <a:pt x="314198" y="736345"/>
                </a:lnTo>
                <a:lnTo>
                  <a:pt x="343153" y="723392"/>
                </a:lnTo>
                <a:lnTo>
                  <a:pt x="58120" y="80669"/>
                </a:lnTo>
                <a:close/>
              </a:path>
              <a:path w="343534" h="736600">
                <a:moveTo>
                  <a:pt x="4952" y="0"/>
                </a:moveTo>
                <a:lnTo>
                  <a:pt x="0" y="106425"/>
                </a:lnTo>
                <a:lnTo>
                  <a:pt x="29061" y="93547"/>
                </a:lnTo>
                <a:lnTo>
                  <a:pt x="22605" y="78993"/>
                </a:lnTo>
                <a:lnTo>
                  <a:pt x="51689" y="66167"/>
                </a:lnTo>
                <a:lnTo>
                  <a:pt x="85121" y="66167"/>
                </a:lnTo>
                <a:lnTo>
                  <a:pt x="4952" y="0"/>
                </a:lnTo>
                <a:close/>
              </a:path>
              <a:path w="343534" h="736600">
                <a:moveTo>
                  <a:pt x="51689" y="66167"/>
                </a:moveTo>
                <a:lnTo>
                  <a:pt x="22605" y="78993"/>
                </a:lnTo>
                <a:lnTo>
                  <a:pt x="29061" y="93547"/>
                </a:lnTo>
                <a:lnTo>
                  <a:pt x="58120" y="80669"/>
                </a:lnTo>
                <a:lnTo>
                  <a:pt x="51689" y="66167"/>
                </a:lnTo>
                <a:close/>
              </a:path>
              <a:path w="343534" h="736600">
                <a:moveTo>
                  <a:pt x="85121" y="66167"/>
                </a:moveTo>
                <a:lnTo>
                  <a:pt x="51689" y="66167"/>
                </a:lnTo>
                <a:lnTo>
                  <a:pt x="58120" y="80669"/>
                </a:lnTo>
                <a:lnTo>
                  <a:pt x="87122" y="67818"/>
                </a:lnTo>
                <a:lnTo>
                  <a:pt x="85121" y="66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421626" y="4930851"/>
            <a:ext cx="3505200" cy="642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1D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仿真平台</a:t>
            </a:r>
            <a:r>
              <a:rPr sz="1350" spc="-1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ANSYS</a:t>
            </a:r>
            <a:r>
              <a:rPr sz="1350" spc="65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25" dirty="0">
                <a:latin typeface="Arial" panose="020B0704020202020204"/>
                <a:cs typeface="Arial" panose="020B0704020202020204"/>
              </a:rPr>
              <a:t>Twin</a:t>
            </a:r>
            <a:r>
              <a:rPr sz="1350" spc="2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Builder</a:t>
            </a:r>
            <a:endParaRPr sz="13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615"/>
              </a:lnSpc>
              <a:spcBef>
                <a:spcPts val="15"/>
              </a:spcBef>
            </a:pPr>
            <a:r>
              <a:rPr sz="1350" spc="-15" dirty="0">
                <a:latin typeface="Arial" panose="020B0704020202020204"/>
                <a:cs typeface="Arial" panose="020B0704020202020204"/>
              </a:rPr>
              <a:t>3D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泵降阶模型</a:t>
            </a:r>
            <a:r>
              <a:rPr sz="1350" spc="-1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ANSYS</a:t>
            </a:r>
            <a:r>
              <a:rPr sz="1350" spc="11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Fluent+</a:t>
            </a:r>
            <a:r>
              <a:rPr sz="1350" spc="35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ROM</a:t>
            </a:r>
            <a:r>
              <a:rPr sz="1350" spc="1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0" dirty="0">
                <a:latin typeface="Arial" panose="020B0704020202020204"/>
                <a:cs typeface="Arial" panose="020B0704020202020204"/>
              </a:rPr>
              <a:t>Builder</a:t>
            </a:r>
            <a:endParaRPr sz="135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ts val="1615"/>
              </a:lnSpc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虚拟控制台</a:t>
            </a:r>
            <a:r>
              <a:rPr sz="1350" spc="-1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ANSYS</a:t>
            </a:r>
            <a:r>
              <a:rPr sz="1350" spc="9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15" dirty="0">
                <a:latin typeface="Arial" panose="020B0704020202020204"/>
                <a:cs typeface="Arial" panose="020B0704020202020204"/>
              </a:rPr>
              <a:t>SCADE</a:t>
            </a:r>
            <a:r>
              <a:rPr sz="1350" spc="40" dirty="0">
                <a:latin typeface="Arial" panose="020B0704020202020204"/>
                <a:cs typeface="Arial" panose="020B0704020202020204"/>
              </a:rPr>
              <a:t> </a:t>
            </a:r>
            <a:r>
              <a:rPr sz="1350" spc="-30" dirty="0">
                <a:latin typeface="Arial" panose="020B0704020202020204"/>
                <a:cs typeface="Arial" panose="020B0704020202020204"/>
              </a:rPr>
              <a:t>DISPLAY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75640" y="347853"/>
            <a:ext cx="8945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95" dirty="0">
                <a:latin typeface="微软雅黑" panose="020B0503020204020204" charset="-122"/>
                <a:cs typeface="微软雅黑" panose="020B0503020204020204" charset="-122"/>
              </a:rPr>
              <a:t>泵系统试验台数字孪生未来规</a:t>
            </a:r>
            <a:r>
              <a:rPr b="0" spc="105" dirty="0">
                <a:latin typeface="微软雅黑" panose="020B0503020204020204" charset="-122"/>
                <a:cs typeface="微软雅黑" panose="020B0503020204020204" charset="-122"/>
              </a:rPr>
              <a:t>划</a:t>
            </a:r>
            <a:r>
              <a:rPr b="0" spc="95" dirty="0">
                <a:latin typeface="Arial" panose="020B0704020202020204"/>
                <a:cs typeface="Arial" panose="020B0704020202020204"/>
              </a:rPr>
              <a:t>——</a:t>
            </a:r>
            <a:r>
              <a:rPr b="0" spc="95" dirty="0">
                <a:latin typeface="微软雅黑" panose="020B0503020204020204" charset="-122"/>
                <a:cs typeface="微软雅黑" panose="020B0503020204020204" charset="-122"/>
              </a:rPr>
              <a:t>数据流</a:t>
            </a:r>
            <a:endParaRPr b="0" spc="9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32689"/>
            <a:ext cx="4921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90" dirty="0">
                <a:latin typeface="Arial" panose="020B0704020202020204"/>
                <a:cs typeface="Arial" panose="020B0704020202020204"/>
              </a:rPr>
              <a:t>ANSYS</a:t>
            </a:r>
            <a:r>
              <a:rPr b="0" spc="90" dirty="0">
                <a:latin typeface="微软雅黑" panose="020B0503020204020204" charset="-122"/>
                <a:cs typeface="微软雅黑" panose="020B0503020204020204" charset="-122"/>
              </a:rPr>
              <a:t>泵系统数字孪生</a:t>
            </a:r>
            <a:endParaRPr b="0" spc="9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53000" y="1362455"/>
            <a:ext cx="1371600" cy="18470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45995" y="3650741"/>
            <a:ext cx="1049655" cy="4381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泵系统实物与 现实增强设备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5935167"/>
            <a:ext cx="203708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Arial" panose="020B0704020202020204"/>
                <a:cs typeface="Arial" panose="020B0704020202020204"/>
              </a:rPr>
              <a:t>IIOT</a:t>
            </a: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平台</a:t>
            </a:r>
            <a:r>
              <a:rPr sz="1350" spc="-5" dirty="0">
                <a:latin typeface="Arial" panose="020B0704020202020204"/>
                <a:cs typeface="Arial" panose="020B0704020202020204"/>
              </a:rPr>
              <a:t>(PTC</a:t>
            </a:r>
            <a:r>
              <a:rPr sz="1350" spc="-40" dirty="0">
                <a:latin typeface="Arial" panose="020B0704020202020204"/>
                <a:cs typeface="Arial" panose="020B0704020202020204"/>
              </a:rPr>
              <a:t> </a:t>
            </a:r>
            <a:r>
              <a:rPr sz="1350" dirty="0">
                <a:latin typeface="Arial" panose="020B0704020202020204"/>
                <a:cs typeface="Arial" panose="020B0704020202020204"/>
              </a:rPr>
              <a:t>ThingWorx)</a:t>
            </a:r>
            <a:endParaRPr sz="135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5973" y="3409950"/>
            <a:ext cx="1049655" cy="438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泵的降阶模型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计算结果展示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4409" y="5785205"/>
            <a:ext cx="207391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含降阶模型的系统仿真模型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6069" y="5815685"/>
            <a:ext cx="207391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latin typeface="微软雅黑" panose="020B0503020204020204" charset="-122"/>
                <a:cs typeface="微软雅黑" panose="020B0503020204020204" charset="-122"/>
              </a:rPr>
              <a:t>用于实时仿真的虚拟控制台</a:t>
            </a:r>
            <a:endParaRPr sz="13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44" y="4261103"/>
            <a:ext cx="3230880" cy="1542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512" y="1252727"/>
            <a:ext cx="3627120" cy="212750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793228" y="1483867"/>
            <a:ext cx="779145" cy="2125980"/>
            <a:chOff x="7793228" y="1483867"/>
            <a:chExt cx="779145" cy="2125980"/>
          </a:xfrm>
        </p:grpSpPr>
        <p:sp>
          <p:nvSpPr>
            <p:cNvPr id="12" name="object 12"/>
            <p:cNvSpPr/>
            <p:nvPr/>
          </p:nvSpPr>
          <p:spPr>
            <a:xfrm>
              <a:off x="7805928" y="2862071"/>
              <a:ext cx="588645" cy="615950"/>
            </a:xfrm>
            <a:custGeom>
              <a:avLst/>
              <a:gdLst/>
              <a:ahLst/>
              <a:cxnLst/>
              <a:rect l="l" t="t" r="r" b="b"/>
              <a:pathLst>
                <a:path w="588645" h="615950">
                  <a:moveTo>
                    <a:pt x="0" y="307848"/>
                  </a:moveTo>
                  <a:lnTo>
                    <a:pt x="3850" y="257905"/>
                  </a:lnTo>
                  <a:lnTo>
                    <a:pt x="14996" y="210531"/>
                  </a:lnTo>
                  <a:lnTo>
                    <a:pt x="32832" y="166359"/>
                  </a:lnTo>
                  <a:lnTo>
                    <a:pt x="56753" y="126022"/>
                  </a:lnTo>
                  <a:lnTo>
                    <a:pt x="86153" y="90154"/>
                  </a:lnTo>
                  <a:lnTo>
                    <a:pt x="120426" y="59387"/>
                  </a:lnTo>
                  <a:lnTo>
                    <a:pt x="158966" y="34355"/>
                  </a:lnTo>
                  <a:lnTo>
                    <a:pt x="201167" y="15691"/>
                  </a:lnTo>
                  <a:lnTo>
                    <a:pt x="246425" y="4028"/>
                  </a:lnTo>
                  <a:lnTo>
                    <a:pt x="294131" y="0"/>
                  </a:lnTo>
                  <a:lnTo>
                    <a:pt x="341838" y="4028"/>
                  </a:lnTo>
                  <a:lnTo>
                    <a:pt x="387095" y="15691"/>
                  </a:lnTo>
                  <a:lnTo>
                    <a:pt x="429297" y="34355"/>
                  </a:lnTo>
                  <a:lnTo>
                    <a:pt x="467837" y="59387"/>
                  </a:lnTo>
                  <a:lnTo>
                    <a:pt x="502110" y="90154"/>
                  </a:lnTo>
                  <a:lnTo>
                    <a:pt x="531510" y="126022"/>
                  </a:lnTo>
                  <a:lnTo>
                    <a:pt x="555431" y="166359"/>
                  </a:lnTo>
                  <a:lnTo>
                    <a:pt x="573267" y="210531"/>
                  </a:lnTo>
                  <a:lnTo>
                    <a:pt x="584413" y="257905"/>
                  </a:lnTo>
                  <a:lnTo>
                    <a:pt x="588264" y="307848"/>
                  </a:lnTo>
                  <a:lnTo>
                    <a:pt x="584413" y="357790"/>
                  </a:lnTo>
                  <a:lnTo>
                    <a:pt x="573267" y="405164"/>
                  </a:lnTo>
                  <a:lnTo>
                    <a:pt x="555431" y="449336"/>
                  </a:lnTo>
                  <a:lnTo>
                    <a:pt x="531510" y="489673"/>
                  </a:lnTo>
                  <a:lnTo>
                    <a:pt x="502110" y="525541"/>
                  </a:lnTo>
                  <a:lnTo>
                    <a:pt x="467837" y="556308"/>
                  </a:lnTo>
                  <a:lnTo>
                    <a:pt x="429297" y="581340"/>
                  </a:lnTo>
                  <a:lnTo>
                    <a:pt x="387096" y="600004"/>
                  </a:lnTo>
                  <a:lnTo>
                    <a:pt x="341838" y="611667"/>
                  </a:lnTo>
                  <a:lnTo>
                    <a:pt x="294131" y="615695"/>
                  </a:lnTo>
                  <a:lnTo>
                    <a:pt x="246425" y="611667"/>
                  </a:lnTo>
                  <a:lnTo>
                    <a:pt x="201168" y="600004"/>
                  </a:lnTo>
                  <a:lnTo>
                    <a:pt x="158966" y="581340"/>
                  </a:lnTo>
                  <a:lnTo>
                    <a:pt x="120426" y="556308"/>
                  </a:lnTo>
                  <a:lnTo>
                    <a:pt x="86153" y="525541"/>
                  </a:lnTo>
                  <a:lnTo>
                    <a:pt x="56753" y="489673"/>
                  </a:lnTo>
                  <a:lnTo>
                    <a:pt x="32832" y="449336"/>
                  </a:lnTo>
                  <a:lnTo>
                    <a:pt x="14996" y="405164"/>
                  </a:lnTo>
                  <a:lnTo>
                    <a:pt x="3850" y="357790"/>
                  </a:lnTo>
                  <a:lnTo>
                    <a:pt x="0" y="30784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083296" y="2746247"/>
              <a:ext cx="476250" cy="850900"/>
            </a:xfrm>
            <a:custGeom>
              <a:avLst/>
              <a:gdLst/>
              <a:ahLst/>
              <a:cxnLst/>
              <a:rect l="l" t="t" r="r" b="b"/>
              <a:pathLst>
                <a:path w="476250" h="850900">
                  <a:moveTo>
                    <a:pt x="0" y="0"/>
                  </a:moveTo>
                  <a:lnTo>
                    <a:pt x="0" y="850646"/>
                  </a:lnTo>
                </a:path>
                <a:path w="476250" h="850900">
                  <a:moveTo>
                    <a:pt x="476123" y="396239"/>
                  </a:moveTo>
                  <a:lnTo>
                    <a:pt x="112775" y="396239"/>
                  </a:lnTo>
                </a:path>
                <a:path w="476250" h="850900">
                  <a:moveTo>
                    <a:pt x="476123" y="481584"/>
                  </a:moveTo>
                  <a:lnTo>
                    <a:pt x="112775" y="481584"/>
                  </a:lnTo>
                </a:path>
              </a:pathLst>
            </a:custGeom>
            <a:ln w="25400">
              <a:solidFill>
                <a:srgbClr val="8889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06512" y="2990087"/>
              <a:ext cx="353695" cy="360045"/>
            </a:xfrm>
            <a:custGeom>
              <a:avLst/>
              <a:gdLst/>
              <a:ahLst/>
              <a:cxnLst/>
              <a:rect l="l" t="t" r="r" b="b"/>
              <a:pathLst>
                <a:path w="353695" h="360045">
                  <a:moveTo>
                    <a:pt x="176784" y="0"/>
                  </a:moveTo>
                  <a:lnTo>
                    <a:pt x="129778" y="6424"/>
                  </a:lnTo>
                  <a:lnTo>
                    <a:pt x="87545" y="24553"/>
                  </a:lnTo>
                  <a:lnTo>
                    <a:pt x="51768" y="52673"/>
                  </a:lnTo>
                  <a:lnTo>
                    <a:pt x="24129" y="89069"/>
                  </a:lnTo>
                  <a:lnTo>
                    <a:pt x="6312" y="132027"/>
                  </a:lnTo>
                  <a:lnTo>
                    <a:pt x="0" y="179832"/>
                  </a:lnTo>
                  <a:lnTo>
                    <a:pt x="6312" y="227636"/>
                  </a:lnTo>
                  <a:lnTo>
                    <a:pt x="24129" y="270594"/>
                  </a:lnTo>
                  <a:lnTo>
                    <a:pt x="51768" y="306990"/>
                  </a:lnTo>
                  <a:lnTo>
                    <a:pt x="87545" y="335110"/>
                  </a:lnTo>
                  <a:lnTo>
                    <a:pt x="129778" y="353239"/>
                  </a:lnTo>
                  <a:lnTo>
                    <a:pt x="176784" y="359663"/>
                  </a:lnTo>
                  <a:lnTo>
                    <a:pt x="223789" y="353239"/>
                  </a:lnTo>
                  <a:lnTo>
                    <a:pt x="266022" y="335110"/>
                  </a:lnTo>
                  <a:lnTo>
                    <a:pt x="301799" y="306990"/>
                  </a:lnTo>
                  <a:lnTo>
                    <a:pt x="329438" y="270594"/>
                  </a:lnTo>
                  <a:lnTo>
                    <a:pt x="347255" y="227636"/>
                  </a:lnTo>
                  <a:lnTo>
                    <a:pt x="353568" y="179832"/>
                  </a:lnTo>
                  <a:lnTo>
                    <a:pt x="347255" y="132027"/>
                  </a:lnTo>
                  <a:lnTo>
                    <a:pt x="329438" y="89069"/>
                  </a:lnTo>
                  <a:lnTo>
                    <a:pt x="301799" y="52673"/>
                  </a:lnTo>
                  <a:lnTo>
                    <a:pt x="266022" y="24553"/>
                  </a:lnTo>
                  <a:lnTo>
                    <a:pt x="223789" y="6424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906512" y="2990087"/>
              <a:ext cx="353695" cy="360045"/>
            </a:xfrm>
            <a:custGeom>
              <a:avLst/>
              <a:gdLst/>
              <a:ahLst/>
              <a:cxnLst/>
              <a:rect l="l" t="t" r="r" b="b"/>
              <a:pathLst>
                <a:path w="353695" h="360045">
                  <a:moveTo>
                    <a:pt x="0" y="179832"/>
                  </a:moveTo>
                  <a:lnTo>
                    <a:pt x="6312" y="132027"/>
                  </a:lnTo>
                  <a:lnTo>
                    <a:pt x="24129" y="89069"/>
                  </a:lnTo>
                  <a:lnTo>
                    <a:pt x="51768" y="52673"/>
                  </a:lnTo>
                  <a:lnTo>
                    <a:pt x="87545" y="24553"/>
                  </a:lnTo>
                  <a:lnTo>
                    <a:pt x="129778" y="6424"/>
                  </a:lnTo>
                  <a:lnTo>
                    <a:pt x="176784" y="0"/>
                  </a:lnTo>
                  <a:lnTo>
                    <a:pt x="223789" y="6424"/>
                  </a:lnTo>
                  <a:lnTo>
                    <a:pt x="266022" y="24553"/>
                  </a:lnTo>
                  <a:lnTo>
                    <a:pt x="301799" y="52673"/>
                  </a:lnTo>
                  <a:lnTo>
                    <a:pt x="329438" y="89069"/>
                  </a:lnTo>
                  <a:lnTo>
                    <a:pt x="347255" y="132027"/>
                  </a:lnTo>
                  <a:lnTo>
                    <a:pt x="353568" y="179832"/>
                  </a:lnTo>
                  <a:lnTo>
                    <a:pt x="347255" y="227636"/>
                  </a:lnTo>
                  <a:lnTo>
                    <a:pt x="329438" y="270594"/>
                  </a:lnTo>
                  <a:lnTo>
                    <a:pt x="301799" y="306990"/>
                  </a:lnTo>
                  <a:lnTo>
                    <a:pt x="266022" y="335110"/>
                  </a:lnTo>
                  <a:lnTo>
                    <a:pt x="223789" y="353239"/>
                  </a:lnTo>
                  <a:lnTo>
                    <a:pt x="176784" y="359663"/>
                  </a:lnTo>
                  <a:lnTo>
                    <a:pt x="129778" y="353239"/>
                  </a:lnTo>
                  <a:lnTo>
                    <a:pt x="87545" y="335110"/>
                  </a:lnTo>
                  <a:lnTo>
                    <a:pt x="51768" y="306990"/>
                  </a:lnTo>
                  <a:lnTo>
                    <a:pt x="24129" y="270594"/>
                  </a:lnTo>
                  <a:lnTo>
                    <a:pt x="6312" y="227636"/>
                  </a:lnTo>
                  <a:lnTo>
                    <a:pt x="0" y="17983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9034" y="2983737"/>
              <a:ext cx="131572" cy="1071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501" y="3043173"/>
              <a:ext cx="108553" cy="2397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0868" y="1483867"/>
              <a:ext cx="421639" cy="37287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213618" y="1626235"/>
            <a:ext cx="137795" cy="10922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latin typeface="Arial" panose="020B0704020202020204"/>
                <a:cs typeface="Arial" panose="020B0704020202020204"/>
              </a:rPr>
              <a:t>M</a:t>
            </a:r>
            <a:endParaRPr sz="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79664" y="232867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6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7927340" y="792480"/>
            <a:ext cx="2174240" cy="2841625"/>
            <a:chOff x="7927340" y="792480"/>
            <a:chExt cx="2174240" cy="2841625"/>
          </a:xfrm>
        </p:grpSpPr>
        <p:sp>
          <p:nvSpPr>
            <p:cNvPr id="22" name="object 22"/>
            <p:cNvSpPr/>
            <p:nvPr/>
          </p:nvSpPr>
          <p:spPr>
            <a:xfrm>
              <a:off x="7940040" y="2407919"/>
              <a:ext cx="2033270" cy="1188720"/>
            </a:xfrm>
            <a:custGeom>
              <a:avLst/>
              <a:gdLst/>
              <a:ahLst/>
              <a:cxnLst/>
              <a:rect l="l" t="t" r="r" b="b"/>
              <a:pathLst>
                <a:path w="2033270" h="1188720">
                  <a:moveTo>
                    <a:pt x="146303" y="1188719"/>
                  </a:moveTo>
                  <a:lnTo>
                    <a:pt x="2033269" y="1188719"/>
                  </a:lnTo>
                </a:path>
                <a:path w="2033270" h="1188720">
                  <a:moveTo>
                    <a:pt x="0" y="0"/>
                  </a:moveTo>
                  <a:lnTo>
                    <a:pt x="283590" y="0"/>
                  </a:lnTo>
                </a:path>
                <a:path w="2033270" h="1188720">
                  <a:moveTo>
                    <a:pt x="140207" y="0"/>
                  </a:moveTo>
                  <a:lnTo>
                    <a:pt x="140207" y="40284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7188" y="3349752"/>
              <a:ext cx="107695" cy="283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7924" y="2675636"/>
              <a:ext cx="285369" cy="1076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4532" y="2416555"/>
              <a:ext cx="257048" cy="3759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40040" y="1094232"/>
              <a:ext cx="2033270" cy="2502535"/>
            </a:xfrm>
            <a:custGeom>
              <a:avLst/>
              <a:gdLst/>
              <a:ahLst/>
              <a:cxnLst/>
              <a:rect l="l" t="t" r="r" b="b"/>
              <a:pathLst>
                <a:path w="2033270" h="2502535">
                  <a:moveTo>
                    <a:pt x="2033015" y="1691639"/>
                  </a:moveTo>
                  <a:lnTo>
                    <a:pt x="2033015" y="2502407"/>
                  </a:lnTo>
                </a:path>
                <a:path w="2033270" h="2502535">
                  <a:moveTo>
                    <a:pt x="1475231" y="6095"/>
                  </a:moveTo>
                  <a:lnTo>
                    <a:pt x="2027174" y="6095"/>
                  </a:lnTo>
                </a:path>
                <a:path w="2033270" h="2502535">
                  <a:moveTo>
                    <a:pt x="2017776" y="6095"/>
                  </a:moveTo>
                  <a:lnTo>
                    <a:pt x="2017776" y="1336420"/>
                  </a:lnTo>
                </a:path>
                <a:path w="2033270" h="2502535">
                  <a:moveTo>
                    <a:pt x="0" y="1152143"/>
                  </a:moveTo>
                  <a:lnTo>
                    <a:pt x="283590" y="1152143"/>
                  </a:lnTo>
                </a:path>
                <a:path w="2033270" h="2502535">
                  <a:moveTo>
                    <a:pt x="140207" y="749807"/>
                  </a:moveTo>
                  <a:lnTo>
                    <a:pt x="140207" y="1152652"/>
                  </a:lnTo>
                </a:path>
                <a:path w="2033270" h="2502535">
                  <a:moveTo>
                    <a:pt x="140207" y="0"/>
                  </a:moveTo>
                  <a:lnTo>
                    <a:pt x="140207" y="402843"/>
                  </a:lnTo>
                </a:path>
                <a:path w="2033270" h="2502535">
                  <a:moveTo>
                    <a:pt x="140207" y="6095"/>
                  </a:moveTo>
                  <a:lnTo>
                    <a:pt x="704087" y="60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44128" y="792480"/>
              <a:ext cx="771525" cy="649605"/>
            </a:xfrm>
            <a:custGeom>
              <a:avLst/>
              <a:gdLst/>
              <a:ahLst/>
              <a:cxnLst/>
              <a:rect l="l" t="t" r="r" b="b"/>
              <a:pathLst>
                <a:path w="771525" h="649605">
                  <a:moveTo>
                    <a:pt x="771144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771144" y="649224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644128" y="792480"/>
            <a:ext cx="771525" cy="649605"/>
          </a:xfrm>
          <a:prstGeom prst="rect">
            <a:avLst/>
          </a:prstGeom>
          <a:ln w="25400">
            <a:solidFill>
              <a:srgbClr val="88898D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259715">
              <a:lnSpc>
                <a:spcPct val="100000"/>
              </a:lnSpc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水箱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5066" y="1779777"/>
            <a:ext cx="431165" cy="661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电动阀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33655">
              <a:lnSpc>
                <a:spcPct val="100000"/>
              </a:lnSpc>
              <a:spcBef>
                <a:spcPts val="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流量计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62950" y="2535427"/>
            <a:ext cx="1547495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9985">
              <a:lnSpc>
                <a:spcPts val="1075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电动阀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1075"/>
              </a:lnSpc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压力传感器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46160" y="3362705"/>
            <a:ext cx="4095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离心泵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546083" y="3007867"/>
            <a:ext cx="391160" cy="375920"/>
            <a:chOff x="8546083" y="3007867"/>
            <a:chExt cx="391160" cy="375920"/>
          </a:xfrm>
        </p:grpSpPr>
        <p:sp>
          <p:nvSpPr>
            <p:cNvPr id="33" name="object 33"/>
            <p:cNvSpPr/>
            <p:nvPr/>
          </p:nvSpPr>
          <p:spPr>
            <a:xfrm>
              <a:off x="8558783" y="3020567"/>
              <a:ext cx="365760" cy="350520"/>
            </a:xfrm>
            <a:custGeom>
              <a:avLst/>
              <a:gdLst/>
              <a:ahLst/>
              <a:cxnLst/>
              <a:rect l="l" t="t" r="r" b="b"/>
              <a:pathLst>
                <a:path w="365759" h="350520">
                  <a:moveTo>
                    <a:pt x="182880" y="0"/>
                  </a:moveTo>
                  <a:lnTo>
                    <a:pt x="134276" y="6261"/>
                  </a:lnTo>
                  <a:lnTo>
                    <a:pt x="90593" y="23932"/>
                  </a:lnTo>
                  <a:lnTo>
                    <a:pt x="53578" y="51339"/>
                  </a:lnTo>
                  <a:lnTo>
                    <a:pt x="24976" y="86811"/>
                  </a:lnTo>
                  <a:lnTo>
                    <a:pt x="6535" y="128675"/>
                  </a:lnTo>
                  <a:lnTo>
                    <a:pt x="0" y="175260"/>
                  </a:lnTo>
                  <a:lnTo>
                    <a:pt x="6535" y="221844"/>
                  </a:lnTo>
                  <a:lnTo>
                    <a:pt x="24976" y="263708"/>
                  </a:lnTo>
                  <a:lnTo>
                    <a:pt x="53578" y="299180"/>
                  </a:lnTo>
                  <a:lnTo>
                    <a:pt x="90593" y="326587"/>
                  </a:lnTo>
                  <a:lnTo>
                    <a:pt x="134276" y="344258"/>
                  </a:lnTo>
                  <a:lnTo>
                    <a:pt x="182880" y="350520"/>
                  </a:lnTo>
                  <a:lnTo>
                    <a:pt x="231483" y="344258"/>
                  </a:lnTo>
                  <a:lnTo>
                    <a:pt x="275166" y="326587"/>
                  </a:lnTo>
                  <a:lnTo>
                    <a:pt x="312181" y="299180"/>
                  </a:lnTo>
                  <a:lnTo>
                    <a:pt x="340783" y="263708"/>
                  </a:lnTo>
                  <a:lnTo>
                    <a:pt x="359224" y="221844"/>
                  </a:lnTo>
                  <a:lnTo>
                    <a:pt x="365760" y="175260"/>
                  </a:lnTo>
                  <a:lnTo>
                    <a:pt x="359224" y="128675"/>
                  </a:lnTo>
                  <a:lnTo>
                    <a:pt x="340783" y="86811"/>
                  </a:lnTo>
                  <a:lnTo>
                    <a:pt x="312181" y="51339"/>
                  </a:lnTo>
                  <a:lnTo>
                    <a:pt x="275166" y="23932"/>
                  </a:lnTo>
                  <a:lnTo>
                    <a:pt x="231483" y="6261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58783" y="3020567"/>
              <a:ext cx="365760" cy="350520"/>
            </a:xfrm>
            <a:custGeom>
              <a:avLst/>
              <a:gdLst/>
              <a:ahLst/>
              <a:cxnLst/>
              <a:rect l="l" t="t" r="r" b="b"/>
              <a:pathLst>
                <a:path w="365759" h="350520">
                  <a:moveTo>
                    <a:pt x="0" y="175260"/>
                  </a:moveTo>
                  <a:lnTo>
                    <a:pt x="6535" y="128675"/>
                  </a:lnTo>
                  <a:lnTo>
                    <a:pt x="24976" y="86811"/>
                  </a:lnTo>
                  <a:lnTo>
                    <a:pt x="53578" y="51339"/>
                  </a:lnTo>
                  <a:lnTo>
                    <a:pt x="90593" y="23932"/>
                  </a:lnTo>
                  <a:lnTo>
                    <a:pt x="134276" y="6261"/>
                  </a:lnTo>
                  <a:lnTo>
                    <a:pt x="182880" y="0"/>
                  </a:lnTo>
                  <a:lnTo>
                    <a:pt x="231483" y="6261"/>
                  </a:lnTo>
                  <a:lnTo>
                    <a:pt x="275166" y="23932"/>
                  </a:lnTo>
                  <a:lnTo>
                    <a:pt x="312181" y="51339"/>
                  </a:lnTo>
                  <a:lnTo>
                    <a:pt x="340783" y="86811"/>
                  </a:lnTo>
                  <a:lnTo>
                    <a:pt x="359224" y="128675"/>
                  </a:lnTo>
                  <a:lnTo>
                    <a:pt x="365760" y="175260"/>
                  </a:lnTo>
                  <a:lnTo>
                    <a:pt x="359224" y="221844"/>
                  </a:lnTo>
                  <a:lnTo>
                    <a:pt x="340783" y="263708"/>
                  </a:lnTo>
                  <a:lnTo>
                    <a:pt x="312181" y="299180"/>
                  </a:lnTo>
                  <a:lnTo>
                    <a:pt x="275166" y="326587"/>
                  </a:lnTo>
                  <a:lnTo>
                    <a:pt x="231483" y="344258"/>
                  </a:lnTo>
                  <a:lnTo>
                    <a:pt x="182880" y="350520"/>
                  </a:lnTo>
                  <a:lnTo>
                    <a:pt x="134276" y="344258"/>
                  </a:lnTo>
                  <a:lnTo>
                    <a:pt x="90593" y="326587"/>
                  </a:lnTo>
                  <a:lnTo>
                    <a:pt x="53578" y="299180"/>
                  </a:lnTo>
                  <a:lnTo>
                    <a:pt x="24976" y="263708"/>
                  </a:lnTo>
                  <a:lnTo>
                    <a:pt x="6535" y="221844"/>
                  </a:lnTo>
                  <a:lnTo>
                    <a:pt x="0" y="17526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76513" y="3104514"/>
            <a:ext cx="1320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Arial" panose="020B0704020202020204"/>
                <a:cs typeface="Arial" panose="020B0704020202020204"/>
              </a:rPr>
              <a:t>M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68867" y="3031617"/>
            <a:ext cx="838200" cy="4768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电动机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>
              <a:lnSpc>
                <a:spcPct val="100000"/>
              </a:lnSpc>
              <a:spcBef>
                <a:spcPts val="114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压力传感器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87767" y="3293951"/>
            <a:ext cx="219328" cy="23817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524750" y="3722954"/>
            <a:ext cx="5378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加速度计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451847" y="2173223"/>
            <a:ext cx="744220" cy="899160"/>
          </a:xfrm>
          <a:custGeom>
            <a:avLst/>
            <a:gdLst/>
            <a:ahLst/>
            <a:cxnLst/>
            <a:rect l="l" t="t" r="r" b="b"/>
            <a:pathLst>
              <a:path w="744220" h="899160">
                <a:moveTo>
                  <a:pt x="0" y="449579"/>
                </a:moveTo>
                <a:lnTo>
                  <a:pt x="2501" y="397151"/>
                </a:lnTo>
                <a:lnTo>
                  <a:pt x="9821" y="346498"/>
                </a:lnTo>
                <a:lnTo>
                  <a:pt x="21679" y="297959"/>
                </a:lnTo>
                <a:lnTo>
                  <a:pt x="37797" y="251870"/>
                </a:lnTo>
                <a:lnTo>
                  <a:pt x="57896" y="208570"/>
                </a:lnTo>
                <a:lnTo>
                  <a:pt x="81696" y="168395"/>
                </a:lnTo>
                <a:lnTo>
                  <a:pt x="108918" y="131683"/>
                </a:lnTo>
                <a:lnTo>
                  <a:pt x="139283" y="98771"/>
                </a:lnTo>
                <a:lnTo>
                  <a:pt x="172513" y="69996"/>
                </a:lnTo>
                <a:lnTo>
                  <a:pt x="208328" y="45697"/>
                </a:lnTo>
                <a:lnTo>
                  <a:pt x="246448" y="26211"/>
                </a:lnTo>
                <a:lnTo>
                  <a:pt x="286596" y="11874"/>
                </a:lnTo>
                <a:lnTo>
                  <a:pt x="328491" y="3024"/>
                </a:lnTo>
                <a:lnTo>
                  <a:pt x="371855" y="0"/>
                </a:lnTo>
                <a:lnTo>
                  <a:pt x="415220" y="3024"/>
                </a:lnTo>
                <a:lnTo>
                  <a:pt x="457115" y="11874"/>
                </a:lnTo>
                <a:lnTo>
                  <a:pt x="497263" y="26211"/>
                </a:lnTo>
                <a:lnTo>
                  <a:pt x="535383" y="45697"/>
                </a:lnTo>
                <a:lnTo>
                  <a:pt x="571198" y="69996"/>
                </a:lnTo>
                <a:lnTo>
                  <a:pt x="604428" y="98771"/>
                </a:lnTo>
                <a:lnTo>
                  <a:pt x="634793" y="131683"/>
                </a:lnTo>
                <a:lnTo>
                  <a:pt x="662015" y="168395"/>
                </a:lnTo>
                <a:lnTo>
                  <a:pt x="685815" y="208570"/>
                </a:lnTo>
                <a:lnTo>
                  <a:pt x="705914" y="251870"/>
                </a:lnTo>
                <a:lnTo>
                  <a:pt x="722032" y="297959"/>
                </a:lnTo>
                <a:lnTo>
                  <a:pt x="733890" y="346498"/>
                </a:lnTo>
                <a:lnTo>
                  <a:pt x="741210" y="397151"/>
                </a:lnTo>
                <a:lnTo>
                  <a:pt x="743711" y="449579"/>
                </a:lnTo>
                <a:lnTo>
                  <a:pt x="741210" y="502008"/>
                </a:lnTo>
                <a:lnTo>
                  <a:pt x="733890" y="552661"/>
                </a:lnTo>
                <a:lnTo>
                  <a:pt x="722032" y="601200"/>
                </a:lnTo>
                <a:lnTo>
                  <a:pt x="705914" y="647289"/>
                </a:lnTo>
                <a:lnTo>
                  <a:pt x="685815" y="690589"/>
                </a:lnTo>
                <a:lnTo>
                  <a:pt x="662015" y="730764"/>
                </a:lnTo>
                <a:lnTo>
                  <a:pt x="634793" y="767476"/>
                </a:lnTo>
                <a:lnTo>
                  <a:pt x="604428" y="800388"/>
                </a:lnTo>
                <a:lnTo>
                  <a:pt x="571198" y="829163"/>
                </a:lnTo>
                <a:lnTo>
                  <a:pt x="535383" y="853462"/>
                </a:lnTo>
                <a:lnTo>
                  <a:pt x="497263" y="872948"/>
                </a:lnTo>
                <a:lnTo>
                  <a:pt x="457115" y="887285"/>
                </a:lnTo>
                <a:lnTo>
                  <a:pt x="415220" y="896135"/>
                </a:lnTo>
                <a:lnTo>
                  <a:pt x="371855" y="899160"/>
                </a:lnTo>
                <a:lnTo>
                  <a:pt x="328491" y="896135"/>
                </a:lnTo>
                <a:lnTo>
                  <a:pt x="286596" y="887285"/>
                </a:lnTo>
                <a:lnTo>
                  <a:pt x="246448" y="872948"/>
                </a:lnTo>
                <a:lnTo>
                  <a:pt x="208328" y="853462"/>
                </a:lnTo>
                <a:lnTo>
                  <a:pt x="172513" y="829163"/>
                </a:lnTo>
                <a:lnTo>
                  <a:pt x="139283" y="800388"/>
                </a:lnTo>
                <a:lnTo>
                  <a:pt x="108918" y="767476"/>
                </a:lnTo>
                <a:lnTo>
                  <a:pt x="81696" y="730764"/>
                </a:lnTo>
                <a:lnTo>
                  <a:pt x="57896" y="690589"/>
                </a:lnTo>
                <a:lnTo>
                  <a:pt x="37797" y="647289"/>
                </a:lnTo>
                <a:lnTo>
                  <a:pt x="21679" y="601200"/>
                </a:lnTo>
                <a:lnTo>
                  <a:pt x="9821" y="552661"/>
                </a:lnTo>
                <a:lnTo>
                  <a:pt x="2501" y="502008"/>
                </a:lnTo>
                <a:lnTo>
                  <a:pt x="0" y="44957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80247" y="3892296"/>
            <a:ext cx="1837944" cy="192023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3503" y="4136135"/>
            <a:ext cx="3029711" cy="145084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343" y="343865"/>
            <a:ext cx="5943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" panose="020B0704020202020204"/>
                <a:cs typeface="Arial" panose="020B0704020202020204"/>
              </a:rPr>
              <a:t>ANSYS</a:t>
            </a:r>
            <a:r>
              <a:rPr b="0" spc="-5" dirty="0">
                <a:latin typeface="微软雅黑" panose="020B0503020204020204" charset="-122"/>
                <a:cs typeface="微软雅黑" panose="020B0503020204020204" charset="-122"/>
              </a:rPr>
              <a:t>数字孪</a:t>
            </a:r>
            <a:r>
              <a:rPr b="0" dirty="0">
                <a:latin typeface="微软雅黑" panose="020B0503020204020204" charset="-122"/>
                <a:cs typeface="微软雅黑" panose="020B0503020204020204" charset="-122"/>
              </a:rPr>
              <a:t>生</a:t>
            </a:r>
            <a:r>
              <a:rPr b="0" spc="-5" dirty="0">
                <a:latin typeface="Arial" panose="020B0704020202020204"/>
                <a:cs typeface="Arial" panose="020B0704020202020204"/>
              </a:rPr>
              <a:t>Pump</a:t>
            </a:r>
            <a:r>
              <a:rPr b="0" spc="-35" dirty="0">
                <a:latin typeface="Arial" panose="020B0704020202020204"/>
                <a:cs typeface="Arial" panose="020B0704020202020204"/>
              </a:rPr>
              <a:t> </a:t>
            </a:r>
            <a:r>
              <a:rPr b="0" spc="-10" dirty="0">
                <a:latin typeface="Arial" panose="020B0704020202020204"/>
                <a:cs typeface="Arial" panose="020B0704020202020204"/>
              </a:rPr>
              <a:t>Demo</a:t>
            </a:r>
            <a:endParaRPr b="0" spc="-10" dirty="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52144" y="1295400"/>
            <a:ext cx="9311640" cy="4660900"/>
            <a:chOff x="1152144" y="1295400"/>
            <a:chExt cx="9311640" cy="46609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4000" y="1295400"/>
              <a:ext cx="8939784" cy="4038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144" y="1536191"/>
              <a:ext cx="4233672" cy="4419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0111" y="1813559"/>
              <a:ext cx="4233672" cy="3230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18323" y="2504948"/>
            <a:ext cx="779145" cy="2125980"/>
            <a:chOff x="7418323" y="2504948"/>
            <a:chExt cx="779145" cy="2125980"/>
          </a:xfrm>
        </p:grpSpPr>
        <p:sp>
          <p:nvSpPr>
            <p:cNvPr id="3" name="object 3"/>
            <p:cNvSpPr/>
            <p:nvPr/>
          </p:nvSpPr>
          <p:spPr>
            <a:xfrm>
              <a:off x="7431023" y="3886200"/>
              <a:ext cx="591820" cy="612775"/>
            </a:xfrm>
            <a:custGeom>
              <a:avLst/>
              <a:gdLst/>
              <a:ahLst/>
              <a:cxnLst/>
              <a:rect l="l" t="t" r="r" b="b"/>
              <a:pathLst>
                <a:path w="591820" h="612775">
                  <a:moveTo>
                    <a:pt x="0" y="306324"/>
                  </a:moveTo>
                  <a:lnTo>
                    <a:pt x="3868" y="256640"/>
                  </a:lnTo>
                  <a:lnTo>
                    <a:pt x="15069" y="209507"/>
                  </a:lnTo>
                  <a:lnTo>
                    <a:pt x="32993" y="165556"/>
                  </a:lnTo>
                  <a:lnTo>
                    <a:pt x="57034" y="125419"/>
                  </a:lnTo>
                  <a:lnTo>
                    <a:pt x="86582" y="89725"/>
                  </a:lnTo>
                  <a:lnTo>
                    <a:pt x="121029" y="59106"/>
                  </a:lnTo>
                  <a:lnTo>
                    <a:pt x="159769" y="34193"/>
                  </a:lnTo>
                  <a:lnTo>
                    <a:pt x="202192" y="15617"/>
                  </a:lnTo>
                  <a:lnTo>
                    <a:pt x="247690" y="4009"/>
                  </a:lnTo>
                  <a:lnTo>
                    <a:pt x="295655" y="0"/>
                  </a:lnTo>
                  <a:lnTo>
                    <a:pt x="343621" y="4009"/>
                  </a:lnTo>
                  <a:lnTo>
                    <a:pt x="389119" y="15617"/>
                  </a:lnTo>
                  <a:lnTo>
                    <a:pt x="431542" y="34193"/>
                  </a:lnTo>
                  <a:lnTo>
                    <a:pt x="470282" y="59106"/>
                  </a:lnTo>
                  <a:lnTo>
                    <a:pt x="504729" y="89725"/>
                  </a:lnTo>
                  <a:lnTo>
                    <a:pt x="534277" y="125419"/>
                  </a:lnTo>
                  <a:lnTo>
                    <a:pt x="558318" y="165556"/>
                  </a:lnTo>
                  <a:lnTo>
                    <a:pt x="576242" y="209507"/>
                  </a:lnTo>
                  <a:lnTo>
                    <a:pt x="587443" y="256640"/>
                  </a:lnTo>
                  <a:lnTo>
                    <a:pt x="591311" y="306324"/>
                  </a:lnTo>
                  <a:lnTo>
                    <a:pt x="587443" y="356007"/>
                  </a:lnTo>
                  <a:lnTo>
                    <a:pt x="576242" y="403140"/>
                  </a:lnTo>
                  <a:lnTo>
                    <a:pt x="558318" y="447091"/>
                  </a:lnTo>
                  <a:lnTo>
                    <a:pt x="534277" y="487228"/>
                  </a:lnTo>
                  <a:lnTo>
                    <a:pt x="504729" y="522922"/>
                  </a:lnTo>
                  <a:lnTo>
                    <a:pt x="470282" y="553541"/>
                  </a:lnTo>
                  <a:lnTo>
                    <a:pt x="431542" y="578454"/>
                  </a:lnTo>
                  <a:lnTo>
                    <a:pt x="389119" y="597030"/>
                  </a:lnTo>
                  <a:lnTo>
                    <a:pt x="343621" y="608638"/>
                  </a:lnTo>
                  <a:lnTo>
                    <a:pt x="295655" y="612648"/>
                  </a:lnTo>
                  <a:lnTo>
                    <a:pt x="247690" y="608638"/>
                  </a:lnTo>
                  <a:lnTo>
                    <a:pt x="202192" y="597030"/>
                  </a:lnTo>
                  <a:lnTo>
                    <a:pt x="159769" y="578454"/>
                  </a:lnTo>
                  <a:lnTo>
                    <a:pt x="121029" y="553541"/>
                  </a:lnTo>
                  <a:lnTo>
                    <a:pt x="86582" y="522922"/>
                  </a:lnTo>
                  <a:lnTo>
                    <a:pt x="57034" y="487228"/>
                  </a:lnTo>
                  <a:lnTo>
                    <a:pt x="32993" y="447091"/>
                  </a:lnTo>
                  <a:lnTo>
                    <a:pt x="15069" y="403140"/>
                  </a:lnTo>
                  <a:lnTo>
                    <a:pt x="3868" y="356007"/>
                  </a:lnTo>
                  <a:lnTo>
                    <a:pt x="0" y="30632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711439" y="3767328"/>
              <a:ext cx="473075" cy="850900"/>
            </a:xfrm>
            <a:custGeom>
              <a:avLst/>
              <a:gdLst/>
              <a:ahLst/>
              <a:cxnLst/>
              <a:rect l="l" t="t" r="r" b="b"/>
              <a:pathLst>
                <a:path w="473075" h="850900">
                  <a:moveTo>
                    <a:pt x="0" y="0"/>
                  </a:moveTo>
                  <a:lnTo>
                    <a:pt x="0" y="850646"/>
                  </a:lnTo>
                </a:path>
                <a:path w="473075" h="850900">
                  <a:moveTo>
                    <a:pt x="473075" y="396240"/>
                  </a:moveTo>
                  <a:lnTo>
                    <a:pt x="109727" y="396240"/>
                  </a:lnTo>
                </a:path>
                <a:path w="473075" h="850900">
                  <a:moveTo>
                    <a:pt x="473075" y="481584"/>
                  </a:moveTo>
                  <a:lnTo>
                    <a:pt x="109727" y="481584"/>
                  </a:lnTo>
                </a:path>
              </a:pathLst>
            </a:custGeom>
            <a:ln w="25400">
              <a:solidFill>
                <a:srgbClr val="8889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534655" y="4014216"/>
              <a:ext cx="353695" cy="360045"/>
            </a:xfrm>
            <a:custGeom>
              <a:avLst/>
              <a:gdLst/>
              <a:ahLst/>
              <a:cxnLst/>
              <a:rect l="l" t="t" r="r" b="b"/>
              <a:pathLst>
                <a:path w="353695" h="360045">
                  <a:moveTo>
                    <a:pt x="176784" y="0"/>
                  </a:moveTo>
                  <a:lnTo>
                    <a:pt x="129778" y="6424"/>
                  </a:lnTo>
                  <a:lnTo>
                    <a:pt x="87545" y="24553"/>
                  </a:lnTo>
                  <a:lnTo>
                    <a:pt x="51768" y="52673"/>
                  </a:lnTo>
                  <a:lnTo>
                    <a:pt x="24129" y="89069"/>
                  </a:lnTo>
                  <a:lnTo>
                    <a:pt x="6312" y="132027"/>
                  </a:lnTo>
                  <a:lnTo>
                    <a:pt x="0" y="179831"/>
                  </a:lnTo>
                  <a:lnTo>
                    <a:pt x="6312" y="227636"/>
                  </a:lnTo>
                  <a:lnTo>
                    <a:pt x="24129" y="270594"/>
                  </a:lnTo>
                  <a:lnTo>
                    <a:pt x="51768" y="306990"/>
                  </a:lnTo>
                  <a:lnTo>
                    <a:pt x="87545" y="335110"/>
                  </a:lnTo>
                  <a:lnTo>
                    <a:pt x="129778" y="353239"/>
                  </a:lnTo>
                  <a:lnTo>
                    <a:pt x="176784" y="359663"/>
                  </a:lnTo>
                  <a:lnTo>
                    <a:pt x="223789" y="353239"/>
                  </a:lnTo>
                  <a:lnTo>
                    <a:pt x="266022" y="335110"/>
                  </a:lnTo>
                  <a:lnTo>
                    <a:pt x="301799" y="306990"/>
                  </a:lnTo>
                  <a:lnTo>
                    <a:pt x="329438" y="270594"/>
                  </a:lnTo>
                  <a:lnTo>
                    <a:pt x="347255" y="227636"/>
                  </a:lnTo>
                  <a:lnTo>
                    <a:pt x="353568" y="179831"/>
                  </a:lnTo>
                  <a:lnTo>
                    <a:pt x="347255" y="132027"/>
                  </a:lnTo>
                  <a:lnTo>
                    <a:pt x="329438" y="89069"/>
                  </a:lnTo>
                  <a:lnTo>
                    <a:pt x="301799" y="52673"/>
                  </a:lnTo>
                  <a:lnTo>
                    <a:pt x="266022" y="24553"/>
                  </a:lnTo>
                  <a:lnTo>
                    <a:pt x="223789" y="6424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34655" y="4014216"/>
              <a:ext cx="353695" cy="360045"/>
            </a:xfrm>
            <a:custGeom>
              <a:avLst/>
              <a:gdLst/>
              <a:ahLst/>
              <a:cxnLst/>
              <a:rect l="l" t="t" r="r" b="b"/>
              <a:pathLst>
                <a:path w="353695" h="360045">
                  <a:moveTo>
                    <a:pt x="0" y="179831"/>
                  </a:moveTo>
                  <a:lnTo>
                    <a:pt x="6312" y="132027"/>
                  </a:lnTo>
                  <a:lnTo>
                    <a:pt x="24129" y="89069"/>
                  </a:lnTo>
                  <a:lnTo>
                    <a:pt x="51768" y="52673"/>
                  </a:lnTo>
                  <a:lnTo>
                    <a:pt x="87545" y="24553"/>
                  </a:lnTo>
                  <a:lnTo>
                    <a:pt x="129778" y="6424"/>
                  </a:lnTo>
                  <a:lnTo>
                    <a:pt x="176784" y="0"/>
                  </a:lnTo>
                  <a:lnTo>
                    <a:pt x="223789" y="6424"/>
                  </a:lnTo>
                  <a:lnTo>
                    <a:pt x="266022" y="24553"/>
                  </a:lnTo>
                  <a:lnTo>
                    <a:pt x="301799" y="52673"/>
                  </a:lnTo>
                  <a:lnTo>
                    <a:pt x="329438" y="89069"/>
                  </a:lnTo>
                  <a:lnTo>
                    <a:pt x="347255" y="132027"/>
                  </a:lnTo>
                  <a:lnTo>
                    <a:pt x="353568" y="179831"/>
                  </a:lnTo>
                  <a:lnTo>
                    <a:pt x="347255" y="227636"/>
                  </a:lnTo>
                  <a:lnTo>
                    <a:pt x="329438" y="270594"/>
                  </a:lnTo>
                  <a:lnTo>
                    <a:pt x="301799" y="306990"/>
                  </a:lnTo>
                  <a:lnTo>
                    <a:pt x="266022" y="335110"/>
                  </a:lnTo>
                  <a:lnTo>
                    <a:pt x="223789" y="353239"/>
                  </a:lnTo>
                  <a:lnTo>
                    <a:pt x="176784" y="359663"/>
                  </a:lnTo>
                  <a:lnTo>
                    <a:pt x="129778" y="353239"/>
                  </a:lnTo>
                  <a:lnTo>
                    <a:pt x="87545" y="335110"/>
                  </a:lnTo>
                  <a:lnTo>
                    <a:pt x="51768" y="306990"/>
                  </a:lnTo>
                  <a:lnTo>
                    <a:pt x="24129" y="270594"/>
                  </a:lnTo>
                  <a:lnTo>
                    <a:pt x="6312" y="227636"/>
                  </a:lnTo>
                  <a:lnTo>
                    <a:pt x="0" y="17983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644129" y="4007866"/>
              <a:ext cx="131572" cy="1071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2993" y="4065143"/>
              <a:ext cx="108489" cy="239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9011" y="2504948"/>
              <a:ext cx="421640" cy="3759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32353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" dirty="0">
                <a:latin typeface="微软雅黑" panose="020B0503020204020204" charset="-122"/>
                <a:cs typeface="微软雅黑" panose="020B0503020204020204" charset="-122"/>
              </a:rPr>
              <a:t>泵系统故障注入演示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9857" y="2648457"/>
            <a:ext cx="137795" cy="10922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latin typeface="Arial" panose="020B0704020202020204"/>
                <a:cs typeface="Arial" panose="020B0704020202020204"/>
              </a:rPr>
              <a:t>M</a:t>
            </a:r>
            <a:endParaRPr sz="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04759" y="334975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7552435" y="1813560"/>
            <a:ext cx="2177415" cy="2844800"/>
            <a:chOff x="7552435" y="1813560"/>
            <a:chExt cx="2177415" cy="2844800"/>
          </a:xfrm>
        </p:grpSpPr>
        <p:sp>
          <p:nvSpPr>
            <p:cNvPr id="14" name="object 14"/>
            <p:cNvSpPr/>
            <p:nvPr/>
          </p:nvSpPr>
          <p:spPr>
            <a:xfrm>
              <a:off x="7565135" y="3432048"/>
              <a:ext cx="2036445" cy="1186180"/>
            </a:xfrm>
            <a:custGeom>
              <a:avLst/>
              <a:gdLst/>
              <a:ahLst/>
              <a:cxnLst/>
              <a:rect l="l" t="t" r="r" b="b"/>
              <a:pathLst>
                <a:path w="2036445" h="1186179">
                  <a:moveTo>
                    <a:pt x="149352" y="1185671"/>
                  </a:moveTo>
                  <a:lnTo>
                    <a:pt x="2036318" y="1185671"/>
                  </a:lnTo>
                </a:path>
                <a:path w="2036445" h="1186179">
                  <a:moveTo>
                    <a:pt x="0" y="0"/>
                  </a:moveTo>
                  <a:lnTo>
                    <a:pt x="283591" y="0"/>
                  </a:lnTo>
                </a:path>
                <a:path w="2036445" h="1186179">
                  <a:moveTo>
                    <a:pt x="143256" y="0"/>
                  </a:moveTo>
                  <a:lnTo>
                    <a:pt x="143256" y="40284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331" y="4373880"/>
              <a:ext cx="104648" cy="2839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3019" y="3699764"/>
              <a:ext cx="285369" cy="1046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9627" y="3440683"/>
              <a:ext cx="260096" cy="3728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65135" y="2115312"/>
              <a:ext cx="2036445" cy="2502535"/>
            </a:xfrm>
            <a:custGeom>
              <a:avLst/>
              <a:gdLst/>
              <a:ahLst/>
              <a:cxnLst/>
              <a:rect l="l" t="t" r="r" b="b"/>
              <a:pathLst>
                <a:path w="2036445" h="2502535">
                  <a:moveTo>
                    <a:pt x="2036064" y="1691639"/>
                  </a:moveTo>
                  <a:lnTo>
                    <a:pt x="2036064" y="2502408"/>
                  </a:lnTo>
                </a:path>
                <a:path w="2036445" h="2502535">
                  <a:moveTo>
                    <a:pt x="1475232" y="6096"/>
                  </a:moveTo>
                  <a:lnTo>
                    <a:pt x="2030222" y="6096"/>
                  </a:lnTo>
                </a:path>
                <a:path w="2036445" h="2502535">
                  <a:moveTo>
                    <a:pt x="2020824" y="6096"/>
                  </a:moveTo>
                  <a:lnTo>
                    <a:pt x="2020824" y="1336421"/>
                  </a:lnTo>
                </a:path>
                <a:path w="2036445" h="2502535">
                  <a:moveTo>
                    <a:pt x="0" y="1152143"/>
                  </a:moveTo>
                  <a:lnTo>
                    <a:pt x="283591" y="1152143"/>
                  </a:lnTo>
                </a:path>
                <a:path w="2036445" h="2502535">
                  <a:moveTo>
                    <a:pt x="143256" y="749808"/>
                  </a:moveTo>
                  <a:lnTo>
                    <a:pt x="143256" y="1152652"/>
                  </a:lnTo>
                </a:path>
                <a:path w="2036445" h="2502535">
                  <a:moveTo>
                    <a:pt x="143256" y="0"/>
                  </a:moveTo>
                  <a:lnTo>
                    <a:pt x="143256" y="402843"/>
                  </a:lnTo>
                </a:path>
                <a:path w="2036445" h="2502535">
                  <a:moveTo>
                    <a:pt x="143256" y="6096"/>
                  </a:moveTo>
                  <a:lnTo>
                    <a:pt x="707136" y="609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72271" y="1813560"/>
              <a:ext cx="768350" cy="649605"/>
            </a:xfrm>
            <a:custGeom>
              <a:avLst/>
              <a:gdLst/>
              <a:ahLst/>
              <a:cxnLst/>
              <a:rect l="l" t="t" r="r" b="b"/>
              <a:pathLst>
                <a:path w="768350" h="649605">
                  <a:moveTo>
                    <a:pt x="768096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768096" y="649224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272271" y="1813560"/>
            <a:ext cx="768350" cy="649605"/>
          </a:xfrm>
          <a:prstGeom prst="rect">
            <a:avLst/>
          </a:prstGeom>
          <a:ln w="25400">
            <a:solidFill>
              <a:srgbClr val="88898D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257810">
              <a:lnSpc>
                <a:spcPct val="100000"/>
              </a:lnSpc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水箱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01431" y="2801823"/>
            <a:ext cx="431165" cy="661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电动阀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33655">
              <a:lnSpc>
                <a:spcPct val="100000"/>
              </a:lnSpc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流量计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9189" y="3557778"/>
            <a:ext cx="1547495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9985">
              <a:lnSpc>
                <a:spcPts val="108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电动阀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1080"/>
              </a:lnSpc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压力传感器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72527" y="4384929"/>
            <a:ext cx="4095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离心泵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71180" y="4028947"/>
            <a:ext cx="391160" cy="375920"/>
            <a:chOff x="8171180" y="4028947"/>
            <a:chExt cx="391160" cy="375920"/>
          </a:xfrm>
        </p:grpSpPr>
        <p:sp>
          <p:nvSpPr>
            <p:cNvPr id="25" name="object 25"/>
            <p:cNvSpPr/>
            <p:nvPr/>
          </p:nvSpPr>
          <p:spPr>
            <a:xfrm>
              <a:off x="8183880" y="4041647"/>
              <a:ext cx="365760" cy="350520"/>
            </a:xfrm>
            <a:custGeom>
              <a:avLst/>
              <a:gdLst/>
              <a:ahLst/>
              <a:cxnLst/>
              <a:rect l="l" t="t" r="r" b="b"/>
              <a:pathLst>
                <a:path w="365759" h="350520">
                  <a:moveTo>
                    <a:pt x="182879" y="0"/>
                  </a:moveTo>
                  <a:lnTo>
                    <a:pt x="134276" y="6261"/>
                  </a:lnTo>
                  <a:lnTo>
                    <a:pt x="90593" y="23932"/>
                  </a:lnTo>
                  <a:lnTo>
                    <a:pt x="53578" y="51339"/>
                  </a:lnTo>
                  <a:lnTo>
                    <a:pt x="24976" y="86811"/>
                  </a:lnTo>
                  <a:lnTo>
                    <a:pt x="6535" y="128675"/>
                  </a:lnTo>
                  <a:lnTo>
                    <a:pt x="0" y="175259"/>
                  </a:lnTo>
                  <a:lnTo>
                    <a:pt x="6535" y="221844"/>
                  </a:lnTo>
                  <a:lnTo>
                    <a:pt x="24976" y="263708"/>
                  </a:lnTo>
                  <a:lnTo>
                    <a:pt x="53578" y="299180"/>
                  </a:lnTo>
                  <a:lnTo>
                    <a:pt x="90593" y="326587"/>
                  </a:lnTo>
                  <a:lnTo>
                    <a:pt x="134276" y="344258"/>
                  </a:lnTo>
                  <a:lnTo>
                    <a:pt x="182879" y="350519"/>
                  </a:lnTo>
                  <a:lnTo>
                    <a:pt x="231483" y="344258"/>
                  </a:lnTo>
                  <a:lnTo>
                    <a:pt x="275166" y="326587"/>
                  </a:lnTo>
                  <a:lnTo>
                    <a:pt x="312181" y="299180"/>
                  </a:lnTo>
                  <a:lnTo>
                    <a:pt x="340783" y="263708"/>
                  </a:lnTo>
                  <a:lnTo>
                    <a:pt x="359224" y="221844"/>
                  </a:lnTo>
                  <a:lnTo>
                    <a:pt x="365760" y="175259"/>
                  </a:lnTo>
                  <a:lnTo>
                    <a:pt x="359224" y="128675"/>
                  </a:lnTo>
                  <a:lnTo>
                    <a:pt x="340783" y="86811"/>
                  </a:lnTo>
                  <a:lnTo>
                    <a:pt x="312181" y="51339"/>
                  </a:lnTo>
                  <a:lnTo>
                    <a:pt x="275166" y="23932"/>
                  </a:lnTo>
                  <a:lnTo>
                    <a:pt x="231483" y="6261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83880" y="4041647"/>
              <a:ext cx="365760" cy="350520"/>
            </a:xfrm>
            <a:custGeom>
              <a:avLst/>
              <a:gdLst/>
              <a:ahLst/>
              <a:cxnLst/>
              <a:rect l="l" t="t" r="r" b="b"/>
              <a:pathLst>
                <a:path w="365759" h="350520">
                  <a:moveTo>
                    <a:pt x="0" y="175259"/>
                  </a:moveTo>
                  <a:lnTo>
                    <a:pt x="6535" y="128675"/>
                  </a:lnTo>
                  <a:lnTo>
                    <a:pt x="24976" y="86811"/>
                  </a:lnTo>
                  <a:lnTo>
                    <a:pt x="53578" y="51339"/>
                  </a:lnTo>
                  <a:lnTo>
                    <a:pt x="90593" y="23932"/>
                  </a:lnTo>
                  <a:lnTo>
                    <a:pt x="134276" y="6261"/>
                  </a:lnTo>
                  <a:lnTo>
                    <a:pt x="182879" y="0"/>
                  </a:lnTo>
                  <a:lnTo>
                    <a:pt x="231483" y="6261"/>
                  </a:lnTo>
                  <a:lnTo>
                    <a:pt x="275166" y="23932"/>
                  </a:lnTo>
                  <a:lnTo>
                    <a:pt x="312181" y="51339"/>
                  </a:lnTo>
                  <a:lnTo>
                    <a:pt x="340783" y="86811"/>
                  </a:lnTo>
                  <a:lnTo>
                    <a:pt x="359224" y="128675"/>
                  </a:lnTo>
                  <a:lnTo>
                    <a:pt x="365760" y="175259"/>
                  </a:lnTo>
                  <a:lnTo>
                    <a:pt x="359224" y="221844"/>
                  </a:lnTo>
                  <a:lnTo>
                    <a:pt x="340783" y="263708"/>
                  </a:lnTo>
                  <a:lnTo>
                    <a:pt x="312181" y="299180"/>
                  </a:lnTo>
                  <a:lnTo>
                    <a:pt x="275166" y="326587"/>
                  </a:lnTo>
                  <a:lnTo>
                    <a:pt x="231483" y="344258"/>
                  </a:lnTo>
                  <a:lnTo>
                    <a:pt x="182879" y="350519"/>
                  </a:lnTo>
                  <a:lnTo>
                    <a:pt x="134276" y="344258"/>
                  </a:lnTo>
                  <a:lnTo>
                    <a:pt x="90593" y="326587"/>
                  </a:lnTo>
                  <a:lnTo>
                    <a:pt x="53578" y="299180"/>
                  </a:lnTo>
                  <a:lnTo>
                    <a:pt x="24976" y="263708"/>
                  </a:lnTo>
                  <a:lnTo>
                    <a:pt x="6535" y="221844"/>
                  </a:lnTo>
                  <a:lnTo>
                    <a:pt x="0" y="17525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302879" y="4127119"/>
            <a:ext cx="1320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Arial" panose="020B0704020202020204"/>
                <a:cs typeface="Arial" panose="020B0704020202020204"/>
              </a:rPr>
              <a:t>M</a:t>
            </a:r>
            <a:endParaRPr sz="10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5106" y="4054221"/>
            <a:ext cx="838200" cy="4768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电动机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>
              <a:lnSpc>
                <a:spcPct val="100000"/>
              </a:lnSpc>
              <a:spcBef>
                <a:spcPts val="114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压力传感器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14132" y="4315920"/>
            <a:ext cx="219376" cy="23817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7154671" y="4592192"/>
            <a:ext cx="5378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微软雅黑" panose="020B0503020204020204" charset="-122"/>
                <a:cs typeface="微软雅黑" panose="020B0503020204020204" charset="-122"/>
              </a:rPr>
              <a:t>加速度计</a:t>
            </a:r>
            <a:endParaRPr sz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54608" y="1261872"/>
            <a:ext cx="10741660" cy="4029710"/>
            <a:chOff x="1054608" y="1261872"/>
            <a:chExt cx="10741660" cy="4029710"/>
          </a:xfrm>
        </p:grpSpPr>
        <p:sp>
          <p:nvSpPr>
            <p:cNvPr id="32" name="object 32"/>
            <p:cNvSpPr/>
            <p:nvPr/>
          </p:nvSpPr>
          <p:spPr>
            <a:xfrm>
              <a:off x="9076943" y="3194304"/>
              <a:ext cx="744220" cy="899160"/>
            </a:xfrm>
            <a:custGeom>
              <a:avLst/>
              <a:gdLst/>
              <a:ahLst/>
              <a:cxnLst/>
              <a:rect l="l" t="t" r="r" b="b"/>
              <a:pathLst>
                <a:path w="744220" h="899160">
                  <a:moveTo>
                    <a:pt x="0" y="449580"/>
                  </a:moveTo>
                  <a:lnTo>
                    <a:pt x="2501" y="397151"/>
                  </a:lnTo>
                  <a:lnTo>
                    <a:pt x="9821" y="346498"/>
                  </a:lnTo>
                  <a:lnTo>
                    <a:pt x="21679" y="297959"/>
                  </a:lnTo>
                  <a:lnTo>
                    <a:pt x="37797" y="251870"/>
                  </a:lnTo>
                  <a:lnTo>
                    <a:pt x="57896" y="208570"/>
                  </a:lnTo>
                  <a:lnTo>
                    <a:pt x="81696" y="168395"/>
                  </a:lnTo>
                  <a:lnTo>
                    <a:pt x="108918" y="131683"/>
                  </a:lnTo>
                  <a:lnTo>
                    <a:pt x="139283" y="98771"/>
                  </a:lnTo>
                  <a:lnTo>
                    <a:pt x="172513" y="69996"/>
                  </a:lnTo>
                  <a:lnTo>
                    <a:pt x="208328" y="45697"/>
                  </a:lnTo>
                  <a:lnTo>
                    <a:pt x="246448" y="26211"/>
                  </a:lnTo>
                  <a:lnTo>
                    <a:pt x="286596" y="11874"/>
                  </a:lnTo>
                  <a:lnTo>
                    <a:pt x="328491" y="3024"/>
                  </a:lnTo>
                  <a:lnTo>
                    <a:pt x="371855" y="0"/>
                  </a:lnTo>
                  <a:lnTo>
                    <a:pt x="415220" y="3024"/>
                  </a:lnTo>
                  <a:lnTo>
                    <a:pt x="457115" y="11874"/>
                  </a:lnTo>
                  <a:lnTo>
                    <a:pt x="497263" y="26211"/>
                  </a:lnTo>
                  <a:lnTo>
                    <a:pt x="535383" y="45697"/>
                  </a:lnTo>
                  <a:lnTo>
                    <a:pt x="571198" y="69996"/>
                  </a:lnTo>
                  <a:lnTo>
                    <a:pt x="604428" y="98771"/>
                  </a:lnTo>
                  <a:lnTo>
                    <a:pt x="634793" y="131683"/>
                  </a:lnTo>
                  <a:lnTo>
                    <a:pt x="662015" y="168395"/>
                  </a:lnTo>
                  <a:lnTo>
                    <a:pt x="685815" y="208570"/>
                  </a:lnTo>
                  <a:lnTo>
                    <a:pt x="705914" y="251870"/>
                  </a:lnTo>
                  <a:lnTo>
                    <a:pt x="722032" y="297959"/>
                  </a:lnTo>
                  <a:lnTo>
                    <a:pt x="733890" y="346498"/>
                  </a:lnTo>
                  <a:lnTo>
                    <a:pt x="741210" y="397151"/>
                  </a:lnTo>
                  <a:lnTo>
                    <a:pt x="743711" y="449580"/>
                  </a:lnTo>
                  <a:lnTo>
                    <a:pt x="741210" y="502008"/>
                  </a:lnTo>
                  <a:lnTo>
                    <a:pt x="733890" y="552661"/>
                  </a:lnTo>
                  <a:lnTo>
                    <a:pt x="722032" y="601200"/>
                  </a:lnTo>
                  <a:lnTo>
                    <a:pt x="705914" y="647289"/>
                  </a:lnTo>
                  <a:lnTo>
                    <a:pt x="685815" y="690589"/>
                  </a:lnTo>
                  <a:lnTo>
                    <a:pt x="662015" y="730764"/>
                  </a:lnTo>
                  <a:lnTo>
                    <a:pt x="634793" y="767476"/>
                  </a:lnTo>
                  <a:lnTo>
                    <a:pt x="604428" y="800388"/>
                  </a:lnTo>
                  <a:lnTo>
                    <a:pt x="571198" y="829163"/>
                  </a:lnTo>
                  <a:lnTo>
                    <a:pt x="535383" y="853462"/>
                  </a:lnTo>
                  <a:lnTo>
                    <a:pt x="497263" y="872948"/>
                  </a:lnTo>
                  <a:lnTo>
                    <a:pt x="457115" y="887285"/>
                  </a:lnTo>
                  <a:lnTo>
                    <a:pt x="415220" y="896135"/>
                  </a:lnTo>
                  <a:lnTo>
                    <a:pt x="371855" y="899160"/>
                  </a:lnTo>
                  <a:lnTo>
                    <a:pt x="328491" y="896135"/>
                  </a:lnTo>
                  <a:lnTo>
                    <a:pt x="286596" y="887285"/>
                  </a:lnTo>
                  <a:lnTo>
                    <a:pt x="246448" y="872948"/>
                  </a:lnTo>
                  <a:lnTo>
                    <a:pt x="208328" y="853462"/>
                  </a:lnTo>
                  <a:lnTo>
                    <a:pt x="172513" y="829163"/>
                  </a:lnTo>
                  <a:lnTo>
                    <a:pt x="139283" y="800388"/>
                  </a:lnTo>
                  <a:lnTo>
                    <a:pt x="108918" y="767476"/>
                  </a:lnTo>
                  <a:lnTo>
                    <a:pt x="81696" y="730764"/>
                  </a:lnTo>
                  <a:lnTo>
                    <a:pt x="57896" y="690589"/>
                  </a:lnTo>
                  <a:lnTo>
                    <a:pt x="37797" y="647289"/>
                  </a:lnTo>
                  <a:lnTo>
                    <a:pt x="21679" y="601200"/>
                  </a:lnTo>
                  <a:lnTo>
                    <a:pt x="9821" y="552661"/>
                  </a:lnTo>
                  <a:lnTo>
                    <a:pt x="2501" y="502008"/>
                  </a:lnTo>
                  <a:lnTo>
                    <a:pt x="0" y="44958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992" y="2139696"/>
              <a:ext cx="5187696" cy="247802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8088" y="1624584"/>
              <a:ext cx="7117079" cy="33040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9887" y="1609344"/>
              <a:ext cx="4145279" cy="33040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608" y="1261872"/>
              <a:ext cx="3203448" cy="40294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8056" y="1566672"/>
              <a:ext cx="7537704" cy="3279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6264" y="2349754"/>
            <a:ext cx="40792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latin typeface="微软雅黑" panose="020B0503020204020204" charset="-122"/>
                <a:cs typeface="微软雅黑" panose="020B0503020204020204" charset="-122"/>
              </a:rPr>
              <a:t>飞机环控系统仿真项目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75704" y="317906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078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90054" y="3132201"/>
            <a:ext cx="1882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原型是麦道</a:t>
            </a:r>
            <a:r>
              <a:rPr sz="1800" dirty="0">
                <a:latin typeface="Arial" panose="020B0704020202020204"/>
                <a:cs typeface="Arial" panose="020B0704020202020204"/>
              </a:rPr>
              <a:t>82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机型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162306"/>
            <a:ext cx="40792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0" dirty="0">
                <a:latin typeface="微软雅黑" panose="020B0503020204020204" charset="-122"/>
                <a:cs typeface="微软雅黑" panose="020B0503020204020204" charset="-122"/>
              </a:rPr>
              <a:t>飞机环控系统仿真项目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94893" y="990600"/>
            <a:ext cx="8497570" cy="4974590"/>
            <a:chOff x="3694893" y="990600"/>
            <a:chExt cx="8497570" cy="497459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94893" y="990600"/>
              <a:ext cx="3859797" cy="2057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0583" y="3188207"/>
              <a:ext cx="3124200" cy="27767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783" y="1627631"/>
              <a:ext cx="5157216" cy="40904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8644" y="970838"/>
            <a:ext cx="2499995" cy="450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89865" indent="-344805" algn="just">
              <a:lnSpc>
                <a:spcPct val="150000"/>
              </a:lnSpc>
              <a:spcBef>
                <a:spcPts val="100"/>
              </a:spcBef>
              <a:buFont typeface="Arial" panose="020B0704020202020204"/>
              <a:buAutoNum type="arabicPeriod"/>
              <a:tabLst>
                <a:tab pos="35750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项目以整个环控系统为研 究对象，分析整个环控系 统的系统的性能与各个参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数响应情况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marR="5080" indent="-344805">
              <a:lnSpc>
                <a:spcPct val="150000"/>
              </a:lnSpc>
              <a:buFont typeface="Arial" panose="020B0704020202020204"/>
              <a:buAutoNum type="arabicPeriod"/>
              <a:tabLst>
                <a:tab pos="356870" algn="l"/>
                <a:tab pos="35750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客舱作为一个重要部件，  内部环境复杂，温度、压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力传感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只能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按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照点</a:t>
            </a:r>
            <a:r>
              <a:rPr sz="1400" spc="10" dirty="0">
                <a:latin typeface="微软雅黑" panose="020B0503020204020204" charset="-122"/>
                <a:cs typeface="微软雅黑" panose="020B0503020204020204" charset="-122"/>
              </a:rPr>
              <a:t>采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集，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不能覆盖整个机舱整体。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marR="189865" indent="-344805" algn="just">
              <a:lnSpc>
                <a:spcPct val="150000"/>
              </a:lnSpc>
              <a:buFont typeface="Arial" panose="020B0704020202020204"/>
              <a:buAutoNum type="arabicPeriod"/>
              <a:tabLst>
                <a:tab pos="357505" algn="l"/>
              </a:tabLst>
            </a:pP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Dynamic</a:t>
            </a:r>
            <a:r>
              <a:rPr sz="1400" spc="40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ROM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技术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我们把客舱整体做成降阶 模型用于系统仿真，相当 于客舱内任一点都安装了 </a:t>
            </a:r>
            <a:r>
              <a:rPr sz="1400" spc="-15" dirty="0">
                <a:latin typeface="微软雅黑" panose="020B0503020204020204" charset="-122"/>
                <a:cs typeface="微软雅黑" panose="020B0503020204020204" charset="-122"/>
              </a:rPr>
              <a:t>传感器，客舱整体完整数 </a:t>
            </a:r>
            <a:r>
              <a:rPr sz="1400" spc="-10" dirty="0">
                <a:latin typeface="微软雅黑" panose="020B0503020204020204" charset="-122"/>
                <a:cs typeface="微软雅黑" panose="020B0503020204020204" charset="-122"/>
              </a:rPr>
              <a:t>据用于系统仿真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4330" y="2687954"/>
            <a:ext cx="5035550" cy="3561715"/>
            <a:chOff x="3664330" y="2687954"/>
            <a:chExt cx="5035550" cy="3561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184904" y="3099815"/>
              <a:ext cx="4514850" cy="31493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64331" y="2687954"/>
              <a:ext cx="3342004" cy="834390"/>
            </a:xfrm>
            <a:custGeom>
              <a:avLst/>
              <a:gdLst/>
              <a:ahLst/>
              <a:cxnLst/>
              <a:rect l="l" t="t" r="r" b="b"/>
              <a:pathLst>
                <a:path w="3342004" h="834389">
                  <a:moveTo>
                    <a:pt x="524764" y="834136"/>
                  </a:moveTo>
                  <a:lnTo>
                    <a:pt x="505968" y="782447"/>
                  </a:lnTo>
                  <a:lnTo>
                    <a:pt x="481076" y="713994"/>
                  </a:lnTo>
                  <a:lnTo>
                    <a:pt x="454901" y="741654"/>
                  </a:lnTo>
                  <a:lnTo>
                    <a:pt x="26162" y="335534"/>
                  </a:lnTo>
                  <a:lnTo>
                    <a:pt x="0" y="363220"/>
                  </a:lnTo>
                  <a:lnTo>
                    <a:pt x="428713" y="769315"/>
                  </a:lnTo>
                  <a:lnTo>
                    <a:pt x="402463" y="797052"/>
                  </a:lnTo>
                  <a:lnTo>
                    <a:pt x="524764" y="834136"/>
                  </a:lnTo>
                  <a:close/>
                </a:path>
                <a:path w="3342004" h="834389">
                  <a:moveTo>
                    <a:pt x="1859280" y="702183"/>
                  </a:moveTo>
                  <a:lnTo>
                    <a:pt x="1821357" y="706120"/>
                  </a:lnTo>
                  <a:lnTo>
                    <a:pt x="1748028" y="0"/>
                  </a:lnTo>
                  <a:lnTo>
                    <a:pt x="1710182" y="3810"/>
                  </a:lnTo>
                  <a:lnTo>
                    <a:pt x="1783384" y="710069"/>
                  </a:lnTo>
                  <a:lnTo>
                    <a:pt x="1745488" y="713994"/>
                  </a:lnTo>
                  <a:lnTo>
                    <a:pt x="1814195" y="821817"/>
                  </a:lnTo>
                  <a:lnTo>
                    <a:pt x="1849132" y="729107"/>
                  </a:lnTo>
                  <a:lnTo>
                    <a:pt x="1859280" y="702183"/>
                  </a:lnTo>
                  <a:close/>
                </a:path>
                <a:path w="3342004" h="834389">
                  <a:moveTo>
                    <a:pt x="3341878" y="203581"/>
                  </a:moveTo>
                  <a:lnTo>
                    <a:pt x="3308985" y="184277"/>
                  </a:lnTo>
                  <a:lnTo>
                    <a:pt x="3123984" y="498652"/>
                  </a:lnTo>
                  <a:lnTo>
                    <a:pt x="3091180" y="479298"/>
                  </a:lnTo>
                  <a:lnTo>
                    <a:pt x="3082417" y="606806"/>
                  </a:lnTo>
                  <a:lnTo>
                    <a:pt x="3189605" y="537337"/>
                  </a:lnTo>
                  <a:lnTo>
                    <a:pt x="3184639" y="534416"/>
                  </a:lnTo>
                  <a:lnTo>
                    <a:pt x="3156826" y="518020"/>
                  </a:lnTo>
                  <a:lnTo>
                    <a:pt x="3341878" y="203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492878" y="2377820"/>
            <a:ext cx="17335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 panose="020B0704020202020204"/>
                <a:cs typeface="Arial" panose="020B0704020202020204"/>
              </a:rPr>
              <a:t>Complex</a:t>
            </a:r>
            <a:r>
              <a:rPr sz="1600" spc="-105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geometry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5229" y="2695143"/>
            <a:ext cx="8223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" panose="020B0704020202020204"/>
                <a:cs typeface="Arial" panose="020B0704020202020204"/>
              </a:rPr>
              <a:t>Humidity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5397" y="3894277"/>
            <a:ext cx="193167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 panose="020B0704020202020204"/>
                <a:cs typeface="Arial" panose="020B0704020202020204"/>
              </a:rPr>
              <a:t>Heat generation</a:t>
            </a:r>
            <a:r>
              <a:rPr sz="1600" spc="-5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from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 panose="020B0704020202020204"/>
                <a:cs typeface="Arial" panose="020B0704020202020204"/>
              </a:rPr>
              <a:t>human</a:t>
            </a:r>
            <a:r>
              <a:rPr sz="160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body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29204" y="3122929"/>
            <a:ext cx="6314440" cy="2366645"/>
          </a:xfrm>
          <a:custGeom>
            <a:avLst/>
            <a:gdLst/>
            <a:ahLst/>
            <a:cxnLst/>
            <a:rect l="l" t="t" r="r" b="b"/>
            <a:pathLst>
              <a:path w="6314440" h="2366645">
                <a:moveTo>
                  <a:pt x="988568" y="1313815"/>
                </a:moveTo>
                <a:lnTo>
                  <a:pt x="980808" y="1306830"/>
                </a:lnTo>
                <a:lnTo>
                  <a:pt x="893699" y="1228344"/>
                </a:lnTo>
                <a:lnTo>
                  <a:pt x="883526" y="1265072"/>
                </a:lnTo>
                <a:lnTo>
                  <a:pt x="10160" y="1023747"/>
                </a:lnTo>
                <a:lnTo>
                  <a:pt x="0" y="1060577"/>
                </a:lnTo>
                <a:lnTo>
                  <a:pt x="873366" y="1301788"/>
                </a:lnTo>
                <a:lnTo>
                  <a:pt x="863219" y="1338453"/>
                </a:lnTo>
                <a:lnTo>
                  <a:pt x="988568" y="1313815"/>
                </a:lnTo>
                <a:close/>
              </a:path>
              <a:path w="6314440" h="2366645">
                <a:moveTo>
                  <a:pt x="1702435" y="2054098"/>
                </a:moveTo>
                <a:lnTo>
                  <a:pt x="1574927" y="2045716"/>
                </a:lnTo>
                <a:lnTo>
                  <a:pt x="1589620" y="2080793"/>
                </a:lnTo>
                <a:lnTo>
                  <a:pt x="994410" y="2331085"/>
                </a:lnTo>
                <a:lnTo>
                  <a:pt x="1009142" y="2366137"/>
                </a:lnTo>
                <a:lnTo>
                  <a:pt x="1604365" y="2115959"/>
                </a:lnTo>
                <a:lnTo>
                  <a:pt x="1619123" y="2151126"/>
                </a:lnTo>
                <a:lnTo>
                  <a:pt x="1685848" y="2073402"/>
                </a:lnTo>
                <a:lnTo>
                  <a:pt x="1702435" y="2054098"/>
                </a:lnTo>
                <a:close/>
              </a:path>
              <a:path w="6314440" h="2366645">
                <a:moveTo>
                  <a:pt x="5314061" y="17780"/>
                </a:moveTo>
                <a:lnTo>
                  <a:pt x="5280279" y="0"/>
                </a:lnTo>
                <a:lnTo>
                  <a:pt x="4985245" y="561835"/>
                </a:lnTo>
                <a:lnTo>
                  <a:pt x="4951476" y="544068"/>
                </a:lnTo>
                <a:lnTo>
                  <a:pt x="4948936" y="671830"/>
                </a:lnTo>
                <a:lnTo>
                  <a:pt x="5052695" y="597281"/>
                </a:lnTo>
                <a:lnTo>
                  <a:pt x="5050993" y="596392"/>
                </a:lnTo>
                <a:lnTo>
                  <a:pt x="5018989" y="579564"/>
                </a:lnTo>
                <a:lnTo>
                  <a:pt x="5314061" y="17780"/>
                </a:lnTo>
                <a:close/>
              </a:path>
              <a:path w="6314440" h="2366645">
                <a:moveTo>
                  <a:pt x="6309233" y="1723517"/>
                </a:moveTo>
                <a:lnTo>
                  <a:pt x="6291580" y="1689735"/>
                </a:lnTo>
                <a:lnTo>
                  <a:pt x="5772785" y="1962048"/>
                </a:lnTo>
                <a:lnTo>
                  <a:pt x="5755132" y="1928368"/>
                </a:lnTo>
                <a:lnTo>
                  <a:pt x="5680456" y="2032127"/>
                </a:lnTo>
                <a:lnTo>
                  <a:pt x="5808218" y="2029587"/>
                </a:lnTo>
                <a:lnTo>
                  <a:pt x="5795162" y="2004695"/>
                </a:lnTo>
                <a:lnTo>
                  <a:pt x="5790514" y="1995855"/>
                </a:lnTo>
                <a:lnTo>
                  <a:pt x="6309233" y="1723517"/>
                </a:lnTo>
                <a:close/>
              </a:path>
              <a:path w="6314440" h="2366645">
                <a:moveTo>
                  <a:pt x="6313932" y="518287"/>
                </a:moveTo>
                <a:lnTo>
                  <a:pt x="6292088" y="487045"/>
                </a:lnTo>
                <a:lnTo>
                  <a:pt x="5650636" y="933615"/>
                </a:lnTo>
                <a:lnTo>
                  <a:pt x="5628894" y="902335"/>
                </a:lnTo>
                <a:lnTo>
                  <a:pt x="5567680" y="1014603"/>
                </a:lnTo>
                <a:lnTo>
                  <a:pt x="5694172" y="996188"/>
                </a:lnTo>
                <a:lnTo>
                  <a:pt x="5679948" y="975741"/>
                </a:lnTo>
                <a:lnTo>
                  <a:pt x="5672366" y="964844"/>
                </a:lnTo>
                <a:lnTo>
                  <a:pt x="6313932" y="5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64510" y="5375249"/>
            <a:ext cx="8858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Arial" panose="020B0704020202020204"/>
                <a:cs typeface="Arial" panose="020B0704020202020204"/>
              </a:rPr>
              <a:t>Rad</a:t>
            </a:r>
            <a:r>
              <a:rPr sz="1600" dirty="0">
                <a:latin typeface="Arial" panose="020B0704020202020204"/>
                <a:cs typeface="Arial" panose="020B0704020202020204"/>
              </a:rPr>
              <a:t>iat</a:t>
            </a:r>
            <a:r>
              <a:rPr sz="1600" dirty="0">
                <a:latin typeface="Arial" panose="020B0704020202020204"/>
                <a:cs typeface="Arial" panose="020B0704020202020204"/>
              </a:rPr>
              <a:t>ion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093" y="2540254"/>
            <a:ext cx="3016250" cy="525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 panose="020B0704020202020204"/>
                <a:cs typeface="Arial" panose="020B0704020202020204"/>
              </a:rPr>
              <a:t>Unsteady</a:t>
            </a:r>
            <a:r>
              <a:rPr sz="1600" spc="-3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velocity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317625">
              <a:lnSpc>
                <a:spcPct val="100000"/>
              </a:lnSpc>
              <a:spcBef>
                <a:spcPts val="85"/>
              </a:spcBef>
            </a:pPr>
            <a:r>
              <a:rPr sz="1600" spc="-5" dirty="0">
                <a:latin typeface="Arial" panose="020B0704020202020204"/>
                <a:cs typeface="Arial" panose="020B0704020202020204"/>
              </a:rPr>
              <a:t>Natural</a:t>
            </a:r>
            <a:r>
              <a:rPr sz="16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convection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08668" y="4671186"/>
            <a:ext cx="10077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 panose="020B0704020202020204"/>
                <a:cs typeface="Arial" panose="020B0704020202020204"/>
              </a:rPr>
              <a:t>Solar</a:t>
            </a:r>
            <a:r>
              <a:rPr sz="1600" spc="-9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Load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957" y="512006"/>
            <a:ext cx="7253605" cy="1601470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375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 panose="020B0704020202020204"/>
                <a:cs typeface="Arial" panose="020B0704020202020204"/>
              </a:rPr>
              <a:t>High calculation</a:t>
            </a:r>
            <a:r>
              <a:rPr sz="2000" spc="100" dirty="0">
                <a:latin typeface="Arial" panose="020B0704020202020204"/>
                <a:cs typeface="Arial" panose="020B0704020202020204"/>
              </a:rPr>
              <a:t> </a:t>
            </a:r>
            <a:r>
              <a:rPr sz="2000" dirty="0">
                <a:latin typeface="Arial" panose="020B0704020202020204"/>
                <a:cs typeface="Arial" panose="020B0704020202020204"/>
              </a:rPr>
              <a:t>costs</a:t>
            </a:r>
            <a:endParaRPr sz="2000">
              <a:latin typeface="Arial" panose="020B0704020202020204"/>
              <a:cs typeface="Arial" panose="020B0704020202020204"/>
            </a:endParaRPr>
          </a:p>
          <a:p>
            <a:pPr marL="814070" lvl="1" indent="-344805">
              <a:lnSpc>
                <a:spcPct val="100000"/>
              </a:lnSpc>
              <a:spcBef>
                <a:spcPts val="1050"/>
              </a:spcBef>
              <a:buChar char="-"/>
              <a:tabLst>
                <a:tab pos="813435" algn="l"/>
                <a:tab pos="814705" algn="l"/>
              </a:tabLst>
            </a:pPr>
            <a:r>
              <a:rPr sz="1600" dirty="0">
                <a:latin typeface="Arial" panose="020B0704020202020204"/>
                <a:cs typeface="Arial" panose="020B0704020202020204"/>
              </a:rPr>
              <a:t>Complex geometry : sheet, human</a:t>
            </a:r>
            <a:r>
              <a:rPr sz="1600" spc="-13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body…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814070" lvl="1" indent="-344805">
              <a:lnSpc>
                <a:spcPct val="100000"/>
              </a:lnSpc>
              <a:spcBef>
                <a:spcPts val="960"/>
              </a:spcBef>
              <a:buChar char="-"/>
              <a:tabLst>
                <a:tab pos="813435" algn="l"/>
                <a:tab pos="814705" algn="l"/>
              </a:tabLst>
            </a:pPr>
            <a:r>
              <a:rPr sz="1600" spc="-5" dirty="0">
                <a:latin typeface="Arial" panose="020B0704020202020204"/>
                <a:cs typeface="Arial" panose="020B0704020202020204"/>
              </a:rPr>
              <a:t>Unsteady </a:t>
            </a:r>
            <a:r>
              <a:rPr sz="1600" dirty="0">
                <a:latin typeface="Arial" panose="020B0704020202020204"/>
                <a:cs typeface="Arial" panose="020B0704020202020204"/>
              </a:rPr>
              <a:t>simulation: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heat up, cool</a:t>
            </a:r>
            <a:r>
              <a:rPr sz="1600" spc="-70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down…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814070" lvl="1" indent="-344805">
              <a:lnSpc>
                <a:spcPct val="100000"/>
              </a:lnSpc>
              <a:spcBef>
                <a:spcPts val="960"/>
              </a:spcBef>
              <a:buChar char="-"/>
              <a:tabLst>
                <a:tab pos="813435" algn="l"/>
                <a:tab pos="814705" algn="l"/>
              </a:tabLst>
            </a:pPr>
            <a:r>
              <a:rPr sz="1600" spc="-5" dirty="0">
                <a:latin typeface="Arial" panose="020B0704020202020204"/>
                <a:cs typeface="Arial" panose="020B0704020202020204"/>
              </a:rPr>
              <a:t>Non-linear </a:t>
            </a:r>
            <a:r>
              <a:rPr sz="1600" dirty="0">
                <a:latin typeface="Arial" panose="020B0704020202020204"/>
                <a:cs typeface="Arial" panose="020B0704020202020204"/>
              </a:rPr>
              <a:t>physics: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natural convection, radiation, 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humidity, </a:t>
            </a:r>
            <a:r>
              <a:rPr sz="1600" dirty="0">
                <a:latin typeface="Arial" panose="020B0704020202020204"/>
                <a:cs typeface="Arial" panose="020B0704020202020204"/>
              </a:rPr>
              <a:t>solar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load</a:t>
            </a:r>
            <a:r>
              <a:rPr sz="1600" spc="-114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10" dirty="0">
                <a:latin typeface="Arial" panose="020B0704020202020204"/>
                <a:cs typeface="Arial" panose="020B0704020202020204"/>
              </a:rPr>
              <a:t>…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11969" y="3484626"/>
            <a:ext cx="117538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Arial" panose="020B0704020202020204"/>
                <a:cs typeface="Arial" panose="020B0704020202020204"/>
              </a:rPr>
              <a:t>Temperature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62736" y="83946"/>
            <a:ext cx="31362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65" dirty="0">
                <a:latin typeface="Arial" panose="020B0704020202020204"/>
                <a:cs typeface="Arial" panose="020B0704020202020204"/>
              </a:rPr>
              <a:t>HVAC</a:t>
            </a:r>
            <a:r>
              <a:rPr sz="3200" b="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Simulation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31" y="86055"/>
            <a:ext cx="47853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5" dirty="0">
                <a:latin typeface="Arial" panose="020B0704020202020204"/>
                <a:cs typeface="Arial" panose="020B0704020202020204"/>
              </a:rPr>
              <a:t>Example for</a:t>
            </a:r>
            <a:r>
              <a:rPr sz="3200" b="0" spc="-50" dirty="0">
                <a:latin typeface="Arial" panose="020B0704020202020204"/>
                <a:cs typeface="Arial" panose="020B0704020202020204"/>
              </a:rPr>
              <a:t> </a:t>
            </a:r>
            <a:r>
              <a:rPr sz="3200" b="0" spc="-5" dirty="0">
                <a:latin typeface="Arial" panose="020B0704020202020204"/>
                <a:cs typeface="Arial" panose="020B0704020202020204"/>
              </a:rPr>
              <a:t>Co-simulation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050" y="2886011"/>
            <a:ext cx="11092180" cy="3220085"/>
            <a:chOff x="527050" y="2886011"/>
            <a:chExt cx="11092180" cy="3220085"/>
          </a:xfrm>
        </p:grpSpPr>
        <p:sp>
          <p:nvSpPr>
            <p:cNvPr id="4" name="object 4"/>
            <p:cNvSpPr/>
            <p:nvPr/>
          </p:nvSpPr>
          <p:spPr>
            <a:xfrm>
              <a:off x="533400" y="3020567"/>
              <a:ext cx="11079480" cy="3075940"/>
            </a:xfrm>
            <a:custGeom>
              <a:avLst/>
              <a:gdLst/>
              <a:ahLst/>
              <a:cxnLst/>
              <a:rect l="l" t="t" r="r" b="b"/>
              <a:pathLst>
                <a:path w="11079480" h="3075940">
                  <a:moveTo>
                    <a:pt x="10843260" y="0"/>
                  </a:moveTo>
                  <a:lnTo>
                    <a:pt x="236169" y="0"/>
                  </a:lnTo>
                  <a:lnTo>
                    <a:pt x="188573" y="4800"/>
                  </a:lnTo>
                  <a:lnTo>
                    <a:pt x="144243" y="18567"/>
                  </a:lnTo>
                  <a:lnTo>
                    <a:pt x="104126" y="40351"/>
                  </a:lnTo>
                  <a:lnTo>
                    <a:pt x="69173" y="69199"/>
                  </a:lnTo>
                  <a:lnTo>
                    <a:pt x="40334" y="104161"/>
                  </a:lnTo>
                  <a:lnTo>
                    <a:pt x="18559" y="144285"/>
                  </a:lnTo>
                  <a:lnTo>
                    <a:pt x="4798" y="188622"/>
                  </a:lnTo>
                  <a:lnTo>
                    <a:pt x="0" y="236220"/>
                  </a:lnTo>
                  <a:lnTo>
                    <a:pt x="0" y="2839262"/>
                  </a:lnTo>
                  <a:lnTo>
                    <a:pt x="4798" y="2886858"/>
                  </a:lnTo>
                  <a:lnTo>
                    <a:pt x="18559" y="2931188"/>
                  </a:lnTo>
                  <a:lnTo>
                    <a:pt x="40334" y="2971305"/>
                  </a:lnTo>
                  <a:lnTo>
                    <a:pt x="69173" y="3006258"/>
                  </a:lnTo>
                  <a:lnTo>
                    <a:pt x="104126" y="3035097"/>
                  </a:lnTo>
                  <a:lnTo>
                    <a:pt x="144243" y="3056872"/>
                  </a:lnTo>
                  <a:lnTo>
                    <a:pt x="188573" y="3070633"/>
                  </a:lnTo>
                  <a:lnTo>
                    <a:pt x="236169" y="3075432"/>
                  </a:lnTo>
                  <a:lnTo>
                    <a:pt x="10843260" y="3075432"/>
                  </a:lnTo>
                  <a:lnTo>
                    <a:pt x="10890857" y="3070633"/>
                  </a:lnTo>
                  <a:lnTo>
                    <a:pt x="10935194" y="3056872"/>
                  </a:lnTo>
                  <a:lnTo>
                    <a:pt x="10975318" y="3035097"/>
                  </a:lnTo>
                  <a:lnTo>
                    <a:pt x="11010280" y="3006258"/>
                  </a:lnTo>
                  <a:lnTo>
                    <a:pt x="11039128" y="2971305"/>
                  </a:lnTo>
                  <a:lnTo>
                    <a:pt x="11060912" y="2931188"/>
                  </a:lnTo>
                  <a:lnTo>
                    <a:pt x="11074679" y="2886858"/>
                  </a:lnTo>
                  <a:lnTo>
                    <a:pt x="11079480" y="2839262"/>
                  </a:lnTo>
                  <a:lnTo>
                    <a:pt x="11079480" y="236220"/>
                  </a:lnTo>
                  <a:lnTo>
                    <a:pt x="11074679" y="188622"/>
                  </a:lnTo>
                  <a:lnTo>
                    <a:pt x="11060912" y="144285"/>
                  </a:lnTo>
                  <a:lnTo>
                    <a:pt x="11039128" y="104161"/>
                  </a:lnTo>
                  <a:lnTo>
                    <a:pt x="11010280" y="69199"/>
                  </a:lnTo>
                  <a:lnTo>
                    <a:pt x="10975318" y="40351"/>
                  </a:lnTo>
                  <a:lnTo>
                    <a:pt x="10935194" y="18567"/>
                  </a:lnTo>
                  <a:lnTo>
                    <a:pt x="10890857" y="4800"/>
                  </a:lnTo>
                  <a:lnTo>
                    <a:pt x="10843260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3400" y="3020567"/>
              <a:ext cx="11079480" cy="3075940"/>
            </a:xfrm>
            <a:custGeom>
              <a:avLst/>
              <a:gdLst/>
              <a:ahLst/>
              <a:cxnLst/>
              <a:rect l="l" t="t" r="r" b="b"/>
              <a:pathLst>
                <a:path w="11079480" h="3075940">
                  <a:moveTo>
                    <a:pt x="0" y="236220"/>
                  </a:moveTo>
                  <a:lnTo>
                    <a:pt x="4798" y="188622"/>
                  </a:lnTo>
                  <a:lnTo>
                    <a:pt x="18559" y="144285"/>
                  </a:lnTo>
                  <a:lnTo>
                    <a:pt x="40334" y="104161"/>
                  </a:lnTo>
                  <a:lnTo>
                    <a:pt x="69173" y="69199"/>
                  </a:lnTo>
                  <a:lnTo>
                    <a:pt x="104126" y="40351"/>
                  </a:lnTo>
                  <a:lnTo>
                    <a:pt x="144243" y="18567"/>
                  </a:lnTo>
                  <a:lnTo>
                    <a:pt x="188573" y="4800"/>
                  </a:lnTo>
                  <a:lnTo>
                    <a:pt x="236169" y="0"/>
                  </a:lnTo>
                  <a:lnTo>
                    <a:pt x="10843260" y="0"/>
                  </a:lnTo>
                  <a:lnTo>
                    <a:pt x="10890857" y="4800"/>
                  </a:lnTo>
                  <a:lnTo>
                    <a:pt x="10935194" y="18567"/>
                  </a:lnTo>
                  <a:lnTo>
                    <a:pt x="10975318" y="40351"/>
                  </a:lnTo>
                  <a:lnTo>
                    <a:pt x="11010280" y="69199"/>
                  </a:lnTo>
                  <a:lnTo>
                    <a:pt x="11039128" y="104161"/>
                  </a:lnTo>
                  <a:lnTo>
                    <a:pt x="11060912" y="144285"/>
                  </a:lnTo>
                  <a:lnTo>
                    <a:pt x="11074679" y="188622"/>
                  </a:lnTo>
                  <a:lnTo>
                    <a:pt x="11079480" y="236220"/>
                  </a:lnTo>
                  <a:lnTo>
                    <a:pt x="11079480" y="2839262"/>
                  </a:lnTo>
                  <a:lnTo>
                    <a:pt x="11074679" y="2886858"/>
                  </a:lnTo>
                  <a:lnTo>
                    <a:pt x="11060912" y="2931188"/>
                  </a:lnTo>
                  <a:lnTo>
                    <a:pt x="11039128" y="2971305"/>
                  </a:lnTo>
                  <a:lnTo>
                    <a:pt x="11010280" y="3006258"/>
                  </a:lnTo>
                  <a:lnTo>
                    <a:pt x="10975318" y="3035097"/>
                  </a:lnTo>
                  <a:lnTo>
                    <a:pt x="10935194" y="3056872"/>
                  </a:lnTo>
                  <a:lnTo>
                    <a:pt x="10890857" y="3070633"/>
                  </a:lnTo>
                  <a:lnTo>
                    <a:pt x="10843260" y="3075432"/>
                  </a:lnTo>
                  <a:lnTo>
                    <a:pt x="236169" y="3075432"/>
                  </a:lnTo>
                  <a:lnTo>
                    <a:pt x="188573" y="3070633"/>
                  </a:lnTo>
                  <a:lnTo>
                    <a:pt x="144243" y="3056872"/>
                  </a:lnTo>
                  <a:lnTo>
                    <a:pt x="104126" y="3035097"/>
                  </a:lnTo>
                  <a:lnTo>
                    <a:pt x="69173" y="3006258"/>
                  </a:lnTo>
                  <a:lnTo>
                    <a:pt x="40334" y="2971305"/>
                  </a:lnTo>
                  <a:lnTo>
                    <a:pt x="18559" y="2931188"/>
                  </a:lnTo>
                  <a:lnTo>
                    <a:pt x="4798" y="2886858"/>
                  </a:lnTo>
                  <a:lnTo>
                    <a:pt x="0" y="2839262"/>
                  </a:lnTo>
                  <a:lnTo>
                    <a:pt x="0" y="236220"/>
                  </a:lnTo>
                  <a:close/>
                </a:path>
              </a:pathLst>
            </a:custGeom>
            <a:ln w="12700">
              <a:solidFill>
                <a:srgbClr val="BB851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7927" y="3428999"/>
              <a:ext cx="3611879" cy="25328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3165" y="3424237"/>
              <a:ext cx="3621404" cy="2542540"/>
            </a:xfrm>
            <a:custGeom>
              <a:avLst/>
              <a:gdLst/>
              <a:ahLst/>
              <a:cxnLst/>
              <a:rect l="l" t="t" r="r" b="b"/>
              <a:pathLst>
                <a:path w="3621404" h="2542540">
                  <a:moveTo>
                    <a:pt x="0" y="2542413"/>
                  </a:moveTo>
                  <a:lnTo>
                    <a:pt x="3621404" y="2542413"/>
                  </a:lnTo>
                  <a:lnTo>
                    <a:pt x="3621404" y="0"/>
                  </a:lnTo>
                  <a:lnTo>
                    <a:pt x="0" y="0"/>
                  </a:lnTo>
                  <a:lnTo>
                    <a:pt x="0" y="25424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9991" y="3401567"/>
              <a:ext cx="2481071" cy="12862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5165" y="3396741"/>
              <a:ext cx="2491105" cy="1296035"/>
            </a:xfrm>
            <a:custGeom>
              <a:avLst/>
              <a:gdLst/>
              <a:ahLst/>
              <a:cxnLst/>
              <a:rect l="l" t="t" r="r" b="b"/>
              <a:pathLst>
                <a:path w="2491104" h="1296035">
                  <a:moveTo>
                    <a:pt x="0" y="1295780"/>
                  </a:moveTo>
                  <a:lnTo>
                    <a:pt x="2490597" y="1295780"/>
                  </a:lnTo>
                  <a:lnTo>
                    <a:pt x="2490597" y="0"/>
                  </a:lnTo>
                  <a:lnTo>
                    <a:pt x="0" y="0"/>
                  </a:lnTo>
                  <a:lnTo>
                    <a:pt x="0" y="129578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67" y="5001767"/>
              <a:ext cx="1615440" cy="10942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49541" y="4997005"/>
              <a:ext cx="1624965" cy="1104265"/>
            </a:xfrm>
            <a:custGeom>
              <a:avLst/>
              <a:gdLst/>
              <a:ahLst/>
              <a:cxnLst/>
              <a:rect l="l" t="t" r="r" b="b"/>
              <a:pathLst>
                <a:path w="1624965" h="1104264">
                  <a:moveTo>
                    <a:pt x="0" y="1103756"/>
                  </a:moveTo>
                  <a:lnTo>
                    <a:pt x="1624965" y="1103756"/>
                  </a:lnTo>
                  <a:lnTo>
                    <a:pt x="1624965" y="0"/>
                  </a:lnTo>
                  <a:lnTo>
                    <a:pt x="0" y="0"/>
                  </a:lnTo>
                  <a:lnTo>
                    <a:pt x="0" y="11037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59" y="5001767"/>
              <a:ext cx="1594103" cy="10942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90533" y="4997005"/>
              <a:ext cx="1604010" cy="1104265"/>
            </a:xfrm>
            <a:custGeom>
              <a:avLst/>
              <a:gdLst/>
              <a:ahLst/>
              <a:cxnLst/>
              <a:rect l="l" t="t" r="r" b="b"/>
              <a:pathLst>
                <a:path w="1604009" h="1104264">
                  <a:moveTo>
                    <a:pt x="0" y="1103756"/>
                  </a:moveTo>
                  <a:lnTo>
                    <a:pt x="1603628" y="1103756"/>
                  </a:lnTo>
                  <a:lnTo>
                    <a:pt x="1603628" y="0"/>
                  </a:lnTo>
                  <a:lnTo>
                    <a:pt x="0" y="0"/>
                  </a:lnTo>
                  <a:lnTo>
                    <a:pt x="0" y="110375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3623" y="3428999"/>
              <a:ext cx="1499616" cy="1271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78797" y="3424173"/>
              <a:ext cx="1509395" cy="1280795"/>
            </a:xfrm>
            <a:custGeom>
              <a:avLst/>
              <a:gdLst/>
              <a:ahLst/>
              <a:cxnLst/>
              <a:rect l="l" t="t" r="r" b="b"/>
              <a:pathLst>
                <a:path w="1509395" h="1280795">
                  <a:moveTo>
                    <a:pt x="0" y="1280540"/>
                  </a:moveTo>
                  <a:lnTo>
                    <a:pt x="1509141" y="1280540"/>
                  </a:lnTo>
                  <a:lnTo>
                    <a:pt x="1509141" y="0"/>
                  </a:lnTo>
                  <a:lnTo>
                    <a:pt x="0" y="0"/>
                  </a:lnTo>
                  <a:lnTo>
                    <a:pt x="0" y="12805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1" y="2895599"/>
              <a:ext cx="4575048" cy="3840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0869" y="2890773"/>
              <a:ext cx="4584700" cy="393700"/>
            </a:xfrm>
            <a:custGeom>
              <a:avLst/>
              <a:gdLst/>
              <a:ahLst/>
              <a:cxnLst/>
              <a:rect l="l" t="t" r="r" b="b"/>
              <a:pathLst>
                <a:path w="4584700" h="393700">
                  <a:moveTo>
                    <a:pt x="0" y="393573"/>
                  </a:moveTo>
                  <a:lnTo>
                    <a:pt x="4584573" y="393573"/>
                  </a:lnTo>
                  <a:lnTo>
                    <a:pt x="4584573" y="0"/>
                  </a:lnTo>
                  <a:lnTo>
                    <a:pt x="0" y="0"/>
                  </a:lnTo>
                  <a:lnTo>
                    <a:pt x="0" y="39357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52359" y="3767327"/>
              <a:ext cx="1938655" cy="320040"/>
            </a:xfrm>
            <a:custGeom>
              <a:avLst/>
              <a:gdLst/>
              <a:ahLst/>
              <a:cxnLst/>
              <a:rect l="l" t="t" r="r" b="b"/>
              <a:pathLst>
                <a:path w="1938654" h="320039">
                  <a:moveTo>
                    <a:pt x="1778508" y="0"/>
                  </a:moveTo>
                  <a:lnTo>
                    <a:pt x="1778508" y="80010"/>
                  </a:lnTo>
                  <a:lnTo>
                    <a:pt x="160020" y="80010"/>
                  </a:lnTo>
                  <a:lnTo>
                    <a:pt x="160020" y="0"/>
                  </a:lnTo>
                  <a:lnTo>
                    <a:pt x="0" y="160020"/>
                  </a:lnTo>
                  <a:lnTo>
                    <a:pt x="160020" y="320040"/>
                  </a:lnTo>
                  <a:lnTo>
                    <a:pt x="160020" y="240030"/>
                  </a:lnTo>
                  <a:lnTo>
                    <a:pt x="1778508" y="240030"/>
                  </a:lnTo>
                  <a:lnTo>
                    <a:pt x="1778508" y="320040"/>
                  </a:lnTo>
                  <a:lnTo>
                    <a:pt x="1938528" y="160020"/>
                  </a:lnTo>
                  <a:lnTo>
                    <a:pt x="177850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52359" y="3767327"/>
              <a:ext cx="1938655" cy="320040"/>
            </a:xfrm>
            <a:custGeom>
              <a:avLst/>
              <a:gdLst/>
              <a:ahLst/>
              <a:cxnLst/>
              <a:rect l="l" t="t" r="r" b="b"/>
              <a:pathLst>
                <a:path w="1938654" h="320039">
                  <a:moveTo>
                    <a:pt x="0" y="160020"/>
                  </a:moveTo>
                  <a:lnTo>
                    <a:pt x="160020" y="0"/>
                  </a:lnTo>
                  <a:lnTo>
                    <a:pt x="160020" y="80010"/>
                  </a:lnTo>
                  <a:lnTo>
                    <a:pt x="1778508" y="80010"/>
                  </a:lnTo>
                  <a:lnTo>
                    <a:pt x="1778508" y="0"/>
                  </a:lnTo>
                  <a:lnTo>
                    <a:pt x="1938528" y="160020"/>
                  </a:lnTo>
                  <a:lnTo>
                    <a:pt x="1778508" y="320040"/>
                  </a:lnTo>
                  <a:lnTo>
                    <a:pt x="1778508" y="240030"/>
                  </a:lnTo>
                  <a:lnTo>
                    <a:pt x="160020" y="240030"/>
                  </a:lnTo>
                  <a:lnTo>
                    <a:pt x="160020" y="320040"/>
                  </a:lnTo>
                  <a:lnTo>
                    <a:pt x="0" y="1600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827264" y="3514344"/>
            <a:ext cx="1283335" cy="2838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sz="1200" dirty="0">
                <a:latin typeface="Arial" panose="020B0704020202020204"/>
                <a:cs typeface="Arial" panose="020B0704020202020204"/>
              </a:rPr>
              <a:t>Co-simulation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7064" y="4719954"/>
            <a:ext cx="31667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 panose="020B0704020202020204"/>
                <a:cs typeface="Arial" panose="020B0704020202020204"/>
              </a:rPr>
              <a:t>1D </a:t>
            </a:r>
            <a:r>
              <a:rPr sz="1400" spc="-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by</a:t>
            </a:r>
            <a:r>
              <a:rPr sz="1400" spc="30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5" dirty="0">
                <a:latin typeface="Arial" panose="020B0704020202020204"/>
                <a:cs typeface="Arial" panose="020B0704020202020204"/>
              </a:rPr>
              <a:t>TwinBuilder(Simplorer)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16669" y="4729352"/>
            <a:ext cx="2208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 panose="020B0704020202020204"/>
                <a:cs typeface="Arial" panose="020B0704020202020204"/>
              </a:rPr>
              <a:t>3D unsteady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CFD by</a:t>
            </a:r>
            <a:r>
              <a:rPr sz="1400" spc="65" dirty="0">
                <a:latin typeface="Arial" panose="020B0704020202020204"/>
                <a:cs typeface="Arial" panose="020B0704020202020204"/>
              </a:rPr>
              <a:t> </a:t>
            </a:r>
            <a:r>
              <a:rPr sz="1400" spc="-10" dirty="0">
                <a:latin typeface="Arial" panose="020B0704020202020204"/>
                <a:cs typeface="Arial" panose="020B0704020202020204"/>
              </a:rPr>
              <a:t>Fluent</a:t>
            </a:r>
            <a:endParaRPr sz="14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6731" y="572949"/>
            <a:ext cx="10619740" cy="222059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-10" dirty="0">
                <a:latin typeface="Arial" panose="020B0704020202020204"/>
                <a:cs typeface="Arial" panose="020B0704020202020204"/>
              </a:rPr>
              <a:t>Transient </a:t>
            </a:r>
            <a:r>
              <a:rPr sz="1600" dirty="0">
                <a:latin typeface="Arial" panose="020B0704020202020204"/>
                <a:cs typeface="Arial" panose="020B0704020202020204"/>
              </a:rPr>
              <a:t>temperature in the cabin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with </a:t>
            </a:r>
            <a:r>
              <a:rPr sz="1600" dirty="0">
                <a:latin typeface="Arial" panose="020B0704020202020204"/>
                <a:cs typeface="Arial" panose="020B0704020202020204"/>
              </a:rPr>
              <a:t>system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control </a:t>
            </a:r>
            <a:r>
              <a:rPr sz="1600" dirty="0">
                <a:latin typeface="Arial" panose="020B0704020202020204"/>
                <a:cs typeface="Arial" panose="020B0704020202020204"/>
              </a:rPr>
              <a:t>can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be predicted by </a:t>
            </a:r>
            <a:r>
              <a:rPr sz="1600" dirty="0">
                <a:latin typeface="Arial" panose="020B0704020202020204"/>
                <a:cs typeface="Arial" panose="020B0704020202020204"/>
              </a:rPr>
              <a:t>the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co-simulation </a:t>
            </a:r>
            <a:r>
              <a:rPr sz="1600" spc="-10" dirty="0">
                <a:latin typeface="Arial" panose="020B0704020202020204"/>
                <a:cs typeface="Arial" panose="020B0704020202020204"/>
              </a:rPr>
              <a:t>between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1D</a:t>
            </a:r>
            <a:r>
              <a:rPr sz="1600" spc="-12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system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356870">
              <a:lnSpc>
                <a:spcPct val="100000"/>
              </a:lnSpc>
              <a:spcBef>
                <a:spcPts val="960"/>
              </a:spcBef>
            </a:pPr>
            <a:r>
              <a:rPr sz="1600" spc="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and </a:t>
            </a:r>
            <a:r>
              <a:rPr sz="1600" dirty="0">
                <a:latin typeface="Arial" panose="020B0704020202020204"/>
                <a:cs typeface="Arial" panose="020B0704020202020204"/>
              </a:rPr>
              <a:t>3D</a:t>
            </a:r>
            <a:r>
              <a:rPr sz="1600" spc="-10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CFD.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356870" marR="644525" indent="-344805">
              <a:lnSpc>
                <a:spcPct val="15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600" spc="-5" dirty="0">
                <a:latin typeface="Arial" panose="020B0704020202020204"/>
                <a:cs typeface="Arial" panose="020B0704020202020204"/>
              </a:rPr>
              <a:t>1D </a:t>
            </a:r>
            <a:r>
              <a:rPr sz="1600" dirty="0">
                <a:latin typeface="Arial" panose="020B0704020202020204"/>
                <a:cs typeface="Arial" panose="020B0704020202020204"/>
              </a:rPr>
              <a:t>simulation is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very </a:t>
            </a:r>
            <a:r>
              <a:rPr sz="1600" dirty="0">
                <a:latin typeface="Arial" panose="020B0704020202020204"/>
                <a:cs typeface="Arial" panose="020B0704020202020204"/>
              </a:rPr>
              <a:t>quick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but </a:t>
            </a:r>
            <a:r>
              <a:rPr sz="1600" dirty="0">
                <a:latin typeface="Arial" panose="020B0704020202020204"/>
                <a:cs typeface="Arial" panose="020B0704020202020204"/>
              </a:rPr>
              <a:t>the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600" dirty="0">
                <a:latin typeface="Arial" panose="020B0704020202020204"/>
                <a:cs typeface="Arial" panose="020B0704020202020204"/>
              </a:rPr>
              <a:t>cost for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3D </a:t>
            </a:r>
            <a:r>
              <a:rPr sz="1600" dirty="0">
                <a:latin typeface="Arial" panose="020B0704020202020204"/>
                <a:cs typeface="Arial" panose="020B0704020202020204"/>
              </a:rPr>
              <a:t>CFD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part </a:t>
            </a:r>
            <a:r>
              <a:rPr sz="1600" dirty="0">
                <a:latin typeface="Arial" panose="020B0704020202020204"/>
                <a:cs typeface="Arial" panose="020B0704020202020204"/>
              </a:rPr>
              <a:t>is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very high.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In </a:t>
            </a:r>
            <a:r>
              <a:rPr sz="1600" dirty="0">
                <a:latin typeface="Arial" panose="020B0704020202020204"/>
                <a:cs typeface="Arial" panose="020B0704020202020204"/>
              </a:rPr>
              <a:t>this case,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60 hours at 32  processors are required </a:t>
            </a:r>
            <a:r>
              <a:rPr sz="1600" dirty="0">
                <a:latin typeface="Arial" panose="020B0704020202020204"/>
                <a:cs typeface="Arial" panose="020B0704020202020204"/>
              </a:rPr>
              <a:t>for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3D </a:t>
            </a:r>
            <a:r>
              <a:rPr sz="1600" dirty="0">
                <a:latin typeface="Arial" panose="020B0704020202020204"/>
                <a:cs typeface="Arial" panose="020B0704020202020204"/>
              </a:rPr>
              <a:t>transient</a:t>
            </a:r>
            <a:r>
              <a:rPr sz="1600" spc="-45" dirty="0"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CFD.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356870" marR="5080" indent="-344805">
              <a:lnSpc>
                <a:spcPts val="2880"/>
              </a:lnSpc>
              <a:spcBef>
                <a:spcPts val="255"/>
              </a:spcBef>
              <a:buChar char="•"/>
              <a:tabLst>
                <a:tab pos="356870" algn="l"/>
                <a:tab pos="357505" algn="l"/>
              </a:tabLst>
            </a:pPr>
            <a:r>
              <a:rPr sz="1600" spc="5" dirty="0">
                <a:latin typeface="Arial" panose="020B0704020202020204"/>
                <a:cs typeface="Arial" panose="020B0704020202020204"/>
              </a:rPr>
              <a:t>If 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we </a:t>
            </a:r>
            <a:r>
              <a:rPr sz="1600" dirty="0">
                <a:latin typeface="Arial" panose="020B0704020202020204"/>
                <a:cs typeface="Arial" panose="020B0704020202020204"/>
              </a:rPr>
              <a:t>can use ROM instead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of </a:t>
            </a:r>
            <a:r>
              <a:rPr sz="1600" dirty="0">
                <a:latin typeface="Arial" panose="020B0704020202020204"/>
                <a:cs typeface="Arial" panose="020B0704020202020204"/>
              </a:rPr>
              <a:t>co-simulation(Fluent), </a:t>
            </a:r>
            <a:r>
              <a:rPr sz="1600" spc="-15" dirty="0">
                <a:latin typeface="Arial" panose="020B0704020202020204"/>
                <a:cs typeface="Arial" panose="020B0704020202020204"/>
              </a:rPr>
              <a:t>we </a:t>
            </a:r>
            <a:r>
              <a:rPr sz="1600" dirty="0">
                <a:latin typeface="Arial" panose="020B0704020202020204"/>
                <a:cs typeface="Arial" panose="020B0704020202020204"/>
              </a:rPr>
              <a:t>can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reduce </a:t>
            </a:r>
            <a:r>
              <a:rPr sz="1600" dirty="0">
                <a:latin typeface="Arial" panose="020B0704020202020204"/>
                <a:cs typeface="Arial" panose="020B0704020202020204"/>
              </a:rPr>
              <a:t>the system </a:t>
            </a:r>
            <a:r>
              <a:rPr sz="1600" spc="5" dirty="0">
                <a:latin typeface="Arial" panose="020B0704020202020204"/>
                <a:cs typeface="Arial" panose="020B0704020202020204"/>
              </a:rPr>
              <a:t>simulation </a:t>
            </a:r>
            <a:r>
              <a:rPr sz="1600" spc="10" dirty="0">
                <a:latin typeface="Arial" panose="020B0704020202020204"/>
                <a:cs typeface="Arial" panose="020B0704020202020204"/>
              </a:rPr>
              <a:t>time </a:t>
            </a:r>
            <a:r>
              <a:rPr sz="1600" dirty="0">
                <a:latin typeface="Arial" panose="020B0704020202020204"/>
                <a:cs typeface="Arial" panose="020B0704020202020204"/>
              </a:rPr>
              <a:t>drastically for</a:t>
            </a:r>
            <a:r>
              <a:rPr sz="1600" spc="-29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such  kind </a:t>
            </a:r>
            <a:r>
              <a:rPr sz="1600" spc="-5" dirty="0">
                <a:latin typeface="Arial" panose="020B0704020202020204"/>
                <a:cs typeface="Arial" panose="020B0704020202020204"/>
              </a:rPr>
              <a:t>of </a:t>
            </a:r>
            <a:r>
              <a:rPr sz="1600" spc="-25" dirty="0">
                <a:latin typeface="Arial" panose="020B0704020202020204"/>
                <a:cs typeface="Arial" panose="020B0704020202020204"/>
              </a:rPr>
              <a:t>HVAC</a:t>
            </a:r>
            <a:r>
              <a:rPr sz="1600" spc="-80" dirty="0"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latin typeface="Arial" panose="020B0704020202020204"/>
                <a:cs typeface="Arial" panose="020B0704020202020204"/>
              </a:rPr>
              <a:t>simulations.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2490" y="1093787"/>
            <a:ext cx="3954145" cy="2692400"/>
            <a:chOff x="1892490" y="1093787"/>
            <a:chExt cx="3954145" cy="26924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1951" y="1103375"/>
              <a:ext cx="3934967" cy="26730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97252" y="1098550"/>
              <a:ext cx="3944620" cy="2682875"/>
            </a:xfrm>
            <a:custGeom>
              <a:avLst/>
              <a:gdLst/>
              <a:ahLst/>
              <a:cxnLst/>
              <a:rect l="l" t="t" r="r" b="b"/>
              <a:pathLst>
                <a:path w="3944620" h="2682875">
                  <a:moveTo>
                    <a:pt x="0" y="2682621"/>
                  </a:moveTo>
                  <a:lnTo>
                    <a:pt x="3944492" y="2682621"/>
                  </a:lnTo>
                  <a:lnTo>
                    <a:pt x="3944492" y="0"/>
                  </a:lnTo>
                  <a:lnTo>
                    <a:pt x="0" y="0"/>
                  </a:lnTo>
                  <a:lnTo>
                    <a:pt x="0" y="26826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6418643" y="1093787"/>
            <a:ext cx="3954145" cy="2692400"/>
            <a:chOff x="6418643" y="1093787"/>
            <a:chExt cx="3954145" cy="2692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8231" y="1103375"/>
              <a:ext cx="3934967" cy="26730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23405" y="1098550"/>
              <a:ext cx="3944620" cy="2682875"/>
            </a:xfrm>
            <a:custGeom>
              <a:avLst/>
              <a:gdLst/>
              <a:ahLst/>
              <a:cxnLst/>
              <a:rect l="l" t="t" r="r" b="b"/>
              <a:pathLst>
                <a:path w="3944620" h="2682875">
                  <a:moveTo>
                    <a:pt x="0" y="2682621"/>
                  </a:moveTo>
                  <a:lnTo>
                    <a:pt x="3944492" y="2682621"/>
                  </a:lnTo>
                  <a:lnTo>
                    <a:pt x="3944492" y="0"/>
                  </a:lnTo>
                  <a:lnTo>
                    <a:pt x="0" y="0"/>
                  </a:lnTo>
                  <a:lnTo>
                    <a:pt x="0" y="26826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543555" y="3922521"/>
            <a:ext cx="6264275" cy="2027555"/>
            <a:chOff x="2543555" y="3922521"/>
            <a:chExt cx="6264275" cy="2027555"/>
          </a:xfrm>
        </p:grpSpPr>
        <p:sp>
          <p:nvSpPr>
            <p:cNvPr id="9" name="object 9"/>
            <p:cNvSpPr/>
            <p:nvPr/>
          </p:nvSpPr>
          <p:spPr>
            <a:xfrm>
              <a:off x="6032500" y="3928871"/>
              <a:ext cx="2769235" cy="2014855"/>
            </a:xfrm>
            <a:custGeom>
              <a:avLst/>
              <a:gdLst/>
              <a:ahLst/>
              <a:cxnLst/>
              <a:rect l="l" t="t" r="r" b="b"/>
              <a:pathLst>
                <a:path w="2769234" h="2014854">
                  <a:moveTo>
                    <a:pt x="2339594" y="0"/>
                  </a:moveTo>
                  <a:lnTo>
                    <a:pt x="1761617" y="503681"/>
                  </a:lnTo>
                  <a:lnTo>
                    <a:pt x="2013457" y="503681"/>
                  </a:lnTo>
                  <a:lnTo>
                    <a:pt x="1999883" y="546970"/>
                  </a:lnTo>
                  <a:lnTo>
                    <a:pt x="1985254" y="589837"/>
                  </a:lnTo>
                  <a:lnTo>
                    <a:pt x="1969583" y="632273"/>
                  </a:lnTo>
                  <a:lnTo>
                    <a:pt x="1952883" y="674269"/>
                  </a:lnTo>
                  <a:lnTo>
                    <a:pt x="1935169" y="715814"/>
                  </a:lnTo>
                  <a:lnTo>
                    <a:pt x="1916454" y="756898"/>
                  </a:lnTo>
                  <a:lnTo>
                    <a:pt x="1896750" y="797511"/>
                  </a:lnTo>
                  <a:lnTo>
                    <a:pt x="1876072" y="837644"/>
                  </a:lnTo>
                  <a:lnTo>
                    <a:pt x="1854433" y="877286"/>
                  </a:lnTo>
                  <a:lnTo>
                    <a:pt x="1831846" y="916427"/>
                  </a:lnTo>
                  <a:lnTo>
                    <a:pt x="1808324" y="955058"/>
                  </a:lnTo>
                  <a:lnTo>
                    <a:pt x="1783882" y="993167"/>
                  </a:lnTo>
                  <a:lnTo>
                    <a:pt x="1758532" y="1030747"/>
                  </a:lnTo>
                  <a:lnTo>
                    <a:pt x="1732287" y="1067785"/>
                  </a:lnTo>
                  <a:lnTo>
                    <a:pt x="1705162" y="1104273"/>
                  </a:lnTo>
                  <a:lnTo>
                    <a:pt x="1677170" y="1140200"/>
                  </a:lnTo>
                  <a:lnTo>
                    <a:pt x="1648323" y="1175557"/>
                  </a:lnTo>
                  <a:lnTo>
                    <a:pt x="1618636" y="1210333"/>
                  </a:lnTo>
                  <a:lnTo>
                    <a:pt x="1588121" y="1244519"/>
                  </a:lnTo>
                  <a:lnTo>
                    <a:pt x="1556793" y="1278104"/>
                  </a:lnTo>
                  <a:lnTo>
                    <a:pt x="1524664" y="1311079"/>
                  </a:lnTo>
                  <a:lnTo>
                    <a:pt x="1491749" y="1343433"/>
                  </a:lnTo>
                  <a:lnTo>
                    <a:pt x="1458059" y="1375157"/>
                  </a:lnTo>
                  <a:lnTo>
                    <a:pt x="1423610" y="1406240"/>
                  </a:lnTo>
                  <a:lnTo>
                    <a:pt x="1388413" y="1436673"/>
                  </a:lnTo>
                  <a:lnTo>
                    <a:pt x="1352483" y="1466446"/>
                  </a:lnTo>
                  <a:lnTo>
                    <a:pt x="1315833" y="1495548"/>
                  </a:lnTo>
                  <a:lnTo>
                    <a:pt x="1278477" y="1523969"/>
                  </a:lnTo>
                  <a:lnTo>
                    <a:pt x="1240427" y="1551701"/>
                  </a:lnTo>
                  <a:lnTo>
                    <a:pt x="1201697" y="1578732"/>
                  </a:lnTo>
                  <a:lnTo>
                    <a:pt x="1162301" y="1605052"/>
                  </a:lnTo>
                  <a:lnTo>
                    <a:pt x="1122252" y="1630653"/>
                  </a:lnTo>
                  <a:lnTo>
                    <a:pt x="1081563" y="1655523"/>
                  </a:lnTo>
                  <a:lnTo>
                    <a:pt x="1040249" y="1679653"/>
                  </a:lnTo>
                  <a:lnTo>
                    <a:pt x="998321" y="1703032"/>
                  </a:lnTo>
                  <a:lnTo>
                    <a:pt x="955793" y="1725652"/>
                  </a:lnTo>
                  <a:lnTo>
                    <a:pt x="912680" y="1747501"/>
                  </a:lnTo>
                  <a:lnTo>
                    <a:pt x="868994" y="1768570"/>
                  </a:lnTo>
                  <a:lnTo>
                    <a:pt x="824749" y="1788848"/>
                  </a:lnTo>
                  <a:lnTo>
                    <a:pt x="779958" y="1808327"/>
                  </a:lnTo>
                  <a:lnTo>
                    <a:pt x="734634" y="1826995"/>
                  </a:lnTo>
                  <a:lnTo>
                    <a:pt x="688792" y="1844844"/>
                  </a:lnTo>
                  <a:lnTo>
                    <a:pt x="642444" y="1861862"/>
                  </a:lnTo>
                  <a:lnTo>
                    <a:pt x="595603" y="1878040"/>
                  </a:lnTo>
                  <a:lnTo>
                    <a:pt x="548284" y="1893368"/>
                  </a:lnTo>
                  <a:lnTo>
                    <a:pt x="500499" y="1907836"/>
                  </a:lnTo>
                  <a:lnTo>
                    <a:pt x="452262" y="1921434"/>
                  </a:lnTo>
                  <a:lnTo>
                    <a:pt x="403587" y="1934152"/>
                  </a:lnTo>
                  <a:lnTo>
                    <a:pt x="354486" y="1945980"/>
                  </a:lnTo>
                  <a:lnTo>
                    <a:pt x="304974" y="1956908"/>
                  </a:lnTo>
                  <a:lnTo>
                    <a:pt x="255063" y="1966926"/>
                  </a:lnTo>
                  <a:lnTo>
                    <a:pt x="204767" y="1976025"/>
                  </a:lnTo>
                  <a:lnTo>
                    <a:pt x="154099" y="1984193"/>
                  </a:lnTo>
                  <a:lnTo>
                    <a:pt x="103073" y="1991421"/>
                  </a:lnTo>
                  <a:lnTo>
                    <a:pt x="51702" y="1997700"/>
                  </a:lnTo>
                  <a:lnTo>
                    <a:pt x="0" y="2003018"/>
                  </a:lnTo>
                  <a:lnTo>
                    <a:pt x="51655" y="2007343"/>
                  </a:lnTo>
                  <a:lnTo>
                    <a:pt x="103186" y="2010678"/>
                  </a:lnTo>
                  <a:lnTo>
                    <a:pt x="154577" y="2013033"/>
                  </a:lnTo>
                  <a:lnTo>
                    <a:pt x="205816" y="2014416"/>
                  </a:lnTo>
                  <a:lnTo>
                    <a:pt x="256888" y="2014834"/>
                  </a:lnTo>
                  <a:lnTo>
                    <a:pt x="307779" y="2014297"/>
                  </a:lnTo>
                  <a:lnTo>
                    <a:pt x="358475" y="2012812"/>
                  </a:lnTo>
                  <a:lnTo>
                    <a:pt x="408962" y="2010389"/>
                  </a:lnTo>
                  <a:lnTo>
                    <a:pt x="459227" y="2007034"/>
                  </a:lnTo>
                  <a:lnTo>
                    <a:pt x="509256" y="2002757"/>
                  </a:lnTo>
                  <a:lnTo>
                    <a:pt x="559033" y="1997566"/>
                  </a:lnTo>
                  <a:lnTo>
                    <a:pt x="608547" y="1991468"/>
                  </a:lnTo>
                  <a:lnTo>
                    <a:pt x="657782" y="1984473"/>
                  </a:lnTo>
                  <a:lnTo>
                    <a:pt x="706725" y="1976589"/>
                  </a:lnTo>
                  <a:lnTo>
                    <a:pt x="755362" y="1967824"/>
                  </a:lnTo>
                  <a:lnTo>
                    <a:pt x="803679" y="1958185"/>
                  </a:lnTo>
                  <a:lnTo>
                    <a:pt x="851661" y="1947683"/>
                  </a:lnTo>
                  <a:lnTo>
                    <a:pt x="899296" y="1936324"/>
                  </a:lnTo>
                  <a:lnTo>
                    <a:pt x="946569" y="1924117"/>
                  </a:lnTo>
                  <a:lnTo>
                    <a:pt x="993466" y="1911071"/>
                  </a:lnTo>
                  <a:lnTo>
                    <a:pt x="1039973" y="1897194"/>
                  </a:lnTo>
                  <a:lnTo>
                    <a:pt x="1086077" y="1882493"/>
                  </a:lnTo>
                  <a:lnTo>
                    <a:pt x="1131763" y="1866978"/>
                  </a:lnTo>
                  <a:lnTo>
                    <a:pt x="1177018" y="1850656"/>
                  </a:lnTo>
                  <a:lnTo>
                    <a:pt x="1221827" y="1833536"/>
                  </a:lnTo>
                  <a:lnTo>
                    <a:pt x="1266177" y="1815627"/>
                  </a:lnTo>
                  <a:lnTo>
                    <a:pt x="1310053" y="1796936"/>
                  </a:lnTo>
                  <a:lnTo>
                    <a:pt x="1353443" y="1777471"/>
                  </a:lnTo>
                  <a:lnTo>
                    <a:pt x="1396331" y="1757242"/>
                  </a:lnTo>
                  <a:lnTo>
                    <a:pt x="1438704" y="1736256"/>
                  </a:lnTo>
                  <a:lnTo>
                    <a:pt x="1480548" y="1714522"/>
                  </a:lnTo>
                  <a:lnTo>
                    <a:pt x="1521849" y="1692048"/>
                  </a:lnTo>
                  <a:lnTo>
                    <a:pt x="1562594" y="1668842"/>
                  </a:lnTo>
                  <a:lnTo>
                    <a:pt x="1602767" y="1644912"/>
                  </a:lnTo>
                  <a:lnTo>
                    <a:pt x="1642356" y="1620268"/>
                  </a:lnTo>
                  <a:lnTo>
                    <a:pt x="1681347" y="1594916"/>
                  </a:lnTo>
                  <a:lnTo>
                    <a:pt x="1719724" y="1568866"/>
                  </a:lnTo>
                  <a:lnTo>
                    <a:pt x="1757476" y="1542126"/>
                  </a:lnTo>
                  <a:lnTo>
                    <a:pt x="1794586" y="1514704"/>
                  </a:lnTo>
                  <a:lnTo>
                    <a:pt x="1831043" y="1486608"/>
                  </a:lnTo>
                  <a:lnTo>
                    <a:pt x="1866831" y="1457847"/>
                  </a:lnTo>
                  <a:lnTo>
                    <a:pt x="1901937" y="1428428"/>
                  </a:lnTo>
                  <a:lnTo>
                    <a:pt x="1936347" y="1398361"/>
                  </a:lnTo>
                  <a:lnTo>
                    <a:pt x="1970047" y="1367653"/>
                  </a:lnTo>
                  <a:lnTo>
                    <a:pt x="2003023" y="1336313"/>
                  </a:lnTo>
                  <a:lnTo>
                    <a:pt x="2035261" y="1304350"/>
                  </a:lnTo>
                  <a:lnTo>
                    <a:pt x="2066747" y="1271770"/>
                  </a:lnTo>
                  <a:lnTo>
                    <a:pt x="2097467" y="1238584"/>
                  </a:lnTo>
                  <a:lnTo>
                    <a:pt x="2127408" y="1204798"/>
                  </a:lnTo>
                  <a:lnTo>
                    <a:pt x="2156555" y="1170422"/>
                  </a:lnTo>
                  <a:lnTo>
                    <a:pt x="2184895" y="1135463"/>
                  </a:lnTo>
                  <a:lnTo>
                    <a:pt x="2212413" y="1099930"/>
                  </a:lnTo>
                  <a:lnTo>
                    <a:pt x="2239096" y="1063831"/>
                  </a:lnTo>
                  <a:lnTo>
                    <a:pt x="2264929" y="1027175"/>
                  </a:lnTo>
                  <a:lnTo>
                    <a:pt x="2289899" y="989969"/>
                  </a:lnTo>
                  <a:lnTo>
                    <a:pt x="2313992" y="952223"/>
                  </a:lnTo>
                  <a:lnTo>
                    <a:pt x="2337194" y="913944"/>
                  </a:lnTo>
                  <a:lnTo>
                    <a:pt x="2359491" y="875140"/>
                  </a:lnTo>
                  <a:lnTo>
                    <a:pt x="2380869" y="835821"/>
                  </a:lnTo>
                  <a:lnTo>
                    <a:pt x="2401314" y="795993"/>
                  </a:lnTo>
                  <a:lnTo>
                    <a:pt x="2420813" y="755666"/>
                  </a:lnTo>
                  <a:lnTo>
                    <a:pt x="2439350" y="714848"/>
                  </a:lnTo>
                  <a:lnTo>
                    <a:pt x="2456913" y="673548"/>
                  </a:lnTo>
                  <a:lnTo>
                    <a:pt x="2473487" y="631772"/>
                  </a:lnTo>
                  <a:lnTo>
                    <a:pt x="2489059" y="589531"/>
                  </a:lnTo>
                  <a:lnTo>
                    <a:pt x="2503614" y="546831"/>
                  </a:lnTo>
                  <a:lnTo>
                    <a:pt x="2517140" y="503681"/>
                  </a:lnTo>
                  <a:lnTo>
                    <a:pt x="2768980" y="503681"/>
                  </a:lnTo>
                  <a:lnTo>
                    <a:pt x="2339594" y="0"/>
                  </a:lnTo>
                  <a:close/>
                </a:path>
              </a:pathLst>
            </a:custGeom>
            <a:solidFill>
              <a:srgbClr val="FDA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41191" y="3928871"/>
              <a:ext cx="2843530" cy="2014855"/>
            </a:xfrm>
            <a:custGeom>
              <a:avLst/>
              <a:gdLst/>
              <a:ahLst/>
              <a:cxnLst/>
              <a:rect l="l" t="t" r="r" b="b"/>
              <a:pathLst>
                <a:path w="2843529" h="2014854">
                  <a:moveTo>
                    <a:pt x="503682" y="0"/>
                  </a:moveTo>
                  <a:lnTo>
                    <a:pt x="0" y="0"/>
                  </a:lnTo>
                  <a:lnTo>
                    <a:pt x="556" y="44391"/>
                  </a:lnTo>
                  <a:lnTo>
                    <a:pt x="2219" y="88549"/>
                  </a:lnTo>
                  <a:lnTo>
                    <a:pt x="4976" y="132462"/>
                  </a:lnTo>
                  <a:lnTo>
                    <a:pt x="8816" y="176121"/>
                  </a:lnTo>
                  <a:lnTo>
                    <a:pt x="13728" y="219516"/>
                  </a:lnTo>
                  <a:lnTo>
                    <a:pt x="19700" y="262638"/>
                  </a:lnTo>
                  <a:lnTo>
                    <a:pt x="26721" y="305476"/>
                  </a:lnTo>
                  <a:lnTo>
                    <a:pt x="34780" y="348020"/>
                  </a:lnTo>
                  <a:lnTo>
                    <a:pt x="43864" y="390261"/>
                  </a:lnTo>
                  <a:lnTo>
                    <a:pt x="53963" y="432189"/>
                  </a:lnTo>
                  <a:lnTo>
                    <a:pt x="65065" y="473794"/>
                  </a:lnTo>
                  <a:lnTo>
                    <a:pt x="77159" y="515066"/>
                  </a:lnTo>
                  <a:lnTo>
                    <a:pt x="90233" y="555996"/>
                  </a:lnTo>
                  <a:lnTo>
                    <a:pt x="104275" y="596573"/>
                  </a:lnTo>
                  <a:lnTo>
                    <a:pt x="119276" y="636788"/>
                  </a:lnTo>
                  <a:lnTo>
                    <a:pt x="135222" y="676630"/>
                  </a:lnTo>
                  <a:lnTo>
                    <a:pt x="152103" y="716091"/>
                  </a:lnTo>
                  <a:lnTo>
                    <a:pt x="169908" y="755160"/>
                  </a:lnTo>
                  <a:lnTo>
                    <a:pt x="188624" y="793827"/>
                  </a:lnTo>
                  <a:lnTo>
                    <a:pt x="208240" y="832083"/>
                  </a:lnTo>
                  <a:lnTo>
                    <a:pt x="228745" y="869918"/>
                  </a:lnTo>
                  <a:lnTo>
                    <a:pt x="250128" y="907321"/>
                  </a:lnTo>
                  <a:lnTo>
                    <a:pt x="272377" y="944284"/>
                  </a:lnTo>
                  <a:lnTo>
                    <a:pt x="295481" y="980795"/>
                  </a:lnTo>
                  <a:lnTo>
                    <a:pt x="319428" y="1016846"/>
                  </a:lnTo>
                  <a:lnTo>
                    <a:pt x="344207" y="1052427"/>
                  </a:lnTo>
                  <a:lnTo>
                    <a:pt x="369806" y="1087527"/>
                  </a:lnTo>
                  <a:lnTo>
                    <a:pt x="396214" y="1122137"/>
                  </a:lnTo>
                  <a:lnTo>
                    <a:pt x="423420" y="1156247"/>
                  </a:lnTo>
                  <a:lnTo>
                    <a:pt x="451412" y="1189847"/>
                  </a:lnTo>
                  <a:lnTo>
                    <a:pt x="480179" y="1222928"/>
                  </a:lnTo>
                  <a:lnTo>
                    <a:pt x="509709" y="1255479"/>
                  </a:lnTo>
                  <a:lnTo>
                    <a:pt x="539991" y="1287491"/>
                  </a:lnTo>
                  <a:lnTo>
                    <a:pt x="571014" y="1318953"/>
                  </a:lnTo>
                  <a:lnTo>
                    <a:pt x="602766" y="1349857"/>
                  </a:lnTo>
                  <a:lnTo>
                    <a:pt x="635235" y="1380192"/>
                  </a:lnTo>
                  <a:lnTo>
                    <a:pt x="668411" y="1409948"/>
                  </a:lnTo>
                  <a:lnTo>
                    <a:pt x="702281" y="1439116"/>
                  </a:lnTo>
                  <a:lnTo>
                    <a:pt x="736835" y="1467685"/>
                  </a:lnTo>
                  <a:lnTo>
                    <a:pt x="772061" y="1495646"/>
                  </a:lnTo>
                  <a:lnTo>
                    <a:pt x="807947" y="1522990"/>
                  </a:lnTo>
                  <a:lnTo>
                    <a:pt x="844483" y="1549705"/>
                  </a:lnTo>
                  <a:lnTo>
                    <a:pt x="881656" y="1575783"/>
                  </a:lnTo>
                  <a:lnTo>
                    <a:pt x="919456" y="1601213"/>
                  </a:lnTo>
                  <a:lnTo>
                    <a:pt x="957870" y="1625986"/>
                  </a:lnTo>
                  <a:lnTo>
                    <a:pt x="996888" y="1650091"/>
                  </a:lnTo>
                  <a:lnTo>
                    <a:pt x="1036498" y="1673520"/>
                  </a:lnTo>
                  <a:lnTo>
                    <a:pt x="1076689" y="1696262"/>
                  </a:lnTo>
                  <a:lnTo>
                    <a:pt x="1117449" y="1718307"/>
                  </a:lnTo>
                  <a:lnTo>
                    <a:pt x="1158766" y="1739645"/>
                  </a:lnTo>
                  <a:lnTo>
                    <a:pt x="1200630" y="1760268"/>
                  </a:lnTo>
                  <a:lnTo>
                    <a:pt x="1243029" y="1780164"/>
                  </a:lnTo>
                  <a:lnTo>
                    <a:pt x="1285952" y="1799324"/>
                  </a:lnTo>
                  <a:lnTo>
                    <a:pt x="1329387" y="1817738"/>
                  </a:lnTo>
                  <a:lnTo>
                    <a:pt x="1373322" y="1835397"/>
                  </a:lnTo>
                  <a:lnTo>
                    <a:pt x="1417747" y="1852290"/>
                  </a:lnTo>
                  <a:lnTo>
                    <a:pt x="1462649" y="1868407"/>
                  </a:lnTo>
                  <a:lnTo>
                    <a:pt x="1508018" y="1883740"/>
                  </a:lnTo>
                  <a:lnTo>
                    <a:pt x="1553842" y="1898277"/>
                  </a:lnTo>
                  <a:lnTo>
                    <a:pt x="1600110" y="1912010"/>
                  </a:lnTo>
                  <a:lnTo>
                    <a:pt x="1646810" y="1924928"/>
                  </a:lnTo>
                  <a:lnTo>
                    <a:pt x="1693931" y="1937021"/>
                  </a:lnTo>
                  <a:lnTo>
                    <a:pt x="1741461" y="1948280"/>
                  </a:lnTo>
                  <a:lnTo>
                    <a:pt x="1789388" y="1958695"/>
                  </a:lnTo>
                  <a:lnTo>
                    <a:pt x="1837703" y="1968256"/>
                  </a:lnTo>
                  <a:lnTo>
                    <a:pt x="1886392" y="1976953"/>
                  </a:lnTo>
                  <a:lnTo>
                    <a:pt x="1935446" y="1984776"/>
                  </a:lnTo>
                  <a:lnTo>
                    <a:pt x="1984851" y="1991715"/>
                  </a:lnTo>
                  <a:lnTo>
                    <a:pt x="2034597" y="1997762"/>
                  </a:lnTo>
                  <a:lnTo>
                    <a:pt x="2084673" y="2002905"/>
                  </a:lnTo>
                  <a:lnTo>
                    <a:pt x="2135067" y="2007135"/>
                  </a:lnTo>
                  <a:lnTo>
                    <a:pt x="2185767" y="2010442"/>
                  </a:lnTo>
                  <a:lnTo>
                    <a:pt x="2236763" y="2012816"/>
                  </a:lnTo>
                  <a:lnTo>
                    <a:pt x="2288042" y="2014248"/>
                  </a:lnTo>
                  <a:lnTo>
                    <a:pt x="2339594" y="2014727"/>
                  </a:lnTo>
                  <a:lnTo>
                    <a:pt x="2843276" y="2014727"/>
                  </a:lnTo>
                  <a:lnTo>
                    <a:pt x="2791724" y="2014248"/>
                  </a:lnTo>
                  <a:lnTo>
                    <a:pt x="2740445" y="2012816"/>
                  </a:lnTo>
                  <a:lnTo>
                    <a:pt x="2689449" y="2010442"/>
                  </a:lnTo>
                  <a:lnTo>
                    <a:pt x="2638749" y="2007135"/>
                  </a:lnTo>
                  <a:lnTo>
                    <a:pt x="2588355" y="2002905"/>
                  </a:lnTo>
                  <a:lnTo>
                    <a:pt x="2538279" y="1997762"/>
                  </a:lnTo>
                  <a:lnTo>
                    <a:pt x="2488533" y="1991715"/>
                  </a:lnTo>
                  <a:lnTo>
                    <a:pt x="2439128" y="1984776"/>
                  </a:lnTo>
                  <a:lnTo>
                    <a:pt x="2390074" y="1976953"/>
                  </a:lnTo>
                  <a:lnTo>
                    <a:pt x="2341385" y="1968256"/>
                  </a:lnTo>
                  <a:lnTo>
                    <a:pt x="2293070" y="1958695"/>
                  </a:lnTo>
                  <a:lnTo>
                    <a:pt x="2245143" y="1948280"/>
                  </a:lnTo>
                  <a:lnTo>
                    <a:pt x="2197613" y="1937021"/>
                  </a:lnTo>
                  <a:lnTo>
                    <a:pt x="2150492" y="1924928"/>
                  </a:lnTo>
                  <a:lnTo>
                    <a:pt x="2103792" y="1912010"/>
                  </a:lnTo>
                  <a:lnTo>
                    <a:pt x="2057524" y="1898277"/>
                  </a:lnTo>
                  <a:lnTo>
                    <a:pt x="2011700" y="1883740"/>
                  </a:lnTo>
                  <a:lnTo>
                    <a:pt x="1966331" y="1868407"/>
                  </a:lnTo>
                  <a:lnTo>
                    <a:pt x="1921429" y="1852290"/>
                  </a:lnTo>
                  <a:lnTo>
                    <a:pt x="1877004" y="1835397"/>
                  </a:lnTo>
                  <a:lnTo>
                    <a:pt x="1833069" y="1817738"/>
                  </a:lnTo>
                  <a:lnTo>
                    <a:pt x="1789634" y="1799324"/>
                  </a:lnTo>
                  <a:lnTo>
                    <a:pt x="1746711" y="1780164"/>
                  </a:lnTo>
                  <a:lnTo>
                    <a:pt x="1704312" y="1760268"/>
                  </a:lnTo>
                  <a:lnTo>
                    <a:pt x="1662448" y="1739645"/>
                  </a:lnTo>
                  <a:lnTo>
                    <a:pt x="1621131" y="1718307"/>
                  </a:lnTo>
                  <a:lnTo>
                    <a:pt x="1580371" y="1696262"/>
                  </a:lnTo>
                  <a:lnTo>
                    <a:pt x="1540180" y="1673520"/>
                  </a:lnTo>
                  <a:lnTo>
                    <a:pt x="1500570" y="1650091"/>
                  </a:lnTo>
                  <a:lnTo>
                    <a:pt x="1461552" y="1625986"/>
                  </a:lnTo>
                  <a:lnTo>
                    <a:pt x="1423138" y="1601213"/>
                  </a:lnTo>
                  <a:lnTo>
                    <a:pt x="1385338" y="1575783"/>
                  </a:lnTo>
                  <a:lnTo>
                    <a:pt x="1348165" y="1549705"/>
                  </a:lnTo>
                  <a:lnTo>
                    <a:pt x="1311629" y="1522990"/>
                  </a:lnTo>
                  <a:lnTo>
                    <a:pt x="1275743" y="1495646"/>
                  </a:lnTo>
                  <a:lnTo>
                    <a:pt x="1240517" y="1467685"/>
                  </a:lnTo>
                  <a:lnTo>
                    <a:pt x="1205963" y="1439116"/>
                  </a:lnTo>
                  <a:lnTo>
                    <a:pt x="1172093" y="1409948"/>
                  </a:lnTo>
                  <a:lnTo>
                    <a:pt x="1138917" y="1380192"/>
                  </a:lnTo>
                  <a:lnTo>
                    <a:pt x="1106448" y="1349857"/>
                  </a:lnTo>
                  <a:lnTo>
                    <a:pt x="1074696" y="1318953"/>
                  </a:lnTo>
                  <a:lnTo>
                    <a:pt x="1043673" y="1287491"/>
                  </a:lnTo>
                  <a:lnTo>
                    <a:pt x="1013391" y="1255479"/>
                  </a:lnTo>
                  <a:lnTo>
                    <a:pt x="983861" y="1222928"/>
                  </a:lnTo>
                  <a:lnTo>
                    <a:pt x="955094" y="1189847"/>
                  </a:lnTo>
                  <a:lnTo>
                    <a:pt x="927102" y="1156247"/>
                  </a:lnTo>
                  <a:lnTo>
                    <a:pt x="899896" y="1122137"/>
                  </a:lnTo>
                  <a:lnTo>
                    <a:pt x="873488" y="1087527"/>
                  </a:lnTo>
                  <a:lnTo>
                    <a:pt x="847889" y="1052427"/>
                  </a:lnTo>
                  <a:lnTo>
                    <a:pt x="823110" y="1016846"/>
                  </a:lnTo>
                  <a:lnTo>
                    <a:pt x="799163" y="980795"/>
                  </a:lnTo>
                  <a:lnTo>
                    <a:pt x="776059" y="944284"/>
                  </a:lnTo>
                  <a:lnTo>
                    <a:pt x="753810" y="907321"/>
                  </a:lnTo>
                  <a:lnTo>
                    <a:pt x="732427" y="869918"/>
                  </a:lnTo>
                  <a:lnTo>
                    <a:pt x="711922" y="832083"/>
                  </a:lnTo>
                  <a:lnTo>
                    <a:pt x="692306" y="793827"/>
                  </a:lnTo>
                  <a:lnTo>
                    <a:pt x="673590" y="755160"/>
                  </a:lnTo>
                  <a:lnTo>
                    <a:pt x="655785" y="716091"/>
                  </a:lnTo>
                  <a:lnTo>
                    <a:pt x="638904" y="676630"/>
                  </a:lnTo>
                  <a:lnTo>
                    <a:pt x="622958" y="636788"/>
                  </a:lnTo>
                  <a:lnTo>
                    <a:pt x="607957" y="596573"/>
                  </a:lnTo>
                  <a:lnTo>
                    <a:pt x="593915" y="555996"/>
                  </a:lnTo>
                  <a:lnTo>
                    <a:pt x="580841" y="515066"/>
                  </a:lnTo>
                  <a:lnTo>
                    <a:pt x="568747" y="473794"/>
                  </a:lnTo>
                  <a:lnTo>
                    <a:pt x="557645" y="432189"/>
                  </a:lnTo>
                  <a:lnTo>
                    <a:pt x="547546" y="390261"/>
                  </a:lnTo>
                  <a:lnTo>
                    <a:pt x="538462" y="348020"/>
                  </a:lnTo>
                  <a:lnTo>
                    <a:pt x="530403" y="305476"/>
                  </a:lnTo>
                  <a:lnTo>
                    <a:pt x="523382" y="262638"/>
                  </a:lnTo>
                  <a:lnTo>
                    <a:pt x="517410" y="219516"/>
                  </a:lnTo>
                  <a:lnTo>
                    <a:pt x="512498" y="176121"/>
                  </a:lnTo>
                  <a:lnTo>
                    <a:pt x="508658" y="132462"/>
                  </a:lnTo>
                  <a:lnTo>
                    <a:pt x="505901" y="88549"/>
                  </a:lnTo>
                  <a:lnTo>
                    <a:pt x="504238" y="44391"/>
                  </a:lnTo>
                  <a:lnTo>
                    <a:pt x="503682" y="0"/>
                  </a:lnTo>
                  <a:close/>
                </a:path>
              </a:pathLst>
            </a:custGeom>
            <a:solidFill>
              <a:srgbClr val="CC8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41191" y="3928871"/>
              <a:ext cx="5360670" cy="2014855"/>
            </a:xfrm>
            <a:custGeom>
              <a:avLst/>
              <a:gdLst/>
              <a:ahLst/>
              <a:cxnLst/>
              <a:rect l="l" t="t" r="r" b="b"/>
              <a:pathLst>
                <a:path w="5360670" h="2014854">
                  <a:moveTo>
                    <a:pt x="2591308" y="2003018"/>
                  </a:moveTo>
                  <a:lnTo>
                    <a:pt x="2643010" y="1997700"/>
                  </a:lnTo>
                  <a:lnTo>
                    <a:pt x="2694381" y="1991421"/>
                  </a:lnTo>
                  <a:lnTo>
                    <a:pt x="2745407" y="1984193"/>
                  </a:lnTo>
                  <a:lnTo>
                    <a:pt x="2796075" y="1976025"/>
                  </a:lnTo>
                  <a:lnTo>
                    <a:pt x="2846371" y="1966926"/>
                  </a:lnTo>
                  <a:lnTo>
                    <a:pt x="2896282" y="1956908"/>
                  </a:lnTo>
                  <a:lnTo>
                    <a:pt x="2945794" y="1945980"/>
                  </a:lnTo>
                  <a:lnTo>
                    <a:pt x="2994895" y="1934152"/>
                  </a:lnTo>
                  <a:lnTo>
                    <a:pt x="3043570" y="1921434"/>
                  </a:lnTo>
                  <a:lnTo>
                    <a:pt x="3091807" y="1907836"/>
                  </a:lnTo>
                  <a:lnTo>
                    <a:pt x="3139592" y="1893368"/>
                  </a:lnTo>
                  <a:lnTo>
                    <a:pt x="3186911" y="1878040"/>
                  </a:lnTo>
                  <a:lnTo>
                    <a:pt x="3233752" y="1861862"/>
                  </a:lnTo>
                  <a:lnTo>
                    <a:pt x="3280100" y="1844844"/>
                  </a:lnTo>
                  <a:lnTo>
                    <a:pt x="3325942" y="1826995"/>
                  </a:lnTo>
                  <a:lnTo>
                    <a:pt x="3371266" y="1808327"/>
                  </a:lnTo>
                  <a:lnTo>
                    <a:pt x="3416057" y="1788848"/>
                  </a:lnTo>
                  <a:lnTo>
                    <a:pt x="3460302" y="1768570"/>
                  </a:lnTo>
                  <a:lnTo>
                    <a:pt x="3503988" y="1747501"/>
                  </a:lnTo>
                  <a:lnTo>
                    <a:pt x="3547101" y="1725652"/>
                  </a:lnTo>
                  <a:lnTo>
                    <a:pt x="3589629" y="1703032"/>
                  </a:lnTo>
                  <a:lnTo>
                    <a:pt x="3631557" y="1679653"/>
                  </a:lnTo>
                  <a:lnTo>
                    <a:pt x="3672871" y="1655523"/>
                  </a:lnTo>
                  <a:lnTo>
                    <a:pt x="3713560" y="1630653"/>
                  </a:lnTo>
                  <a:lnTo>
                    <a:pt x="3753609" y="1605052"/>
                  </a:lnTo>
                  <a:lnTo>
                    <a:pt x="3793005" y="1578732"/>
                  </a:lnTo>
                  <a:lnTo>
                    <a:pt x="3831735" y="1551701"/>
                  </a:lnTo>
                  <a:lnTo>
                    <a:pt x="3869785" y="1523969"/>
                  </a:lnTo>
                  <a:lnTo>
                    <a:pt x="3907141" y="1495548"/>
                  </a:lnTo>
                  <a:lnTo>
                    <a:pt x="3943791" y="1466446"/>
                  </a:lnTo>
                  <a:lnTo>
                    <a:pt x="3979721" y="1436673"/>
                  </a:lnTo>
                  <a:lnTo>
                    <a:pt x="4014918" y="1406240"/>
                  </a:lnTo>
                  <a:lnTo>
                    <a:pt x="4049367" y="1375157"/>
                  </a:lnTo>
                  <a:lnTo>
                    <a:pt x="4083057" y="1343433"/>
                  </a:lnTo>
                  <a:lnTo>
                    <a:pt x="4115972" y="1311079"/>
                  </a:lnTo>
                  <a:lnTo>
                    <a:pt x="4148101" y="1278104"/>
                  </a:lnTo>
                  <a:lnTo>
                    <a:pt x="4179429" y="1244519"/>
                  </a:lnTo>
                  <a:lnTo>
                    <a:pt x="4209944" y="1210333"/>
                  </a:lnTo>
                  <a:lnTo>
                    <a:pt x="4239631" y="1175557"/>
                  </a:lnTo>
                  <a:lnTo>
                    <a:pt x="4268478" y="1140200"/>
                  </a:lnTo>
                  <a:lnTo>
                    <a:pt x="4296470" y="1104273"/>
                  </a:lnTo>
                  <a:lnTo>
                    <a:pt x="4323595" y="1067785"/>
                  </a:lnTo>
                  <a:lnTo>
                    <a:pt x="4349840" y="1030747"/>
                  </a:lnTo>
                  <a:lnTo>
                    <a:pt x="4375190" y="993167"/>
                  </a:lnTo>
                  <a:lnTo>
                    <a:pt x="4399632" y="955058"/>
                  </a:lnTo>
                  <a:lnTo>
                    <a:pt x="4423154" y="916427"/>
                  </a:lnTo>
                  <a:lnTo>
                    <a:pt x="4445741" y="877286"/>
                  </a:lnTo>
                  <a:lnTo>
                    <a:pt x="4467380" y="837644"/>
                  </a:lnTo>
                  <a:lnTo>
                    <a:pt x="4488058" y="797511"/>
                  </a:lnTo>
                  <a:lnTo>
                    <a:pt x="4507762" y="756898"/>
                  </a:lnTo>
                  <a:lnTo>
                    <a:pt x="4526477" y="715814"/>
                  </a:lnTo>
                  <a:lnTo>
                    <a:pt x="4544191" y="674269"/>
                  </a:lnTo>
                  <a:lnTo>
                    <a:pt x="4560891" y="632273"/>
                  </a:lnTo>
                  <a:lnTo>
                    <a:pt x="4576562" y="589837"/>
                  </a:lnTo>
                  <a:lnTo>
                    <a:pt x="4591191" y="546970"/>
                  </a:lnTo>
                  <a:lnTo>
                    <a:pt x="4604766" y="503681"/>
                  </a:lnTo>
                  <a:lnTo>
                    <a:pt x="4352925" y="503681"/>
                  </a:lnTo>
                  <a:lnTo>
                    <a:pt x="4930902" y="0"/>
                  </a:lnTo>
                  <a:lnTo>
                    <a:pt x="5360289" y="503681"/>
                  </a:lnTo>
                  <a:lnTo>
                    <a:pt x="5108448" y="503681"/>
                  </a:lnTo>
                  <a:lnTo>
                    <a:pt x="5094797" y="547210"/>
                  </a:lnTo>
                  <a:lnTo>
                    <a:pt x="5080089" y="590297"/>
                  </a:lnTo>
                  <a:lnTo>
                    <a:pt x="5064336" y="632934"/>
                  </a:lnTo>
                  <a:lnTo>
                    <a:pt x="5047553" y="675110"/>
                  </a:lnTo>
                  <a:lnTo>
                    <a:pt x="5029754" y="716817"/>
                  </a:lnTo>
                  <a:lnTo>
                    <a:pt x="5010953" y="758045"/>
                  </a:lnTo>
                  <a:lnTo>
                    <a:pt x="4991163" y="798785"/>
                  </a:lnTo>
                  <a:lnTo>
                    <a:pt x="4970399" y="839027"/>
                  </a:lnTo>
                  <a:lnTo>
                    <a:pt x="4948675" y="878763"/>
                  </a:lnTo>
                  <a:lnTo>
                    <a:pt x="4926005" y="917982"/>
                  </a:lnTo>
                  <a:lnTo>
                    <a:pt x="4902402" y="956676"/>
                  </a:lnTo>
                  <a:lnTo>
                    <a:pt x="4877882" y="994835"/>
                  </a:lnTo>
                  <a:lnTo>
                    <a:pt x="4852457" y="1032449"/>
                  </a:lnTo>
                  <a:lnTo>
                    <a:pt x="4826142" y="1069510"/>
                  </a:lnTo>
                  <a:lnTo>
                    <a:pt x="4798950" y="1106008"/>
                  </a:lnTo>
                  <a:lnTo>
                    <a:pt x="4770897" y="1141934"/>
                  </a:lnTo>
                  <a:lnTo>
                    <a:pt x="4741995" y="1177278"/>
                  </a:lnTo>
                  <a:lnTo>
                    <a:pt x="4712259" y="1212031"/>
                  </a:lnTo>
                  <a:lnTo>
                    <a:pt x="4681703" y="1246184"/>
                  </a:lnTo>
                  <a:lnTo>
                    <a:pt x="4650340" y="1279727"/>
                  </a:lnTo>
                  <a:lnTo>
                    <a:pt x="4618186" y="1312651"/>
                  </a:lnTo>
                  <a:lnTo>
                    <a:pt x="4585253" y="1344947"/>
                  </a:lnTo>
                  <a:lnTo>
                    <a:pt x="4551556" y="1376605"/>
                  </a:lnTo>
                  <a:lnTo>
                    <a:pt x="4517109" y="1407616"/>
                  </a:lnTo>
                  <a:lnTo>
                    <a:pt x="4481925" y="1437971"/>
                  </a:lnTo>
                  <a:lnTo>
                    <a:pt x="4446020" y="1467659"/>
                  </a:lnTo>
                  <a:lnTo>
                    <a:pt x="4409406" y="1496673"/>
                  </a:lnTo>
                  <a:lnTo>
                    <a:pt x="4372098" y="1525003"/>
                  </a:lnTo>
                  <a:lnTo>
                    <a:pt x="4334110" y="1552638"/>
                  </a:lnTo>
                  <a:lnTo>
                    <a:pt x="4295456" y="1579570"/>
                  </a:lnTo>
                  <a:lnTo>
                    <a:pt x="4256149" y="1605790"/>
                  </a:lnTo>
                  <a:lnTo>
                    <a:pt x="4216205" y="1631288"/>
                  </a:lnTo>
                  <a:lnTo>
                    <a:pt x="4175636" y="1656055"/>
                  </a:lnTo>
                  <a:lnTo>
                    <a:pt x="4134457" y="1680082"/>
                  </a:lnTo>
                  <a:lnTo>
                    <a:pt x="4092682" y="1703358"/>
                  </a:lnTo>
                  <a:lnTo>
                    <a:pt x="4050325" y="1725876"/>
                  </a:lnTo>
                  <a:lnTo>
                    <a:pt x="4007399" y="1747624"/>
                  </a:lnTo>
                  <a:lnTo>
                    <a:pt x="3963920" y="1768595"/>
                  </a:lnTo>
                  <a:lnTo>
                    <a:pt x="3919900" y="1788779"/>
                  </a:lnTo>
                  <a:lnTo>
                    <a:pt x="3875354" y="1808166"/>
                  </a:lnTo>
                  <a:lnTo>
                    <a:pt x="3830296" y="1826747"/>
                  </a:lnTo>
                  <a:lnTo>
                    <a:pt x="3784740" y="1844513"/>
                  </a:lnTo>
                  <a:lnTo>
                    <a:pt x="3738699" y="1861454"/>
                  </a:lnTo>
                  <a:lnTo>
                    <a:pt x="3692189" y="1877561"/>
                  </a:lnTo>
                  <a:lnTo>
                    <a:pt x="3645222" y="1892825"/>
                  </a:lnTo>
                  <a:lnTo>
                    <a:pt x="3597814" y="1907236"/>
                  </a:lnTo>
                  <a:lnTo>
                    <a:pt x="3549977" y="1920785"/>
                  </a:lnTo>
                  <a:lnTo>
                    <a:pt x="3501726" y="1933463"/>
                  </a:lnTo>
                  <a:lnTo>
                    <a:pt x="3453075" y="1945260"/>
                  </a:lnTo>
                  <a:lnTo>
                    <a:pt x="3404038" y="1956167"/>
                  </a:lnTo>
                  <a:lnTo>
                    <a:pt x="3354628" y="1966175"/>
                  </a:lnTo>
                  <a:lnTo>
                    <a:pt x="3304861" y="1975274"/>
                  </a:lnTo>
                  <a:lnTo>
                    <a:pt x="3254749" y="1983454"/>
                  </a:lnTo>
                  <a:lnTo>
                    <a:pt x="3204307" y="1990708"/>
                  </a:lnTo>
                  <a:lnTo>
                    <a:pt x="3153550" y="1997024"/>
                  </a:lnTo>
                  <a:lnTo>
                    <a:pt x="3102490" y="2002395"/>
                  </a:lnTo>
                  <a:lnTo>
                    <a:pt x="3051142" y="2006810"/>
                  </a:lnTo>
                  <a:lnTo>
                    <a:pt x="2999520" y="2010260"/>
                  </a:lnTo>
                  <a:lnTo>
                    <a:pt x="2947637" y="2012736"/>
                  </a:lnTo>
                  <a:lnTo>
                    <a:pt x="2895509" y="2014228"/>
                  </a:lnTo>
                  <a:lnTo>
                    <a:pt x="2843149" y="2014727"/>
                  </a:lnTo>
                  <a:lnTo>
                    <a:pt x="2339594" y="2014727"/>
                  </a:lnTo>
                  <a:lnTo>
                    <a:pt x="2288042" y="2014248"/>
                  </a:lnTo>
                  <a:lnTo>
                    <a:pt x="2236763" y="2012816"/>
                  </a:lnTo>
                  <a:lnTo>
                    <a:pt x="2185767" y="2010442"/>
                  </a:lnTo>
                  <a:lnTo>
                    <a:pt x="2135067" y="2007135"/>
                  </a:lnTo>
                  <a:lnTo>
                    <a:pt x="2084673" y="2002905"/>
                  </a:lnTo>
                  <a:lnTo>
                    <a:pt x="2034597" y="1997762"/>
                  </a:lnTo>
                  <a:lnTo>
                    <a:pt x="1984851" y="1991715"/>
                  </a:lnTo>
                  <a:lnTo>
                    <a:pt x="1935446" y="1984776"/>
                  </a:lnTo>
                  <a:lnTo>
                    <a:pt x="1886392" y="1976953"/>
                  </a:lnTo>
                  <a:lnTo>
                    <a:pt x="1837703" y="1968256"/>
                  </a:lnTo>
                  <a:lnTo>
                    <a:pt x="1789388" y="1958695"/>
                  </a:lnTo>
                  <a:lnTo>
                    <a:pt x="1741461" y="1948280"/>
                  </a:lnTo>
                  <a:lnTo>
                    <a:pt x="1693931" y="1937021"/>
                  </a:lnTo>
                  <a:lnTo>
                    <a:pt x="1646810" y="1924928"/>
                  </a:lnTo>
                  <a:lnTo>
                    <a:pt x="1600110" y="1912010"/>
                  </a:lnTo>
                  <a:lnTo>
                    <a:pt x="1553842" y="1898277"/>
                  </a:lnTo>
                  <a:lnTo>
                    <a:pt x="1508018" y="1883740"/>
                  </a:lnTo>
                  <a:lnTo>
                    <a:pt x="1462649" y="1868407"/>
                  </a:lnTo>
                  <a:lnTo>
                    <a:pt x="1417747" y="1852290"/>
                  </a:lnTo>
                  <a:lnTo>
                    <a:pt x="1373322" y="1835397"/>
                  </a:lnTo>
                  <a:lnTo>
                    <a:pt x="1329387" y="1817738"/>
                  </a:lnTo>
                  <a:lnTo>
                    <a:pt x="1285952" y="1799324"/>
                  </a:lnTo>
                  <a:lnTo>
                    <a:pt x="1243029" y="1780164"/>
                  </a:lnTo>
                  <a:lnTo>
                    <a:pt x="1200630" y="1760268"/>
                  </a:lnTo>
                  <a:lnTo>
                    <a:pt x="1158766" y="1739645"/>
                  </a:lnTo>
                  <a:lnTo>
                    <a:pt x="1117449" y="1718307"/>
                  </a:lnTo>
                  <a:lnTo>
                    <a:pt x="1076689" y="1696262"/>
                  </a:lnTo>
                  <a:lnTo>
                    <a:pt x="1036498" y="1673520"/>
                  </a:lnTo>
                  <a:lnTo>
                    <a:pt x="996888" y="1650091"/>
                  </a:lnTo>
                  <a:lnTo>
                    <a:pt x="957870" y="1625986"/>
                  </a:lnTo>
                  <a:lnTo>
                    <a:pt x="919456" y="1601213"/>
                  </a:lnTo>
                  <a:lnTo>
                    <a:pt x="881656" y="1575783"/>
                  </a:lnTo>
                  <a:lnTo>
                    <a:pt x="844483" y="1549705"/>
                  </a:lnTo>
                  <a:lnTo>
                    <a:pt x="807947" y="1522990"/>
                  </a:lnTo>
                  <a:lnTo>
                    <a:pt x="772061" y="1495646"/>
                  </a:lnTo>
                  <a:lnTo>
                    <a:pt x="736835" y="1467685"/>
                  </a:lnTo>
                  <a:lnTo>
                    <a:pt x="702281" y="1439116"/>
                  </a:lnTo>
                  <a:lnTo>
                    <a:pt x="668411" y="1409948"/>
                  </a:lnTo>
                  <a:lnTo>
                    <a:pt x="635235" y="1380192"/>
                  </a:lnTo>
                  <a:lnTo>
                    <a:pt x="602766" y="1349857"/>
                  </a:lnTo>
                  <a:lnTo>
                    <a:pt x="571014" y="1318953"/>
                  </a:lnTo>
                  <a:lnTo>
                    <a:pt x="539991" y="1287491"/>
                  </a:lnTo>
                  <a:lnTo>
                    <a:pt x="509709" y="1255479"/>
                  </a:lnTo>
                  <a:lnTo>
                    <a:pt x="480179" y="1222928"/>
                  </a:lnTo>
                  <a:lnTo>
                    <a:pt x="451412" y="1189847"/>
                  </a:lnTo>
                  <a:lnTo>
                    <a:pt x="423420" y="1156247"/>
                  </a:lnTo>
                  <a:lnTo>
                    <a:pt x="396214" y="1122137"/>
                  </a:lnTo>
                  <a:lnTo>
                    <a:pt x="369806" y="1087527"/>
                  </a:lnTo>
                  <a:lnTo>
                    <a:pt x="344207" y="1052427"/>
                  </a:lnTo>
                  <a:lnTo>
                    <a:pt x="319428" y="1016846"/>
                  </a:lnTo>
                  <a:lnTo>
                    <a:pt x="295481" y="980795"/>
                  </a:lnTo>
                  <a:lnTo>
                    <a:pt x="272377" y="944284"/>
                  </a:lnTo>
                  <a:lnTo>
                    <a:pt x="250128" y="907321"/>
                  </a:lnTo>
                  <a:lnTo>
                    <a:pt x="228745" y="869918"/>
                  </a:lnTo>
                  <a:lnTo>
                    <a:pt x="208240" y="832083"/>
                  </a:lnTo>
                  <a:lnTo>
                    <a:pt x="188624" y="793827"/>
                  </a:lnTo>
                  <a:lnTo>
                    <a:pt x="169908" y="755160"/>
                  </a:lnTo>
                  <a:lnTo>
                    <a:pt x="152103" y="716091"/>
                  </a:lnTo>
                  <a:lnTo>
                    <a:pt x="135222" y="676630"/>
                  </a:lnTo>
                  <a:lnTo>
                    <a:pt x="119276" y="636788"/>
                  </a:lnTo>
                  <a:lnTo>
                    <a:pt x="104275" y="596573"/>
                  </a:lnTo>
                  <a:lnTo>
                    <a:pt x="90233" y="555996"/>
                  </a:lnTo>
                  <a:lnTo>
                    <a:pt x="77159" y="515066"/>
                  </a:lnTo>
                  <a:lnTo>
                    <a:pt x="65065" y="473794"/>
                  </a:lnTo>
                  <a:lnTo>
                    <a:pt x="53963" y="432189"/>
                  </a:lnTo>
                  <a:lnTo>
                    <a:pt x="43864" y="390261"/>
                  </a:lnTo>
                  <a:lnTo>
                    <a:pt x="34780" y="348020"/>
                  </a:lnTo>
                  <a:lnTo>
                    <a:pt x="26721" y="305476"/>
                  </a:lnTo>
                  <a:lnTo>
                    <a:pt x="19700" y="262638"/>
                  </a:lnTo>
                  <a:lnTo>
                    <a:pt x="13728" y="219516"/>
                  </a:lnTo>
                  <a:lnTo>
                    <a:pt x="8816" y="176121"/>
                  </a:lnTo>
                  <a:lnTo>
                    <a:pt x="4976" y="132462"/>
                  </a:lnTo>
                  <a:lnTo>
                    <a:pt x="2219" y="88549"/>
                  </a:lnTo>
                  <a:lnTo>
                    <a:pt x="556" y="44391"/>
                  </a:lnTo>
                  <a:lnTo>
                    <a:pt x="0" y="0"/>
                  </a:lnTo>
                  <a:lnTo>
                    <a:pt x="503682" y="0"/>
                  </a:lnTo>
                  <a:lnTo>
                    <a:pt x="504238" y="44391"/>
                  </a:lnTo>
                  <a:lnTo>
                    <a:pt x="505901" y="88549"/>
                  </a:lnTo>
                  <a:lnTo>
                    <a:pt x="508658" y="132462"/>
                  </a:lnTo>
                  <a:lnTo>
                    <a:pt x="512498" y="176121"/>
                  </a:lnTo>
                  <a:lnTo>
                    <a:pt x="517410" y="219516"/>
                  </a:lnTo>
                  <a:lnTo>
                    <a:pt x="523382" y="262638"/>
                  </a:lnTo>
                  <a:lnTo>
                    <a:pt x="530403" y="305476"/>
                  </a:lnTo>
                  <a:lnTo>
                    <a:pt x="538462" y="348020"/>
                  </a:lnTo>
                  <a:lnTo>
                    <a:pt x="547546" y="390261"/>
                  </a:lnTo>
                  <a:lnTo>
                    <a:pt x="557645" y="432189"/>
                  </a:lnTo>
                  <a:lnTo>
                    <a:pt x="568747" y="473794"/>
                  </a:lnTo>
                  <a:lnTo>
                    <a:pt x="580841" y="515066"/>
                  </a:lnTo>
                  <a:lnTo>
                    <a:pt x="593915" y="555996"/>
                  </a:lnTo>
                  <a:lnTo>
                    <a:pt x="607957" y="596573"/>
                  </a:lnTo>
                  <a:lnTo>
                    <a:pt x="622958" y="636788"/>
                  </a:lnTo>
                  <a:lnTo>
                    <a:pt x="638904" y="676630"/>
                  </a:lnTo>
                  <a:lnTo>
                    <a:pt x="655785" y="716091"/>
                  </a:lnTo>
                  <a:lnTo>
                    <a:pt x="673590" y="755160"/>
                  </a:lnTo>
                  <a:lnTo>
                    <a:pt x="692306" y="793827"/>
                  </a:lnTo>
                  <a:lnTo>
                    <a:pt x="711922" y="832083"/>
                  </a:lnTo>
                  <a:lnTo>
                    <a:pt x="732427" y="869918"/>
                  </a:lnTo>
                  <a:lnTo>
                    <a:pt x="753810" y="907321"/>
                  </a:lnTo>
                  <a:lnTo>
                    <a:pt x="776059" y="944284"/>
                  </a:lnTo>
                  <a:lnTo>
                    <a:pt x="799163" y="980795"/>
                  </a:lnTo>
                  <a:lnTo>
                    <a:pt x="823110" y="1016846"/>
                  </a:lnTo>
                  <a:lnTo>
                    <a:pt x="847889" y="1052427"/>
                  </a:lnTo>
                  <a:lnTo>
                    <a:pt x="873488" y="1087527"/>
                  </a:lnTo>
                  <a:lnTo>
                    <a:pt x="899896" y="1122137"/>
                  </a:lnTo>
                  <a:lnTo>
                    <a:pt x="927102" y="1156247"/>
                  </a:lnTo>
                  <a:lnTo>
                    <a:pt x="955094" y="1189847"/>
                  </a:lnTo>
                  <a:lnTo>
                    <a:pt x="983861" y="1222928"/>
                  </a:lnTo>
                  <a:lnTo>
                    <a:pt x="1013391" y="1255479"/>
                  </a:lnTo>
                  <a:lnTo>
                    <a:pt x="1043673" y="1287491"/>
                  </a:lnTo>
                  <a:lnTo>
                    <a:pt x="1074696" y="1318953"/>
                  </a:lnTo>
                  <a:lnTo>
                    <a:pt x="1106448" y="1349857"/>
                  </a:lnTo>
                  <a:lnTo>
                    <a:pt x="1138917" y="1380192"/>
                  </a:lnTo>
                  <a:lnTo>
                    <a:pt x="1172093" y="1409948"/>
                  </a:lnTo>
                  <a:lnTo>
                    <a:pt x="1205963" y="1439116"/>
                  </a:lnTo>
                  <a:lnTo>
                    <a:pt x="1240517" y="1467685"/>
                  </a:lnTo>
                  <a:lnTo>
                    <a:pt x="1275743" y="1495646"/>
                  </a:lnTo>
                  <a:lnTo>
                    <a:pt x="1311629" y="1522990"/>
                  </a:lnTo>
                  <a:lnTo>
                    <a:pt x="1348165" y="1549705"/>
                  </a:lnTo>
                  <a:lnTo>
                    <a:pt x="1385338" y="1575783"/>
                  </a:lnTo>
                  <a:lnTo>
                    <a:pt x="1423138" y="1601213"/>
                  </a:lnTo>
                  <a:lnTo>
                    <a:pt x="1461552" y="1625986"/>
                  </a:lnTo>
                  <a:lnTo>
                    <a:pt x="1500570" y="1650091"/>
                  </a:lnTo>
                  <a:lnTo>
                    <a:pt x="1540180" y="1673520"/>
                  </a:lnTo>
                  <a:lnTo>
                    <a:pt x="1580371" y="1696262"/>
                  </a:lnTo>
                  <a:lnTo>
                    <a:pt x="1621131" y="1718307"/>
                  </a:lnTo>
                  <a:lnTo>
                    <a:pt x="1662448" y="1739645"/>
                  </a:lnTo>
                  <a:lnTo>
                    <a:pt x="1704312" y="1760268"/>
                  </a:lnTo>
                  <a:lnTo>
                    <a:pt x="1746711" y="1780164"/>
                  </a:lnTo>
                  <a:lnTo>
                    <a:pt x="1789634" y="1799324"/>
                  </a:lnTo>
                  <a:lnTo>
                    <a:pt x="1833069" y="1817738"/>
                  </a:lnTo>
                  <a:lnTo>
                    <a:pt x="1877004" y="1835397"/>
                  </a:lnTo>
                  <a:lnTo>
                    <a:pt x="1921429" y="1852290"/>
                  </a:lnTo>
                  <a:lnTo>
                    <a:pt x="1966331" y="1868407"/>
                  </a:lnTo>
                  <a:lnTo>
                    <a:pt x="2011700" y="1883740"/>
                  </a:lnTo>
                  <a:lnTo>
                    <a:pt x="2057524" y="1898277"/>
                  </a:lnTo>
                  <a:lnTo>
                    <a:pt x="2103792" y="1912010"/>
                  </a:lnTo>
                  <a:lnTo>
                    <a:pt x="2150492" y="1924928"/>
                  </a:lnTo>
                  <a:lnTo>
                    <a:pt x="2197613" y="1937021"/>
                  </a:lnTo>
                  <a:lnTo>
                    <a:pt x="2245143" y="1948280"/>
                  </a:lnTo>
                  <a:lnTo>
                    <a:pt x="2293070" y="1958695"/>
                  </a:lnTo>
                  <a:lnTo>
                    <a:pt x="2341385" y="1968256"/>
                  </a:lnTo>
                  <a:lnTo>
                    <a:pt x="2390074" y="1976953"/>
                  </a:lnTo>
                  <a:lnTo>
                    <a:pt x="2439128" y="1984776"/>
                  </a:lnTo>
                  <a:lnTo>
                    <a:pt x="2488533" y="1991715"/>
                  </a:lnTo>
                  <a:lnTo>
                    <a:pt x="2538279" y="1997762"/>
                  </a:lnTo>
                  <a:lnTo>
                    <a:pt x="2588355" y="2002905"/>
                  </a:lnTo>
                  <a:lnTo>
                    <a:pt x="2638749" y="2007135"/>
                  </a:lnTo>
                  <a:lnTo>
                    <a:pt x="2689449" y="2010442"/>
                  </a:lnTo>
                  <a:lnTo>
                    <a:pt x="2740445" y="2012816"/>
                  </a:lnTo>
                  <a:lnTo>
                    <a:pt x="2791724" y="2014248"/>
                  </a:lnTo>
                  <a:lnTo>
                    <a:pt x="2843276" y="20147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43555" y="4573523"/>
              <a:ext cx="3230880" cy="521334"/>
            </a:xfrm>
            <a:custGeom>
              <a:avLst/>
              <a:gdLst/>
              <a:ahLst/>
              <a:cxnLst/>
              <a:rect l="l" t="t" r="r" b="b"/>
              <a:pathLst>
                <a:path w="3230879" h="521335">
                  <a:moveTo>
                    <a:pt x="3230880" y="0"/>
                  </a:moveTo>
                  <a:lnTo>
                    <a:pt x="0" y="0"/>
                  </a:lnTo>
                  <a:lnTo>
                    <a:pt x="0" y="521207"/>
                  </a:lnTo>
                  <a:lnTo>
                    <a:pt x="3230880" y="521207"/>
                  </a:lnTo>
                  <a:lnTo>
                    <a:pt x="3230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543555" y="4573523"/>
            <a:ext cx="3230880" cy="52133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48hours@20</a:t>
            </a:r>
            <a:r>
              <a:rPr sz="2800" spc="-3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cores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07580" y="4573523"/>
            <a:ext cx="2042160" cy="521334"/>
          </a:xfrm>
          <a:custGeom>
            <a:avLst/>
            <a:gdLst/>
            <a:ahLst/>
            <a:cxnLst/>
            <a:rect l="l" t="t" r="r" b="b"/>
            <a:pathLst>
              <a:path w="2042159" h="521335">
                <a:moveTo>
                  <a:pt x="2042160" y="0"/>
                </a:moveTo>
                <a:lnTo>
                  <a:pt x="0" y="0"/>
                </a:lnTo>
                <a:lnTo>
                  <a:pt x="0" y="521207"/>
                </a:lnTo>
                <a:lnTo>
                  <a:pt x="2042160" y="521207"/>
                </a:lnTo>
                <a:lnTo>
                  <a:pt x="2042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307580" y="4573523"/>
            <a:ext cx="2042160" cy="52133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sz="2800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In </a:t>
            </a:r>
            <a:r>
              <a:rPr sz="280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a</a:t>
            </a:r>
            <a:r>
              <a:rPr sz="2800" spc="-7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second</a:t>
            </a:r>
            <a:endParaRPr sz="2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7548" y="789559"/>
            <a:ext cx="310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704020202020204"/>
                <a:cs typeface="Arial" panose="020B0704020202020204"/>
              </a:rPr>
              <a:t>2 </a:t>
            </a:r>
            <a:r>
              <a:rPr sz="1800" dirty="0">
                <a:latin typeface="Arial" panose="020B0704020202020204"/>
                <a:cs typeface="Arial" panose="020B0704020202020204"/>
              </a:rPr>
              <a:t>minutes unsteady</a:t>
            </a:r>
            <a:r>
              <a:rPr sz="1800" spc="-140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simulation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45642" y="134874"/>
            <a:ext cx="46215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0" spc="-15" dirty="0">
                <a:latin typeface="Arial" panose="020B0704020202020204"/>
                <a:cs typeface="Arial" panose="020B0704020202020204"/>
              </a:rPr>
              <a:t>ANSYS ROM</a:t>
            </a:r>
            <a:r>
              <a:rPr sz="3200" b="0" spc="-40" dirty="0">
                <a:latin typeface="Arial" panose="020B0704020202020204"/>
                <a:cs typeface="Arial" panose="020B0704020202020204"/>
              </a:rPr>
              <a:t> Technology</a:t>
            </a:r>
            <a:endParaRPr sz="3200">
              <a:latin typeface="Arial" panose="020B0704020202020204"/>
              <a:cs typeface="Arial" panose="020B07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33464" y="2304364"/>
            <a:ext cx="34061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latin typeface="Arial" panose="020B0704020202020204"/>
                <a:cs typeface="Arial" panose="020B0704020202020204"/>
              </a:rPr>
              <a:t>XX</a:t>
            </a:r>
            <a:r>
              <a:rPr sz="3200" b="1" spc="-15" dirty="0">
                <a:latin typeface="微软雅黑" panose="020B0503020204020204" charset="-122"/>
                <a:cs typeface="微软雅黑" panose="020B0503020204020204" charset="-122"/>
              </a:rPr>
              <a:t>飞行器仿真案例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75704" y="3179064"/>
            <a:ext cx="0" cy="497205"/>
          </a:xfrm>
          <a:custGeom>
            <a:avLst/>
            <a:gdLst/>
            <a:ahLst/>
            <a:cxnLst/>
            <a:rect l="l" t="t" r="r" b="b"/>
            <a:pathLst>
              <a:path h="497204">
                <a:moveTo>
                  <a:pt x="0" y="0"/>
                </a:moveTo>
                <a:lnTo>
                  <a:pt x="0" y="497078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39788" y="3301365"/>
            <a:ext cx="3025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704020202020204"/>
                <a:cs typeface="Arial" panose="020B0704020202020204"/>
              </a:rPr>
              <a:t>ANSYS</a:t>
            </a:r>
            <a:r>
              <a:rPr sz="1800" spc="-25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-40" dirty="0">
                <a:latin typeface="Arial" panose="020B0704020202020204"/>
                <a:cs typeface="Arial" panose="020B0704020202020204"/>
              </a:rPr>
              <a:t>Twin</a:t>
            </a:r>
            <a:r>
              <a:rPr sz="1800" dirty="0">
                <a:latin typeface="Arial" panose="020B0704020202020204"/>
                <a:cs typeface="Arial" panose="020B0704020202020204"/>
              </a:rPr>
              <a:t> </a:t>
            </a:r>
            <a:r>
              <a:rPr sz="1800" spc="5" dirty="0">
                <a:latin typeface="Arial" panose="020B0704020202020204"/>
                <a:cs typeface="Arial" panose="020B0704020202020204"/>
              </a:rPr>
              <a:t>Builder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案例介绍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7680" y="955545"/>
            <a:ext cx="8584565" cy="4420870"/>
            <a:chOff x="3567680" y="955545"/>
            <a:chExt cx="8584565" cy="4420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567680" y="955545"/>
              <a:ext cx="8583937" cy="44203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1399" y="969263"/>
              <a:ext cx="8503920" cy="4340860"/>
            </a:xfrm>
            <a:custGeom>
              <a:avLst/>
              <a:gdLst/>
              <a:ahLst/>
              <a:cxnLst/>
              <a:rect l="l" t="t" r="r" b="b"/>
              <a:pathLst>
                <a:path w="8503920" h="4340860">
                  <a:moveTo>
                    <a:pt x="8503920" y="0"/>
                  </a:moveTo>
                  <a:lnTo>
                    <a:pt x="0" y="0"/>
                  </a:lnTo>
                  <a:lnTo>
                    <a:pt x="0" y="4340352"/>
                  </a:lnTo>
                  <a:lnTo>
                    <a:pt x="8503920" y="4340352"/>
                  </a:lnTo>
                  <a:lnTo>
                    <a:pt x="8503920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05735" y="949444"/>
            <a:ext cx="3385185" cy="4432935"/>
            <a:chOff x="205735" y="949444"/>
            <a:chExt cx="3385185" cy="4432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35" y="949444"/>
              <a:ext cx="2518418" cy="44325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5551" y="969263"/>
              <a:ext cx="2426335" cy="4340860"/>
            </a:xfrm>
            <a:custGeom>
              <a:avLst/>
              <a:gdLst/>
              <a:ahLst/>
              <a:cxnLst/>
              <a:rect l="l" t="t" r="r" b="b"/>
              <a:pathLst>
                <a:path w="2426335" h="4340860">
                  <a:moveTo>
                    <a:pt x="2426208" y="0"/>
                  </a:moveTo>
                  <a:lnTo>
                    <a:pt x="0" y="0"/>
                  </a:lnTo>
                  <a:lnTo>
                    <a:pt x="0" y="4340352"/>
                  </a:lnTo>
                  <a:lnTo>
                    <a:pt x="2426208" y="4340352"/>
                  </a:lnTo>
                  <a:lnTo>
                    <a:pt x="2426208" y="0"/>
                  </a:lnTo>
                  <a:close/>
                </a:path>
              </a:pathLst>
            </a:custGeom>
            <a:solidFill>
              <a:srgbClr val="D9D7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79192" y="969263"/>
              <a:ext cx="911860" cy="4340860"/>
            </a:xfrm>
            <a:custGeom>
              <a:avLst/>
              <a:gdLst/>
              <a:ahLst/>
              <a:cxnLst/>
              <a:rect l="l" t="t" r="r" b="b"/>
              <a:pathLst>
                <a:path w="911860" h="4340860">
                  <a:moveTo>
                    <a:pt x="911352" y="0"/>
                  </a:moveTo>
                  <a:lnTo>
                    <a:pt x="0" y="2170176"/>
                  </a:lnTo>
                  <a:lnTo>
                    <a:pt x="911352" y="4340352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FFB71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24941" y="65627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Arial" panose="020B0704020202020204"/>
                <a:cs typeface="Arial" panose="020B0704020202020204"/>
              </a:rPr>
              <a:t>9</a:t>
            </a:r>
            <a:endParaRPr sz="12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8644" y="120472"/>
            <a:ext cx="44850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基于仿真的数字孪生应用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472" y="3694176"/>
            <a:ext cx="2197735" cy="1082040"/>
          </a:xfrm>
          <a:prstGeom prst="rect">
            <a:avLst/>
          </a:prstGeom>
          <a:solidFill>
            <a:srgbClr val="444446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45720" algn="ctr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IIoT</a:t>
            </a:r>
            <a:r>
              <a:rPr sz="1600" spc="-4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and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Data</a:t>
            </a:r>
            <a:r>
              <a:rPr sz="1600" spc="-1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 </a:t>
            </a:r>
            <a:r>
              <a:rPr sz="1600" dirty="0">
                <a:solidFill>
                  <a:srgbClr val="FFFFFF"/>
                </a:solidFill>
                <a:latin typeface="Arial" panose="020B0704020202020204"/>
                <a:cs typeface="Arial" panose="020B0704020202020204"/>
              </a:rPr>
              <a:t>Analytics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040" y="1697735"/>
            <a:ext cx="2194560" cy="1082040"/>
          </a:xfrm>
          <a:custGeom>
            <a:avLst/>
            <a:gdLst/>
            <a:ahLst/>
            <a:cxnLst/>
            <a:rect l="l" t="t" r="r" b="b"/>
            <a:pathLst>
              <a:path w="2194560" h="1082039">
                <a:moveTo>
                  <a:pt x="2194560" y="0"/>
                </a:moveTo>
                <a:lnTo>
                  <a:pt x="0" y="0"/>
                </a:lnTo>
                <a:lnTo>
                  <a:pt x="0" y="1082039"/>
                </a:lnTo>
                <a:lnTo>
                  <a:pt x="2194560" y="1082039"/>
                </a:lnTo>
                <a:lnTo>
                  <a:pt x="2194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20040" y="1697735"/>
            <a:ext cx="2194560" cy="10820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37465" algn="ctr">
              <a:lnSpc>
                <a:spcPct val="100000"/>
              </a:lnSpc>
            </a:pPr>
            <a:r>
              <a:rPr sz="1600" b="1" dirty="0">
                <a:latin typeface="Arial" panose="020B0704020202020204"/>
                <a:cs typeface="Arial" panose="020B0704020202020204"/>
              </a:rPr>
              <a:t>Simulation-based</a:t>
            </a:r>
            <a:endParaRPr sz="1600">
              <a:latin typeface="Arial" panose="020B0704020202020204"/>
              <a:cs typeface="Arial" panose="020B0704020202020204"/>
            </a:endParaRPr>
          </a:p>
          <a:p>
            <a:pPr marL="1270" algn="ctr">
              <a:lnSpc>
                <a:spcPct val="100000"/>
              </a:lnSpc>
            </a:pPr>
            <a:r>
              <a:rPr sz="1600" b="1" dirty="0">
                <a:latin typeface="Arial" panose="020B0704020202020204"/>
                <a:cs typeface="Arial" panose="020B0704020202020204"/>
              </a:rPr>
              <a:t>Digital</a:t>
            </a:r>
            <a:r>
              <a:rPr sz="1600" b="1" spc="-5" dirty="0">
                <a:latin typeface="Arial" panose="020B0704020202020204"/>
                <a:cs typeface="Arial" panose="020B0704020202020204"/>
              </a:rPr>
              <a:t> </a:t>
            </a:r>
            <a:r>
              <a:rPr sz="1600" b="1" spc="-20" dirty="0">
                <a:latin typeface="Arial" panose="020B0704020202020204"/>
                <a:cs typeface="Arial" panose="020B0704020202020204"/>
              </a:rPr>
              <a:t>Twins</a:t>
            </a:r>
            <a:endParaRPr sz="16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552" y="969263"/>
            <a:ext cx="2426335" cy="4340860"/>
          </a:xfrm>
          <a:prstGeom prst="rect">
            <a:avLst/>
          </a:prstGeom>
          <a:ln w="12700">
            <a:solidFill>
              <a:srgbClr val="B8B8B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300">
              <a:latin typeface="Times New Roman" panose="02020603050405020304"/>
              <a:cs typeface="Times New Roman" panose="02020603050405020304"/>
            </a:endParaRPr>
          </a:p>
          <a:p>
            <a:pPr marL="66675" algn="ctr">
              <a:lnSpc>
                <a:spcPct val="100000"/>
              </a:lnSpc>
            </a:pPr>
            <a:r>
              <a:rPr sz="3600" b="1" dirty="0">
                <a:solidFill>
                  <a:srgbClr val="444446"/>
                </a:solidFill>
                <a:latin typeface="Arial" panose="020B0704020202020204"/>
                <a:cs typeface="Arial" panose="020B0704020202020204"/>
              </a:rPr>
              <a:t>+</a:t>
            </a:r>
            <a:endParaRPr sz="3600">
              <a:latin typeface="Arial" panose="020B0704020202020204"/>
              <a:cs typeface="Arial" panose="020B07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85176" y="1822704"/>
            <a:ext cx="746760" cy="771525"/>
            <a:chOff x="7885176" y="1822704"/>
            <a:chExt cx="746760" cy="771525"/>
          </a:xfrm>
        </p:grpSpPr>
        <p:sp>
          <p:nvSpPr>
            <p:cNvPr id="16" name="object 16"/>
            <p:cNvSpPr/>
            <p:nvPr/>
          </p:nvSpPr>
          <p:spPr>
            <a:xfrm>
              <a:off x="7885176" y="1822704"/>
              <a:ext cx="746760" cy="771525"/>
            </a:xfrm>
            <a:custGeom>
              <a:avLst/>
              <a:gdLst/>
              <a:ahLst/>
              <a:cxnLst/>
              <a:rect l="l" t="t" r="r" b="b"/>
              <a:pathLst>
                <a:path w="746759" h="771525">
                  <a:moveTo>
                    <a:pt x="373379" y="0"/>
                  </a:moveTo>
                  <a:lnTo>
                    <a:pt x="326536" y="3003"/>
                  </a:lnTo>
                  <a:lnTo>
                    <a:pt x="281432" y="11773"/>
                  </a:lnTo>
                  <a:lnTo>
                    <a:pt x="238415" y="25949"/>
                  </a:lnTo>
                  <a:lnTo>
                    <a:pt x="197836" y="45169"/>
                  </a:lnTo>
                  <a:lnTo>
                    <a:pt x="160044" y="69072"/>
                  </a:lnTo>
                  <a:lnTo>
                    <a:pt x="125389" y="97298"/>
                  </a:lnTo>
                  <a:lnTo>
                    <a:pt x="94220" y="129484"/>
                  </a:lnTo>
                  <a:lnTo>
                    <a:pt x="66887" y="165271"/>
                  </a:lnTo>
                  <a:lnTo>
                    <a:pt x="43740" y="204297"/>
                  </a:lnTo>
                  <a:lnTo>
                    <a:pt x="25128" y="246201"/>
                  </a:lnTo>
                  <a:lnTo>
                    <a:pt x="11401" y="290623"/>
                  </a:lnTo>
                  <a:lnTo>
                    <a:pt x="2908" y="337200"/>
                  </a:lnTo>
                  <a:lnTo>
                    <a:pt x="0" y="385572"/>
                  </a:lnTo>
                  <a:lnTo>
                    <a:pt x="2908" y="433943"/>
                  </a:lnTo>
                  <a:lnTo>
                    <a:pt x="11401" y="480520"/>
                  </a:lnTo>
                  <a:lnTo>
                    <a:pt x="25128" y="524942"/>
                  </a:lnTo>
                  <a:lnTo>
                    <a:pt x="43740" y="566846"/>
                  </a:lnTo>
                  <a:lnTo>
                    <a:pt x="66887" y="605872"/>
                  </a:lnTo>
                  <a:lnTo>
                    <a:pt x="94220" y="641659"/>
                  </a:lnTo>
                  <a:lnTo>
                    <a:pt x="125389" y="673845"/>
                  </a:lnTo>
                  <a:lnTo>
                    <a:pt x="160044" y="702071"/>
                  </a:lnTo>
                  <a:lnTo>
                    <a:pt x="197836" y="725974"/>
                  </a:lnTo>
                  <a:lnTo>
                    <a:pt x="238415" y="745194"/>
                  </a:lnTo>
                  <a:lnTo>
                    <a:pt x="281432" y="759370"/>
                  </a:lnTo>
                  <a:lnTo>
                    <a:pt x="326536" y="768140"/>
                  </a:lnTo>
                  <a:lnTo>
                    <a:pt x="373379" y="771144"/>
                  </a:lnTo>
                  <a:lnTo>
                    <a:pt x="420223" y="768140"/>
                  </a:lnTo>
                  <a:lnTo>
                    <a:pt x="465327" y="759370"/>
                  </a:lnTo>
                  <a:lnTo>
                    <a:pt x="508344" y="745194"/>
                  </a:lnTo>
                  <a:lnTo>
                    <a:pt x="548923" y="725974"/>
                  </a:lnTo>
                  <a:lnTo>
                    <a:pt x="586715" y="702071"/>
                  </a:lnTo>
                  <a:lnTo>
                    <a:pt x="621370" y="673845"/>
                  </a:lnTo>
                  <a:lnTo>
                    <a:pt x="652539" y="641659"/>
                  </a:lnTo>
                  <a:lnTo>
                    <a:pt x="679872" y="605872"/>
                  </a:lnTo>
                  <a:lnTo>
                    <a:pt x="703019" y="566846"/>
                  </a:lnTo>
                  <a:lnTo>
                    <a:pt x="721631" y="524942"/>
                  </a:lnTo>
                  <a:lnTo>
                    <a:pt x="735358" y="480520"/>
                  </a:lnTo>
                  <a:lnTo>
                    <a:pt x="743851" y="433943"/>
                  </a:lnTo>
                  <a:lnTo>
                    <a:pt x="746759" y="385572"/>
                  </a:lnTo>
                  <a:lnTo>
                    <a:pt x="743851" y="337200"/>
                  </a:lnTo>
                  <a:lnTo>
                    <a:pt x="735358" y="290623"/>
                  </a:lnTo>
                  <a:lnTo>
                    <a:pt x="721631" y="246201"/>
                  </a:lnTo>
                  <a:lnTo>
                    <a:pt x="703019" y="204297"/>
                  </a:lnTo>
                  <a:lnTo>
                    <a:pt x="679872" y="165271"/>
                  </a:lnTo>
                  <a:lnTo>
                    <a:pt x="652539" y="129484"/>
                  </a:lnTo>
                  <a:lnTo>
                    <a:pt x="621370" y="97298"/>
                  </a:lnTo>
                  <a:lnTo>
                    <a:pt x="586715" y="69072"/>
                  </a:lnTo>
                  <a:lnTo>
                    <a:pt x="548923" y="45169"/>
                  </a:lnTo>
                  <a:lnTo>
                    <a:pt x="508344" y="25949"/>
                  </a:lnTo>
                  <a:lnTo>
                    <a:pt x="465327" y="11773"/>
                  </a:lnTo>
                  <a:lnTo>
                    <a:pt x="420223" y="3003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6240" y="1935480"/>
              <a:ext cx="496824" cy="4937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980497" y="1819465"/>
            <a:ext cx="756285" cy="781050"/>
            <a:chOff x="3980497" y="1819465"/>
            <a:chExt cx="756285" cy="781050"/>
          </a:xfrm>
        </p:grpSpPr>
        <p:sp>
          <p:nvSpPr>
            <p:cNvPr id="19" name="object 19"/>
            <p:cNvSpPr/>
            <p:nvPr/>
          </p:nvSpPr>
          <p:spPr>
            <a:xfrm>
              <a:off x="3985259" y="1824227"/>
              <a:ext cx="746760" cy="771525"/>
            </a:xfrm>
            <a:custGeom>
              <a:avLst/>
              <a:gdLst/>
              <a:ahLst/>
              <a:cxnLst/>
              <a:rect l="l" t="t" r="r" b="b"/>
              <a:pathLst>
                <a:path w="746760" h="771525">
                  <a:moveTo>
                    <a:pt x="373379" y="0"/>
                  </a:moveTo>
                  <a:lnTo>
                    <a:pt x="326536" y="3003"/>
                  </a:lnTo>
                  <a:lnTo>
                    <a:pt x="281432" y="11773"/>
                  </a:lnTo>
                  <a:lnTo>
                    <a:pt x="238415" y="25949"/>
                  </a:lnTo>
                  <a:lnTo>
                    <a:pt x="197836" y="45169"/>
                  </a:lnTo>
                  <a:lnTo>
                    <a:pt x="160044" y="69072"/>
                  </a:lnTo>
                  <a:lnTo>
                    <a:pt x="125389" y="97298"/>
                  </a:lnTo>
                  <a:lnTo>
                    <a:pt x="94220" y="129484"/>
                  </a:lnTo>
                  <a:lnTo>
                    <a:pt x="66887" y="165271"/>
                  </a:lnTo>
                  <a:lnTo>
                    <a:pt x="43740" y="204297"/>
                  </a:lnTo>
                  <a:lnTo>
                    <a:pt x="25128" y="246201"/>
                  </a:lnTo>
                  <a:lnTo>
                    <a:pt x="11401" y="290623"/>
                  </a:lnTo>
                  <a:lnTo>
                    <a:pt x="2908" y="337200"/>
                  </a:lnTo>
                  <a:lnTo>
                    <a:pt x="0" y="385572"/>
                  </a:lnTo>
                  <a:lnTo>
                    <a:pt x="2908" y="433943"/>
                  </a:lnTo>
                  <a:lnTo>
                    <a:pt x="11401" y="480520"/>
                  </a:lnTo>
                  <a:lnTo>
                    <a:pt x="25128" y="524942"/>
                  </a:lnTo>
                  <a:lnTo>
                    <a:pt x="43740" y="566846"/>
                  </a:lnTo>
                  <a:lnTo>
                    <a:pt x="66887" y="605872"/>
                  </a:lnTo>
                  <a:lnTo>
                    <a:pt x="94220" y="641659"/>
                  </a:lnTo>
                  <a:lnTo>
                    <a:pt x="125389" y="673845"/>
                  </a:lnTo>
                  <a:lnTo>
                    <a:pt x="160044" y="702071"/>
                  </a:lnTo>
                  <a:lnTo>
                    <a:pt x="197836" y="725974"/>
                  </a:lnTo>
                  <a:lnTo>
                    <a:pt x="238415" y="745194"/>
                  </a:lnTo>
                  <a:lnTo>
                    <a:pt x="281432" y="759370"/>
                  </a:lnTo>
                  <a:lnTo>
                    <a:pt x="326536" y="768140"/>
                  </a:lnTo>
                  <a:lnTo>
                    <a:pt x="373379" y="771144"/>
                  </a:lnTo>
                  <a:lnTo>
                    <a:pt x="420223" y="768140"/>
                  </a:lnTo>
                  <a:lnTo>
                    <a:pt x="465327" y="759370"/>
                  </a:lnTo>
                  <a:lnTo>
                    <a:pt x="508344" y="745194"/>
                  </a:lnTo>
                  <a:lnTo>
                    <a:pt x="548923" y="725974"/>
                  </a:lnTo>
                  <a:lnTo>
                    <a:pt x="586715" y="702071"/>
                  </a:lnTo>
                  <a:lnTo>
                    <a:pt x="621370" y="673845"/>
                  </a:lnTo>
                  <a:lnTo>
                    <a:pt x="652539" y="641659"/>
                  </a:lnTo>
                  <a:lnTo>
                    <a:pt x="679872" y="605872"/>
                  </a:lnTo>
                  <a:lnTo>
                    <a:pt x="703019" y="566846"/>
                  </a:lnTo>
                  <a:lnTo>
                    <a:pt x="721631" y="524942"/>
                  </a:lnTo>
                  <a:lnTo>
                    <a:pt x="735358" y="480520"/>
                  </a:lnTo>
                  <a:lnTo>
                    <a:pt x="743851" y="433943"/>
                  </a:lnTo>
                  <a:lnTo>
                    <a:pt x="746760" y="385572"/>
                  </a:lnTo>
                  <a:lnTo>
                    <a:pt x="743851" y="337200"/>
                  </a:lnTo>
                  <a:lnTo>
                    <a:pt x="735358" y="290623"/>
                  </a:lnTo>
                  <a:lnTo>
                    <a:pt x="721631" y="246201"/>
                  </a:lnTo>
                  <a:lnTo>
                    <a:pt x="703019" y="204297"/>
                  </a:lnTo>
                  <a:lnTo>
                    <a:pt x="679872" y="165271"/>
                  </a:lnTo>
                  <a:lnTo>
                    <a:pt x="652539" y="129484"/>
                  </a:lnTo>
                  <a:lnTo>
                    <a:pt x="621370" y="97298"/>
                  </a:lnTo>
                  <a:lnTo>
                    <a:pt x="586715" y="69072"/>
                  </a:lnTo>
                  <a:lnTo>
                    <a:pt x="548923" y="45169"/>
                  </a:lnTo>
                  <a:lnTo>
                    <a:pt x="508344" y="25949"/>
                  </a:lnTo>
                  <a:lnTo>
                    <a:pt x="465327" y="11773"/>
                  </a:lnTo>
                  <a:lnTo>
                    <a:pt x="420223" y="3003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85259" y="1824227"/>
              <a:ext cx="746760" cy="771525"/>
            </a:xfrm>
            <a:custGeom>
              <a:avLst/>
              <a:gdLst/>
              <a:ahLst/>
              <a:cxnLst/>
              <a:rect l="l" t="t" r="r" b="b"/>
              <a:pathLst>
                <a:path w="746760" h="771525">
                  <a:moveTo>
                    <a:pt x="0" y="385572"/>
                  </a:moveTo>
                  <a:lnTo>
                    <a:pt x="2908" y="337200"/>
                  </a:lnTo>
                  <a:lnTo>
                    <a:pt x="11401" y="290623"/>
                  </a:lnTo>
                  <a:lnTo>
                    <a:pt x="25128" y="246201"/>
                  </a:lnTo>
                  <a:lnTo>
                    <a:pt x="43740" y="204297"/>
                  </a:lnTo>
                  <a:lnTo>
                    <a:pt x="66887" y="165271"/>
                  </a:lnTo>
                  <a:lnTo>
                    <a:pt x="94220" y="129484"/>
                  </a:lnTo>
                  <a:lnTo>
                    <a:pt x="125389" y="97298"/>
                  </a:lnTo>
                  <a:lnTo>
                    <a:pt x="160044" y="69072"/>
                  </a:lnTo>
                  <a:lnTo>
                    <a:pt x="197836" y="45169"/>
                  </a:lnTo>
                  <a:lnTo>
                    <a:pt x="238415" y="25949"/>
                  </a:lnTo>
                  <a:lnTo>
                    <a:pt x="281432" y="11773"/>
                  </a:lnTo>
                  <a:lnTo>
                    <a:pt x="326536" y="3003"/>
                  </a:lnTo>
                  <a:lnTo>
                    <a:pt x="373379" y="0"/>
                  </a:lnTo>
                  <a:lnTo>
                    <a:pt x="420223" y="3003"/>
                  </a:lnTo>
                  <a:lnTo>
                    <a:pt x="465327" y="11773"/>
                  </a:lnTo>
                  <a:lnTo>
                    <a:pt x="508344" y="25949"/>
                  </a:lnTo>
                  <a:lnTo>
                    <a:pt x="548923" y="45169"/>
                  </a:lnTo>
                  <a:lnTo>
                    <a:pt x="586715" y="69072"/>
                  </a:lnTo>
                  <a:lnTo>
                    <a:pt x="621370" y="97298"/>
                  </a:lnTo>
                  <a:lnTo>
                    <a:pt x="652539" y="129484"/>
                  </a:lnTo>
                  <a:lnTo>
                    <a:pt x="679872" y="165271"/>
                  </a:lnTo>
                  <a:lnTo>
                    <a:pt x="703019" y="204297"/>
                  </a:lnTo>
                  <a:lnTo>
                    <a:pt x="721631" y="246201"/>
                  </a:lnTo>
                  <a:lnTo>
                    <a:pt x="735358" y="290623"/>
                  </a:lnTo>
                  <a:lnTo>
                    <a:pt x="743851" y="337200"/>
                  </a:lnTo>
                  <a:lnTo>
                    <a:pt x="746760" y="385572"/>
                  </a:lnTo>
                  <a:lnTo>
                    <a:pt x="743851" y="433943"/>
                  </a:lnTo>
                  <a:lnTo>
                    <a:pt x="735358" y="480520"/>
                  </a:lnTo>
                  <a:lnTo>
                    <a:pt x="721631" y="524942"/>
                  </a:lnTo>
                  <a:lnTo>
                    <a:pt x="703019" y="566846"/>
                  </a:lnTo>
                  <a:lnTo>
                    <a:pt x="679872" y="605872"/>
                  </a:lnTo>
                  <a:lnTo>
                    <a:pt x="652539" y="641659"/>
                  </a:lnTo>
                  <a:lnTo>
                    <a:pt x="621370" y="673845"/>
                  </a:lnTo>
                  <a:lnTo>
                    <a:pt x="586715" y="702071"/>
                  </a:lnTo>
                  <a:lnTo>
                    <a:pt x="548923" y="725974"/>
                  </a:lnTo>
                  <a:lnTo>
                    <a:pt x="508344" y="745194"/>
                  </a:lnTo>
                  <a:lnTo>
                    <a:pt x="465327" y="759370"/>
                  </a:lnTo>
                  <a:lnTo>
                    <a:pt x="420223" y="768140"/>
                  </a:lnTo>
                  <a:lnTo>
                    <a:pt x="373379" y="771144"/>
                  </a:lnTo>
                  <a:lnTo>
                    <a:pt x="326536" y="768140"/>
                  </a:lnTo>
                  <a:lnTo>
                    <a:pt x="281432" y="759370"/>
                  </a:lnTo>
                  <a:lnTo>
                    <a:pt x="238415" y="745194"/>
                  </a:lnTo>
                  <a:lnTo>
                    <a:pt x="197836" y="725974"/>
                  </a:lnTo>
                  <a:lnTo>
                    <a:pt x="160044" y="702071"/>
                  </a:lnTo>
                  <a:lnTo>
                    <a:pt x="125389" y="673845"/>
                  </a:lnTo>
                  <a:lnTo>
                    <a:pt x="94220" y="641659"/>
                  </a:lnTo>
                  <a:lnTo>
                    <a:pt x="66887" y="605872"/>
                  </a:lnTo>
                  <a:lnTo>
                    <a:pt x="43740" y="566846"/>
                  </a:lnTo>
                  <a:lnTo>
                    <a:pt x="25128" y="524942"/>
                  </a:lnTo>
                  <a:lnTo>
                    <a:pt x="11401" y="480520"/>
                  </a:lnTo>
                  <a:lnTo>
                    <a:pt x="2908" y="433943"/>
                  </a:lnTo>
                  <a:lnTo>
                    <a:pt x="0" y="385572"/>
                  </a:lnTo>
                  <a:close/>
                </a:path>
              </a:pathLst>
            </a:custGeom>
            <a:ln w="9525">
              <a:solidFill>
                <a:srgbClr val="D0D0D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8703" y="2100071"/>
              <a:ext cx="484631" cy="23774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992879" y="3773423"/>
            <a:ext cx="746760" cy="771525"/>
            <a:chOff x="3992879" y="3773423"/>
            <a:chExt cx="746760" cy="771525"/>
          </a:xfrm>
        </p:grpSpPr>
        <p:sp>
          <p:nvSpPr>
            <p:cNvPr id="23" name="object 23"/>
            <p:cNvSpPr/>
            <p:nvPr/>
          </p:nvSpPr>
          <p:spPr>
            <a:xfrm>
              <a:off x="3992879" y="3773423"/>
              <a:ext cx="746760" cy="771525"/>
            </a:xfrm>
            <a:custGeom>
              <a:avLst/>
              <a:gdLst/>
              <a:ahLst/>
              <a:cxnLst/>
              <a:rect l="l" t="t" r="r" b="b"/>
              <a:pathLst>
                <a:path w="746760" h="771525">
                  <a:moveTo>
                    <a:pt x="373380" y="0"/>
                  </a:moveTo>
                  <a:lnTo>
                    <a:pt x="326536" y="3003"/>
                  </a:lnTo>
                  <a:lnTo>
                    <a:pt x="281432" y="11773"/>
                  </a:lnTo>
                  <a:lnTo>
                    <a:pt x="238415" y="25949"/>
                  </a:lnTo>
                  <a:lnTo>
                    <a:pt x="197836" y="45169"/>
                  </a:lnTo>
                  <a:lnTo>
                    <a:pt x="160044" y="69072"/>
                  </a:lnTo>
                  <a:lnTo>
                    <a:pt x="125389" y="97298"/>
                  </a:lnTo>
                  <a:lnTo>
                    <a:pt x="94220" y="129484"/>
                  </a:lnTo>
                  <a:lnTo>
                    <a:pt x="66887" y="165271"/>
                  </a:lnTo>
                  <a:lnTo>
                    <a:pt x="43740" y="204297"/>
                  </a:lnTo>
                  <a:lnTo>
                    <a:pt x="25128" y="246201"/>
                  </a:lnTo>
                  <a:lnTo>
                    <a:pt x="11401" y="290623"/>
                  </a:lnTo>
                  <a:lnTo>
                    <a:pt x="2908" y="337200"/>
                  </a:lnTo>
                  <a:lnTo>
                    <a:pt x="0" y="385571"/>
                  </a:lnTo>
                  <a:lnTo>
                    <a:pt x="2908" y="433943"/>
                  </a:lnTo>
                  <a:lnTo>
                    <a:pt x="11401" y="480520"/>
                  </a:lnTo>
                  <a:lnTo>
                    <a:pt x="25128" y="524942"/>
                  </a:lnTo>
                  <a:lnTo>
                    <a:pt x="43740" y="566846"/>
                  </a:lnTo>
                  <a:lnTo>
                    <a:pt x="66887" y="605872"/>
                  </a:lnTo>
                  <a:lnTo>
                    <a:pt x="94220" y="641659"/>
                  </a:lnTo>
                  <a:lnTo>
                    <a:pt x="125389" y="673845"/>
                  </a:lnTo>
                  <a:lnTo>
                    <a:pt x="160044" y="702071"/>
                  </a:lnTo>
                  <a:lnTo>
                    <a:pt x="197836" y="725974"/>
                  </a:lnTo>
                  <a:lnTo>
                    <a:pt x="238415" y="745194"/>
                  </a:lnTo>
                  <a:lnTo>
                    <a:pt x="281432" y="759370"/>
                  </a:lnTo>
                  <a:lnTo>
                    <a:pt x="326536" y="768140"/>
                  </a:lnTo>
                  <a:lnTo>
                    <a:pt x="373380" y="771144"/>
                  </a:lnTo>
                  <a:lnTo>
                    <a:pt x="420223" y="768140"/>
                  </a:lnTo>
                  <a:lnTo>
                    <a:pt x="465327" y="759370"/>
                  </a:lnTo>
                  <a:lnTo>
                    <a:pt x="508344" y="745194"/>
                  </a:lnTo>
                  <a:lnTo>
                    <a:pt x="548923" y="725974"/>
                  </a:lnTo>
                  <a:lnTo>
                    <a:pt x="586715" y="702071"/>
                  </a:lnTo>
                  <a:lnTo>
                    <a:pt x="621370" y="673845"/>
                  </a:lnTo>
                  <a:lnTo>
                    <a:pt x="652539" y="641659"/>
                  </a:lnTo>
                  <a:lnTo>
                    <a:pt x="679872" y="605872"/>
                  </a:lnTo>
                  <a:lnTo>
                    <a:pt x="703019" y="566846"/>
                  </a:lnTo>
                  <a:lnTo>
                    <a:pt x="721631" y="524942"/>
                  </a:lnTo>
                  <a:lnTo>
                    <a:pt x="735358" y="480520"/>
                  </a:lnTo>
                  <a:lnTo>
                    <a:pt x="743851" y="433943"/>
                  </a:lnTo>
                  <a:lnTo>
                    <a:pt x="746760" y="385571"/>
                  </a:lnTo>
                  <a:lnTo>
                    <a:pt x="743851" y="337200"/>
                  </a:lnTo>
                  <a:lnTo>
                    <a:pt x="735358" y="290623"/>
                  </a:lnTo>
                  <a:lnTo>
                    <a:pt x="721631" y="246201"/>
                  </a:lnTo>
                  <a:lnTo>
                    <a:pt x="703019" y="204297"/>
                  </a:lnTo>
                  <a:lnTo>
                    <a:pt x="679872" y="165271"/>
                  </a:lnTo>
                  <a:lnTo>
                    <a:pt x="652539" y="129484"/>
                  </a:lnTo>
                  <a:lnTo>
                    <a:pt x="621370" y="97298"/>
                  </a:lnTo>
                  <a:lnTo>
                    <a:pt x="586715" y="69072"/>
                  </a:lnTo>
                  <a:lnTo>
                    <a:pt x="548923" y="45169"/>
                  </a:lnTo>
                  <a:lnTo>
                    <a:pt x="508344" y="25949"/>
                  </a:lnTo>
                  <a:lnTo>
                    <a:pt x="465327" y="11773"/>
                  </a:lnTo>
                  <a:lnTo>
                    <a:pt x="420223" y="3003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58005" y="3909961"/>
              <a:ext cx="332105" cy="455930"/>
            </a:xfrm>
            <a:custGeom>
              <a:avLst/>
              <a:gdLst/>
              <a:ahLst/>
              <a:cxnLst/>
              <a:rect l="l" t="t" r="r" b="b"/>
              <a:pathLst>
                <a:path w="332104" h="455929">
                  <a:moveTo>
                    <a:pt x="79260" y="293687"/>
                  </a:moveTo>
                  <a:lnTo>
                    <a:pt x="53035" y="293687"/>
                  </a:lnTo>
                  <a:lnTo>
                    <a:pt x="53035" y="375945"/>
                  </a:lnTo>
                  <a:lnTo>
                    <a:pt x="79260" y="375945"/>
                  </a:lnTo>
                  <a:lnTo>
                    <a:pt x="79260" y="293687"/>
                  </a:lnTo>
                  <a:close/>
                </a:path>
                <a:path w="332104" h="455929">
                  <a:moveTo>
                    <a:pt x="139611" y="259549"/>
                  </a:moveTo>
                  <a:lnTo>
                    <a:pt x="113398" y="259549"/>
                  </a:lnTo>
                  <a:lnTo>
                    <a:pt x="113398" y="375335"/>
                  </a:lnTo>
                  <a:lnTo>
                    <a:pt x="139611" y="375335"/>
                  </a:lnTo>
                  <a:lnTo>
                    <a:pt x="139611" y="259549"/>
                  </a:lnTo>
                  <a:close/>
                </a:path>
                <a:path w="332104" h="455929">
                  <a:moveTo>
                    <a:pt x="156070" y="396659"/>
                  </a:moveTo>
                  <a:lnTo>
                    <a:pt x="43281" y="396659"/>
                  </a:lnTo>
                  <a:lnTo>
                    <a:pt x="43281" y="417372"/>
                  </a:lnTo>
                  <a:lnTo>
                    <a:pt x="156070" y="417372"/>
                  </a:lnTo>
                  <a:lnTo>
                    <a:pt x="156070" y="396659"/>
                  </a:lnTo>
                  <a:close/>
                </a:path>
                <a:path w="332104" h="455929">
                  <a:moveTo>
                    <a:pt x="199351" y="292468"/>
                  </a:moveTo>
                  <a:lnTo>
                    <a:pt x="173139" y="292468"/>
                  </a:lnTo>
                  <a:lnTo>
                    <a:pt x="173139" y="375335"/>
                  </a:lnTo>
                  <a:lnTo>
                    <a:pt x="199351" y="375335"/>
                  </a:lnTo>
                  <a:lnTo>
                    <a:pt x="199351" y="292468"/>
                  </a:lnTo>
                  <a:close/>
                </a:path>
                <a:path w="332104" h="455929">
                  <a:moveTo>
                    <a:pt x="259105" y="267474"/>
                  </a:moveTo>
                  <a:lnTo>
                    <a:pt x="232892" y="267474"/>
                  </a:lnTo>
                  <a:lnTo>
                    <a:pt x="232892" y="375335"/>
                  </a:lnTo>
                  <a:lnTo>
                    <a:pt x="259105" y="375335"/>
                  </a:lnTo>
                  <a:lnTo>
                    <a:pt x="259105" y="267474"/>
                  </a:lnTo>
                  <a:close/>
                </a:path>
                <a:path w="332104" h="455929">
                  <a:moveTo>
                    <a:pt x="288975" y="396659"/>
                  </a:moveTo>
                  <a:lnTo>
                    <a:pt x="176187" y="396659"/>
                  </a:lnTo>
                  <a:lnTo>
                    <a:pt x="176187" y="417372"/>
                  </a:lnTo>
                  <a:lnTo>
                    <a:pt x="288975" y="417372"/>
                  </a:lnTo>
                  <a:lnTo>
                    <a:pt x="288975" y="396659"/>
                  </a:lnTo>
                  <a:close/>
                </a:path>
                <a:path w="332104" h="455929">
                  <a:moveTo>
                    <a:pt x="331647" y="15798"/>
                  </a:moveTo>
                  <a:lnTo>
                    <a:pt x="316407" y="15798"/>
                  </a:lnTo>
                  <a:lnTo>
                    <a:pt x="316407" y="440537"/>
                  </a:lnTo>
                  <a:lnTo>
                    <a:pt x="331647" y="440537"/>
                  </a:lnTo>
                  <a:lnTo>
                    <a:pt x="331647" y="15798"/>
                  </a:lnTo>
                  <a:close/>
                </a:path>
                <a:path w="332104" h="455929">
                  <a:moveTo>
                    <a:pt x="331647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0" y="440588"/>
                  </a:lnTo>
                  <a:lnTo>
                    <a:pt x="0" y="455828"/>
                  </a:lnTo>
                  <a:lnTo>
                    <a:pt x="331647" y="455828"/>
                  </a:lnTo>
                  <a:lnTo>
                    <a:pt x="331647" y="440588"/>
                  </a:lnTo>
                  <a:lnTo>
                    <a:pt x="15849" y="440588"/>
                  </a:lnTo>
                  <a:lnTo>
                    <a:pt x="15849" y="15227"/>
                  </a:lnTo>
                  <a:lnTo>
                    <a:pt x="331647" y="15227"/>
                  </a:lnTo>
                  <a:lnTo>
                    <a:pt x="331647" y="0"/>
                  </a:lnTo>
                  <a:close/>
                </a:path>
              </a:pathLst>
            </a:custGeom>
            <a:solidFill>
              <a:srgbClr val="4444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4821" y="3973899"/>
              <a:ext cx="163383" cy="16392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71429" y="3973448"/>
              <a:ext cx="375920" cy="457200"/>
            </a:xfrm>
            <a:custGeom>
              <a:avLst/>
              <a:gdLst/>
              <a:ahLst/>
              <a:cxnLst/>
              <a:rect l="l" t="t" r="r" b="b"/>
              <a:pathLst>
                <a:path w="375920" h="457200">
                  <a:moveTo>
                    <a:pt x="65239" y="333781"/>
                  </a:moveTo>
                  <a:lnTo>
                    <a:pt x="41465" y="333781"/>
                  </a:lnTo>
                  <a:lnTo>
                    <a:pt x="41465" y="356933"/>
                  </a:lnTo>
                  <a:lnTo>
                    <a:pt x="65239" y="356933"/>
                  </a:lnTo>
                  <a:lnTo>
                    <a:pt x="65239" y="333781"/>
                  </a:lnTo>
                  <a:close/>
                </a:path>
                <a:path w="375920" h="457200">
                  <a:moveTo>
                    <a:pt x="65239" y="278942"/>
                  </a:moveTo>
                  <a:lnTo>
                    <a:pt x="41465" y="278942"/>
                  </a:lnTo>
                  <a:lnTo>
                    <a:pt x="41465" y="302094"/>
                  </a:lnTo>
                  <a:lnTo>
                    <a:pt x="65239" y="302094"/>
                  </a:lnTo>
                  <a:lnTo>
                    <a:pt x="65239" y="278942"/>
                  </a:lnTo>
                  <a:close/>
                </a:path>
                <a:path w="375920" h="457200">
                  <a:moveTo>
                    <a:pt x="65239" y="114414"/>
                  </a:moveTo>
                  <a:lnTo>
                    <a:pt x="41465" y="114414"/>
                  </a:lnTo>
                  <a:lnTo>
                    <a:pt x="41465" y="137566"/>
                  </a:lnTo>
                  <a:lnTo>
                    <a:pt x="65239" y="137566"/>
                  </a:lnTo>
                  <a:lnTo>
                    <a:pt x="65239" y="114414"/>
                  </a:lnTo>
                  <a:close/>
                </a:path>
                <a:path w="375920" h="457200">
                  <a:moveTo>
                    <a:pt x="65239" y="59563"/>
                  </a:moveTo>
                  <a:lnTo>
                    <a:pt x="41465" y="59563"/>
                  </a:lnTo>
                  <a:lnTo>
                    <a:pt x="41465" y="82727"/>
                  </a:lnTo>
                  <a:lnTo>
                    <a:pt x="65239" y="82727"/>
                  </a:lnTo>
                  <a:lnTo>
                    <a:pt x="65239" y="59563"/>
                  </a:lnTo>
                  <a:close/>
                </a:path>
                <a:path w="375920" h="457200">
                  <a:moveTo>
                    <a:pt x="165836" y="4724"/>
                  </a:moveTo>
                  <a:lnTo>
                    <a:pt x="137782" y="4724"/>
                  </a:lnTo>
                  <a:lnTo>
                    <a:pt x="137782" y="155244"/>
                  </a:lnTo>
                  <a:lnTo>
                    <a:pt x="165836" y="155244"/>
                  </a:lnTo>
                  <a:lnTo>
                    <a:pt x="165836" y="4724"/>
                  </a:lnTo>
                  <a:close/>
                </a:path>
                <a:path w="375920" h="457200">
                  <a:moveTo>
                    <a:pt x="242646" y="333171"/>
                  </a:moveTo>
                  <a:lnTo>
                    <a:pt x="129857" y="333171"/>
                  </a:lnTo>
                  <a:lnTo>
                    <a:pt x="129857" y="353885"/>
                  </a:lnTo>
                  <a:lnTo>
                    <a:pt x="242646" y="353885"/>
                  </a:lnTo>
                  <a:lnTo>
                    <a:pt x="242646" y="333171"/>
                  </a:lnTo>
                  <a:close/>
                </a:path>
                <a:path w="375920" h="457200">
                  <a:moveTo>
                    <a:pt x="331660" y="407581"/>
                  </a:moveTo>
                  <a:lnTo>
                    <a:pt x="315810" y="407581"/>
                  </a:lnTo>
                  <a:lnTo>
                    <a:pt x="315810" y="440588"/>
                  </a:lnTo>
                  <a:lnTo>
                    <a:pt x="315810" y="441858"/>
                  </a:lnTo>
                  <a:lnTo>
                    <a:pt x="111302" y="441858"/>
                  </a:lnTo>
                  <a:lnTo>
                    <a:pt x="111302" y="440588"/>
                  </a:lnTo>
                  <a:lnTo>
                    <a:pt x="15265" y="440588"/>
                  </a:lnTo>
                  <a:lnTo>
                    <a:pt x="15265" y="407581"/>
                  </a:lnTo>
                  <a:lnTo>
                    <a:pt x="15570" y="407581"/>
                  </a:lnTo>
                  <a:lnTo>
                    <a:pt x="15570" y="16497"/>
                  </a:lnTo>
                  <a:lnTo>
                    <a:pt x="70726" y="16497"/>
                  </a:lnTo>
                  <a:lnTo>
                    <a:pt x="70726" y="0"/>
                  </a:lnTo>
                  <a:lnTo>
                    <a:pt x="0" y="0"/>
                  </a:lnTo>
                  <a:lnTo>
                    <a:pt x="0" y="16497"/>
                  </a:lnTo>
                  <a:lnTo>
                    <a:pt x="0" y="407581"/>
                  </a:lnTo>
                  <a:lnTo>
                    <a:pt x="0" y="440588"/>
                  </a:lnTo>
                  <a:lnTo>
                    <a:pt x="0" y="441858"/>
                  </a:lnTo>
                  <a:lnTo>
                    <a:pt x="0" y="457098"/>
                  </a:lnTo>
                  <a:lnTo>
                    <a:pt x="331660" y="457098"/>
                  </a:lnTo>
                  <a:lnTo>
                    <a:pt x="331660" y="441858"/>
                  </a:lnTo>
                  <a:lnTo>
                    <a:pt x="331660" y="440588"/>
                  </a:lnTo>
                  <a:lnTo>
                    <a:pt x="331660" y="407581"/>
                  </a:lnTo>
                  <a:close/>
                </a:path>
                <a:path w="375920" h="457200">
                  <a:moveTo>
                    <a:pt x="375551" y="333171"/>
                  </a:moveTo>
                  <a:lnTo>
                    <a:pt x="262763" y="333171"/>
                  </a:lnTo>
                  <a:lnTo>
                    <a:pt x="262763" y="353885"/>
                  </a:lnTo>
                  <a:lnTo>
                    <a:pt x="375551" y="353885"/>
                  </a:lnTo>
                  <a:lnTo>
                    <a:pt x="375551" y="333171"/>
                  </a:lnTo>
                  <a:close/>
                </a:path>
              </a:pathLst>
            </a:custGeom>
            <a:solidFill>
              <a:srgbClr val="4444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7885176" y="3800855"/>
            <a:ext cx="746760" cy="768350"/>
            <a:chOff x="7885176" y="3800855"/>
            <a:chExt cx="746760" cy="768350"/>
          </a:xfrm>
        </p:grpSpPr>
        <p:sp>
          <p:nvSpPr>
            <p:cNvPr id="28" name="object 28"/>
            <p:cNvSpPr/>
            <p:nvPr/>
          </p:nvSpPr>
          <p:spPr>
            <a:xfrm>
              <a:off x="7885176" y="3800855"/>
              <a:ext cx="746760" cy="768350"/>
            </a:xfrm>
            <a:custGeom>
              <a:avLst/>
              <a:gdLst/>
              <a:ahLst/>
              <a:cxnLst/>
              <a:rect l="l" t="t" r="r" b="b"/>
              <a:pathLst>
                <a:path w="746759" h="768350">
                  <a:moveTo>
                    <a:pt x="373379" y="0"/>
                  </a:moveTo>
                  <a:lnTo>
                    <a:pt x="326536" y="2992"/>
                  </a:lnTo>
                  <a:lnTo>
                    <a:pt x="281432" y="11730"/>
                  </a:lnTo>
                  <a:lnTo>
                    <a:pt x="238415" y="25852"/>
                  </a:lnTo>
                  <a:lnTo>
                    <a:pt x="197836" y="44999"/>
                  </a:lnTo>
                  <a:lnTo>
                    <a:pt x="160044" y="68812"/>
                  </a:lnTo>
                  <a:lnTo>
                    <a:pt x="125389" y="96929"/>
                  </a:lnTo>
                  <a:lnTo>
                    <a:pt x="94220" y="128991"/>
                  </a:lnTo>
                  <a:lnTo>
                    <a:pt x="66887" y="164639"/>
                  </a:lnTo>
                  <a:lnTo>
                    <a:pt x="43740" y="203511"/>
                  </a:lnTo>
                  <a:lnTo>
                    <a:pt x="25128" y="245248"/>
                  </a:lnTo>
                  <a:lnTo>
                    <a:pt x="11401" y="289489"/>
                  </a:lnTo>
                  <a:lnTo>
                    <a:pt x="2908" y="335876"/>
                  </a:lnTo>
                  <a:lnTo>
                    <a:pt x="0" y="384048"/>
                  </a:lnTo>
                  <a:lnTo>
                    <a:pt x="2908" y="432219"/>
                  </a:lnTo>
                  <a:lnTo>
                    <a:pt x="11401" y="478606"/>
                  </a:lnTo>
                  <a:lnTo>
                    <a:pt x="25128" y="522847"/>
                  </a:lnTo>
                  <a:lnTo>
                    <a:pt x="43740" y="564584"/>
                  </a:lnTo>
                  <a:lnTo>
                    <a:pt x="66887" y="603456"/>
                  </a:lnTo>
                  <a:lnTo>
                    <a:pt x="94220" y="639104"/>
                  </a:lnTo>
                  <a:lnTo>
                    <a:pt x="125389" y="671166"/>
                  </a:lnTo>
                  <a:lnTo>
                    <a:pt x="160044" y="699283"/>
                  </a:lnTo>
                  <a:lnTo>
                    <a:pt x="197836" y="723096"/>
                  </a:lnTo>
                  <a:lnTo>
                    <a:pt x="238415" y="742243"/>
                  </a:lnTo>
                  <a:lnTo>
                    <a:pt x="281432" y="756365"/>
                  </a:lnTo>
                  <a:lnTo>
                    <a:pt x="326536" y="765103"/>
                  </a:lnTo>
                  <a:lnTo>
                    <a:pt x="373379" y="768096"/>
                  </a:lnTo>
                  <a:lnTo>
                    <a:pt x="420223" y="765103"/>
                  </a:lnTo>
                  <a:lnTo>
                    <a:pt x="465327" y="756365"/>
                  </a:lnTo>
                  <a:lnTo>
                    <a:pt x="508344" y="742243"/>
                  </a:lnTo>
                  <a:lnTo>
                    <a:pt x="548923" y="723096"/>
                  </a:lnTo>
                  <a:lnTo>
                    <a:pt x="586715" y="699283"/>
                  </a:lnTo>
                  <a:lnTo>
                    <a:pt x="621370" y="671166"/>
                  </a:lnTo>
                  <a:lnTo>
                    <a:pt x="652539" y="639104"/>
                  </a:lnTo>
                  <a:lnTo>
                    <a:pt x="679872" y="603456"/>
                  </a:lnTo>
                  <a:lnTo>
                    <a:pt x="703019" y="564584"/>
                  </a:lnTo>
                  <a:lnTo>
                    <a:pt x="721631" y="522847"/>
                  </a:lnTo>
                  <a:lnTo>
                    <a:pt x="735358" y="478606"/>
                  </a:lnTo>
                  <a:lnTo>
                    <a:pt x="743851" y="432219"/>
                  </a:lnTo>
                  <a:lnTo>
                    <a:pt x="746759" y="384048"/>
                  </a:lnTo>
                  <a:lnTo>
                    <a:pt x="743851" y="335876"/>
                  </a:lnTo>
                  <a:lnTo>
                    <a:pt x="735358" y="289489"/>
                  </a:lnTo>
                  <a:lnTo>
                    <a:pt x="721631" y="245248"/>
                  </a:lnTo>
                  <a:lnTo>
                    <a:pt x="703019" y="203511"/>
                  </a:lnTo>
                  <a:lnTo>
                    <a:pt x="679872" y="164639"/>
                  </a:lnTo>
                  <a:lnTo>
                    <a:pt x="652539" y="128991"/>
                  </a:lnTo>
                  <a:lnTo>
                    <a:pt x="621370" y="96929"/>
                  </a:lnTo>
                  <a:lnTo>
                    <a:pt x="586715" y="68812"/>
                  </a:lnTo>
                  <a:lnTo>
                    <a:pt x="548923" y="44999"/>
                  </a:lnTo>
                  <a:lnTo>
                    <a:pt x="508344" y="25852"/>
                  </a:lnTo>
                  <a:lnTo>
                    <a:pt x="465327" y="11730"/>
                  </a:lnTo>
                  <a:lnTo>
                    <a:pt x="420223" y="2992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76616" y="3852671"/>
              <a:ext cx="570230" cy="512445"/>
            </a:xfrm>
            <a:custGeom>
              <a:avLst/>
              <a:gdLst/>
              <a:ahLst/>
              <a:cxnLst/>
              <a:rect l="l" t="t" r="r" b="b"/>
              <a:pathLst>
                <a:path w="570229" h="512445">
                  <a:moveTo>
                    <a:pt x="283463" y="140207"/>
                  </a:moveTo>
                  <a:lnTo>
                    <a:pt x="283463" y="27431"/>
                  </a:lnTo>
                </a:path>
                <a:path w="570229" h="512445">
                  <a:moveTo>
                    <a:pt x="301751" y="33527"/>
                  </a:moveTo>
                  <a:lnTo>
                    <a:pt x="283463" y="0"/>
                  </a:lnTo>
                  <a:lnTo>
                    <a:pt x="265175" y="33527"/>
                  </a:lnTo>
                  <a:lnTo>
                    <a:pt x="301751" y="33527"/>
                  </a:lnTo>
                  <a:close/>
                </a:path>
                <a:path w="570229" h="512445">
                  <a:moveTo>
                    <a:pt x="548639" y="496823"/>
                  </a:moveTo>
                  <a:lnTo>
                    <a:pt x="454151" y="441959"/>
                  </a:lnTo>
                </a:path>
                <a:path w="570229" h="512445">
                  <a:moveTo>
                    <a:pt x="551687" y="478535"/>
                  </a:moveTo>
                  <a:lnTo>
                    <a:pt x="569976" y="512063"/>
                  </a:lnTo>
                  <a:lnTo>
                    <a:pt x="533400" y="512063"/>
                  </a:lnTo>
                  <a:lnTo>
                    <a:pt x="551687" y="478535"/>
                  </a:lnTo>
                  <a:close/>
                </a:path>
                <a:path w="570229" h="512445">
                  <a:moveTo>
                    <a:pt x="24383" y="496823"/>
                  </a:moveTo>
                  <a:lnTo>
                    <a:pt x="112775" y="445007"/>
                  </a:lnTo>
                </a:path>
                <a:path w="570229" h="512445">
                  <a:moveTo>
                    <a:pt x="36575" y="512063"/>
                  </a:moveTo>
                  <a:lnTo>
                    <a:pt x="0" y="512063"/>
                  </a:lnTo>
                  <a:lnTo>
                    <a:pt x="18287" y="478535"/>
                  </a:lnTo>
                  <a:lnTo>
                    <a:pt x="36575" y="512063"/>
                  </a:lnTo>
                  <a:close/>
                </a:path>
              </a:pathLst>
            </a:custGeom>
            <a:ln w="7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260080" y="4190999"/>
              <a:ext cx="0" cy="189230"/>
            </a:xfrm>
            <a:custGeom>
              <a:avLst/>
              <a:gdLst/>
              <a:ahLst/>
              <a:cxnLst/>
              <a:rect l="l" t="t" r="r" b="b"/>
              <a:pathLst>
                <a:path h="189229">
                  <a:moveTo>
                    <a:pt x="0" y="188975"/>
                  </a:moveTo>
                  <a:lnTo>
                    <a:pt x="0" y="0"/>
                  </a:lnTo>
                </a:path>
              </a:pathLst>
            </a:custGeom>
            <a:ln w="7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89392" y="3992879"/>
              <a:ext cx="341630" cy="399415"/>
            </a:xfrm>
            <a:custGeom>
              <a:avLst/>
              <a:gdLst/>
              <a:ahLst/>
              <a:cxnLst/>
              <a:rect l="l" t="t" r="r" b="b"/>
              <a:pathLst>
                <a:path w="341629" h="399414">
                  <a:moveTo>
                    <a:pt x="0" y="304800"/>
                  </a:moveTo>
                  <a:lnTo>
                    <a:pt x="30479" y="304800"/>
                  </a:lnTo>
                  <a:lnTo>
                    <a:pt x="30479" y="274320"/>
                  </a:lnTo>
                  <a:lnTo>
                    <a:pt x="0" y="274320"/>
                  </a:lnTo>
                  <a:lnTo>
                    <a:pt x="0" y="304800"/>
                  </a:lnTo>
                  <a:close/>
                </a:path>
                <a:path w="341629" h="399414">
                  <a:moveTo>
                    <a:pt x="313943" y="304800"/>
                  </a:moveTo>
                  <a:lnTo>
                    <a:pt x="341375" y="304800"/>
                  </a:lnTo>
                  <a:lnTo>
                    <a:pt x="341375" y="274320"/>
                  </a:lnTo>
                  <a:lnTo>
                    <a:pt x="313943" y="274320"/>
                  </a:lnTo>
                  <a:lnTo>
                    <a:pt x="313943" y="304800"/>
                  </a:lnTo>
                  <a:close/>
                </a:path>
                <a:path w="341629" h="399414">
                  <a:moveTo>
                    <a:pt x="0" y="121920"/>
                  </a:moveTo>
                  <a:lnTo>
                    <a:pt x="30479" y="121920"/>
                  </a:lnTo>
                  <a:lnTo>
                    <a:pt x="30479" y="91440"/>
                  </a:lnTo>
                  <a:lnTo>
                    <a:pt x="0" y="91440"/>
                  </a:lnTo>
                  <a:lnTo>
                    <a:pt x="0" y="121920"/>
                  </a:lnTo>
                  <a:close/>
                </a:path>
                <a:path w="341629" h="399414">
                  <a:moveTo>
                    <a:pt x="313943" y="121920"/>
                  </a:moveTo>
                  <a:lnTo>
                    <a:pt x="341375" y="121920"/>
                  </a:lnTo>
                  <a:lnTo>
                    <a:pt x="341375" y="91440"/>
                  </a:lnTo>
                  <a:lnTo>
                    <a:pt x="313943" y="91440"/>
                  </a:lnTo>
                  <a:lnTo>
                    <a:pt x="313943" y="121920"/>
                  </a:lnTo>
                  <a:close/>
                </a:path>
                <a:path w="341629" h="399414">
                  <a:moveTo>
                    <a:pt x="155448" y="30480"/>
                  </a:moveTo>
                  <a:lnTo>
                    <a:pt x="185927" y="30480"/>
                  </a:lnTo>
                  <a:lnTo>
                    <a:pt x="185927" y="0"/>
                  </a:lnTo>
                  <a:lnTo>
                    <a:pt x="155448" y="0"/>
                  </a:lnTo>
                  <a:lnTo>
                    <a:pt x="155448" y="30480"/>
                  </a:lnTo>
                  <a:close/>
                </a:path>
                <a:path w="341629" h="399414">
                  <a:moveTo>
                    <a:pt x="155448" y="207264"/>
                  </a:moveTo>
                  <a:lnTo>
                    <a:pt x="185927" y="207264"/>
                  </a:lnTo>
                  <a:lnTo>
                    <a:pt x="185927" y="176784"/>
                  </a:lnTo>
                  <a:lnTo>
                    <a:pt x="155448" y="176784"/>
                  </a:lnTo>
                  <a:lnTo>
                    <a:pt x="155448" y="207264"/>
                  </a:lnTo>
                  <a:close/>
                </a:path>
                <a:path w="341629" h="399414">
                  <a:moveTo>
                    <a:pt x="155448" y="399288"/>
                  </a:moveTo>
                  <a:lnTo>
                    <a:pt x="185927" y="399288"/>
                  </a:lnTo>
                  <a:lnTo>
                    <a:pt x="185927" y="368808"/>
                  </a:lnTo>
                  <a:lnTo>
                    <a:pt x="155448" y="368808"/>
                  </a:lnTo>
                  <a:lnTo>
                    <a:pt x="155448" y="399288"/>
                  </a:lnTo>
                  <a:close/>
                </a:path>
                <a:path w="341629" h="399414">
                  <a:moveTo>
                    <a:pt x="93852" y="57912"/>
                  </a:moveTo>
                  <a:lnTo>
                    <a:pt x="167639" y="102235"/>
                  </a:lnTo>
                  <a:lnTo>
                    <a:pt x="93852" y="146304"/>
                  </a:lnTo>
                  <a:lnTo>
                    <a:pt x="30479" y="108204"/>
                  </a:lnTo>
                  <a:lnTo>
                    <a:pt x="30479" y="96139"/>
                  </a:lnTo>
                  <a:lnTo>
                    <a:pt x="93852" y="57912"/>
                  </a:lnTo>
                  <a:close/>
                </a:path>
                <a:path w="341629" h="399414">
                  <a:moveTo>
                    <a:pt x="157352" y="30099"/>
                  </a:moveTo>
                  <a:lnTo>
                    <a:pt x="187071" y="30099"/>
                  </a:lnTo>
                  <a:lnTo>
                    <a:pt x="187071" y="18415"/>
                  </a:lnTo>
                  <a:lnTo>
                    <a:pt x="246887" y="54991"/>
                  </a:lnTo>
                  <a:lnTo>
                    <a:pt x="172084" y="100584"/>
                  </a:lnTo>
                  <a:lnTo>
                    <a:pt x="97535" y="54991"/>
                  </a:lnTo>
                  <a:lnTo>
                    <a:pt x="157352" y="18288"/>
                  </a:lnTo>
                  <a:lnTo>
                    <a:pt x="157352" y="30099"/>
                  </a:lnTo>
                  <a:close/>
                </a:path>
                <a:path w="341629" h="399414">
                  <a:moveTo>
                    <a:pt x="313943" y="108458"/>
                  </a:moveTo>
                  <a:lnTo>
                    <a:pt x="250443" y="146304"/>
                  </a:lnTo>
                  <a:lnTo>
                    <a:pt x="176783" y="102235"/>
                  </a:lnTo>
                  <a:lnTo>
                    <a:pt x="250443" y="57912"/>
                  </a:lnTo>
                  <a:lnTo>
                    <a:pt x="313943" y="96012"/>
                  </a:lnTo>
                </a:path>
                <a:path w="341629" h="399414">
                  <a:moveTo>
                    <a:pt x="172084" y="103632"/>
                  </a:moveTo>
                  <a:lnTo>
                    <a:pt x="246887" y="147701"/>
                  </a:lnTo>
                  <a:lnTo>
                    <a:pt x="187071" y="182753"/>
                  </a:lnTo>
                  <a:lnTo>
                    <a:pt x="187071" y="176530"/>
                  </a:lnTo>
                  <a:lnTo>
                    <a:pt x="157352" y="176530"/>
                  </a:lnTo>
                  <a:lnTo>
                    <a:pt x="157479" y="182880"/>
                  </a:lnTo>
                  <a:lnTo>
                    <a:pt x="97535" y="147701"/>
                  </a:lnTo>
                  <a:lnTo>
                    <a:pt x="172084" y="103632"/>
                  </a:lnTo>
                  <a:close/>
                </a:path>
                <a:path w="341629" h="399414">
                  <a:moveTo>
                    <a:pt x="326135" y="121158"/>
                  </a:moveTo>
                  <a:lnTo>
                    <a:pt x="325881" y="196342"/>
                  </a:lnTo>
                  <a:lnTo>
                    <a:pt x="252983" y="240792"/>
                  </a:lnTo>
                  <a:lnTo>
                    <a:pt x="252983" y="151892"/>
                  </a:lnTo>
                  <a:lnTo>
                    <a:pt x="312038" y="115824"/>
                  </a:lnTo>
                </a:path>
                <a:path w="341629" h="399414">
                  <a:moveTo>
                    <a:pt x="312038" y="299085"/>
                  </a:moveTo>
                  <a:lnTo>
                    <a:pt x="252983" y="335280"/>
                  </a:lnTo>
                  <a:lnTo>
                    <a:pt x="252983" y="245999"/>
                  </a:lnTo>
                  <a:lnTo>
                    <a:pt x="326135" y="201168"/>
                  </a:lnTo>
                  <a:lnTo>
                    <a:pt x="325881" y="274828"/>
                  </a:lnTo>
                  <a:lnTo>
                    <a:pt x="312038" y="274828"/>
                  </a:lnTo>
                  <a:lnTo>
                    <a:pt x="312038" y="299085"/>
                  </a:lnTo>
                  <a:close/>
                </a:path>
                <a:path w="341629" h="399414">
                  <a:moveTo>
                    <a:pt x="185292" y="207772"/>
                  </a:moveTo>
                  <a:lnTo>
                    <a:pt x="185292" y="192659"/>
                  </a:lnTo>
                  <a:lnTo>
                    <a:pt x="249935" y="155448"/>
                  </a:lnTo>
                  <a:lnTo>
                    <a:pt x="249681" y="242824"/>
                  </a:lnTo>
                  <a:lnTo>
                    <a:pt x="173735" y="286512"/>
                  </a:lnTo>
                  <a:lnTo>
                    <a:pt x="173735" y="207772"/>
                  </a:lnTo>
                  <a:lnTo>
                    <a:pt x="185292" y="207772"/>
                  </a:lnTo>
                  <a:close/>
                </a:path>
                <a:path w="341629" h="399414">
                  <a:moveTo>
                    <a:pt x="173735" y="291973"/>
                  </a:moveTo>
                  <a:lnTo>
                    <a:pt x="249935" y="246888"/>
                  </a:lnTo>
                  <a:lnTo>
                    <a:pt x="249681" y="336677"/>
                  </a:lnTo>
                  <a:lnTo>
                    <a:pt x="185038" y="374904"/>
                  </a:lnTo>
                  <a:lnTo>
                    <a:pt x="185038" y="368681"/>
                  </a:lnTo>
                  <a:lnTo>
                    <a:pt x="173735" y="368681"/>
                  </a:lnTo>
                  <a:lnTo>
                    <a:pt x="173735" y="291973"/>
                  </a:lnTo>
                  <a:close/>
                </a:path>
                <a:path w="341629" h="399414">
                  <a:moveTo>
                    <a:pt x="88391" y="152019"/>
                  </a:moveTo>
                  <a:lnTo>
                    <a:pt x="29082" y="115824"/>
                  </a:lnTo>
                  <a:lnTo>
                    <a:pt x="29082" y="121158"/>
                  </a:lnTo>
                  <a:lnTo>
                    <a:pt x="15239" y="121158"/>
                  </a:lnTo>
                  <a:lnTo>
                    <a:pt x="15493" y="196342"/>
                  </a:lnTo>
                  <a:lnTo>
                    <a:pt x="88391" y="240792"/>
                  </a:lnTo>
                  <a:lnTo>
                    <a:pt x="88391" y="152019"/>
                  </a:lnTo>
                  <a:close/>
                </a:path>
                <a:path w="341629" h="399414">
                  <a:moveTo>
                    <a:pt x="88391" y="245999"/>
                  </a:moveTo>
                  <a:lnTo>
                    <a:pt x="15239" y="201168"/>
                  </a:lnTo>
                  <a:lnTo>
                    <a:pt x="15493" y="274574"/>
                  </a:lnTo>
                  <a:lnTo>
                    <a:pt x="29082" y="274574"/>
                  </a:lnTo>
                  <a:lnTo>
                    <a:pt x="29082" y="298958"/>
                  </a:lnTo>
                  <a:lnTo>
                    <a:pt x="88391" y="335280"/>
                  </a:lnTo>
                  <a:lnTo>
                    <a:pt x="88391" y="245999"/>
                  </a:lnTo>
                  <a:close/>
                </a:path>
                <a:path w="341629" h="399414">
                  <a:moveTo>
                    <a:pt x="156717" y="193675"/>
                  </a:moveTo>
                  <a:lnTo>
                    <a:pt x="94487" y="155448"/>
                  </a:lnTo>
                  <a:lnTo>
                    <a:pt x="94741" y="244856"/>
                  </a:lnTo>
                  <a:lnTo>
                    <a:pt x="167639" y="289560"/>
                  </a:lnTo>
                  <a:lnTo>
                    <a:pt x="167639" y="208788"/>
                  </a:lnTo>
                  <a:lnTo>
                    <a:pt x="156717" y="208788"/>
                  </a:lnTo>
                  <a:lnTo>
                    <a:pt x="156717" y="193675"/>
                  </a:lnTo>
                  <a:close/>
                </a:path>
                <a:path w="341629" h="399414">
                  <a:moveTo>
                    <a:pt x="167639" y="293878"/>
                  </a:moveTo>
                  <a:lnTo>
                    <a:pt x="94487" y="249936"/>
                  </a:lnTo>
                  <a:lnTo>
                    <a:pt x="94741" y="337566"/>
                  </a:lnTo>
                  <a:lnTo>
                    <a:pt x="156844" y="374904"/>
                  </a:lnTo>
                  <a:lnTo>
                    <a:pt x="156844" y="368427"/>
                  </a:lnTo>
                  <a:lnTo>
                    <a:pt x="167639" y="368427"/>
                  </a:lnTo>
                  <a:lnTo>
                    <a:pt x="167639" y="293878"/>
                  </a:lnTo>
                  <a:close/>
                </a:path>
              </a:pathLst>
            </a:custGeom>
            <a:ln w="72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743" y="1709927"/>
            <a:ext cx="984504" cy="32003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777740" y="1290827"/>
            <a:ext cx="2463165" cy="16611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66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虚拟传感器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问题：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060" marR="272415" indent="-171450">
              <a:lnSpc>
                <a:spcPct val="100000"/>
              </a:lnSpc>
              <a:buFont typeface="Arial" panose="020B0704020202020204"/>
              <a:buChar char="•"/>
              <a:tabLst>
                <a:tab pos="35369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由于物理限制，无法将关键 传感器添加到资源中。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060" marR="120015" indent="-171450">
              <a:lnSpc>
                <a:spcPct val="100000"/>
              </a:lnSpc>
              <a:buFont typeface="Arial" panose="020B0704020202020204"/>
              <a:buChar char="•"/>
              <a:tabLst>
                <a:tab pos="35369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如何在不实际捕获数据的情 况下利用这些数据的洞察力？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方案：基于物理的精准模拟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86884" y="3363467"/>
            <a:ext cx="2487295" cy="18472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67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实时监控与支持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3515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问题：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4330" marR="292100" indent="-170815">
              <a:lnSpc>
                <a:spcPct val="100000"/>
              </a:lnSpc>
              <a:buFont typeface="Arial" panose="020B0704020202020204"/>
              <a:buChar char="•"/>
              <a:tabLst>
                <a:tab pos="35496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不正确的运维方案可能导致 业绩不佳或情况恶。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4330" indent="-171450">
              <a:lnSpc>
                <a:spcPct val="100000"/>
              </a:lnSpc>
              <a:buFont typeface="Arial" panose="020B0704020202020204"/>
              <a:buChar char="•"/>
              <a:tabLst>
                <a:tab pos="354965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在对关键设备应用更改之前，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如何验证纠正措施？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183515">
              <a:lnSpc>
                <a:spcPct val="100000"/>
              </a:lnSpc>
              <a:spcBef>
                <a:spcPts val="144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方案：基于物理的精准监测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38259" y="3311652"/>
            <a:ext cx="2603500" cy="18440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66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设备健康管理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问题：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695" indent="-171450">
              <a:lnSpc>
                <a:spcPct val="100000"/>
              </a:lnSpc>
              <a:buFont typeface="Arial" panose="020B0704020202020204"/>
              <a:buChar char="•"/>
              <a:tabLst>
                <a:tab pos="35433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预测设备的使用寿命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 panose="020B0704020202020204"/>
              <a:buChar char="•"/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353695" indent="-171450">
              <a:lnSpc>
                <a:spcPct val="100000"/>
              </a:lnSpc>
              <a:buFont typeface="Arial" panose="020B0704020202020204"/>
              <a:buChar char="•"/>
              <a:tabLst>
                <a:tab pos="354330" algn="l"/>
              </a:tabLst>
            </a:pPr>
            <a:r>
              <a:rPr sz="1200" spc="-5" dirty="0">
                <a:latin typeface="微软雅黑" panose="020B0503020204020204" charset="-122"/>
                <a:cs typeface="微软雅黑" panose="020B0503020204020204" charset="-122"/>
              </a:rPr>
              <a:t>物理设备故障数据，远程在线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695">
              <a:lnSpc>
                <a:spcPct val="100000"/>
              </a:lnSpc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诊断与故障分析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微软雅黑" panose="020B0503020204020204" charset="-122"/>
                <a:cs typeface="微软雅黑" panose="020B0503020204020204" charset="-122"/>
              </a:rPr>
              <a:t>方案：基于现场的连接服务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40723" y="1248155"/>
            <a:ext cx="2627630" cy="14782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665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多方案仿真模拟评测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问题：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695" indent="-171450">
              <a:lnSpc>
                <a:spcPct val="100000"/>
              </a:lnSpc>
              <a:spcBef>
                <a:spcPts val="5"/>
              </a:spcBef>
              <a:buFont typeface="Arial" panose="020B0704020202020204"/>
              <a:buChar char="•"/>
              <a:tabLst>
                <a:tab pos="35433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多方案虚拟仿真模拟验证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 marL="353695" indent="-171450">
              <a:lnSpc>
                <a:spcPct val="100000"/>
              </a:lnSpc>
              <a:buFont typeface="Arial" panose="020B0704020202020204"/>
              <a:buChar char="•"/>
              <a:tabLst>
                <a:tab pos="354330" algn="l"/>
              </a:tabLst>
            </a:pPr>
            <a:r>
              <a:rPr sz="1200" dirty="0">
                <a:latin typeface="微软雅黑" panose="020B0503020204020204" charset="-122"/>
                <a:cs typeface="微软雅黑" panose="020B0503020204020204" charset="-122"/>
              </a:rPr>
              <a:t>真实工况与极限工况模拟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75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方案：基于仿真的方案对比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5343" y="356057"/>
            <a:ext cx="1095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5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感谢信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81200" y="758951"/>
            <a:ext cx="7553325" cy="5663565"/>
            <a:chOff x="1981200" y="758951"/>
            <a:chExt cx="7553325" cy="5663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758951"/>
              <a:ext cx="3913632" cy="5638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886967"/>
              <a:ext cx="3819144" cy="553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9648" y="429209"/>
            <a:ext cx="326897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>
                <a:solidFill>
                  <a:srgbClr val="3B4A63"/>
                </a:solidFill>
              </a:rPr>
              <a:t>产品设计流程简图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1600200"/>
            <a:ext cx="73914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74392" y="3429000"/>
            <a:ext cx="7440930" cy="0"/>
          </a:xfrm>
          <a:custGeom>
            <a:avLst/>
            <a:gdLst/>
            <a:ahLst/>
            <a:cxnLst/>
            <a:rect l="l" t="t" r="r" b="b"/>
            <a:pathLst>
              <a:path w="7440930">
                <a:moveTo>
                  <a:pt x="0" y="0"/>
                </a:moveTo>
                <a:lnTo>
                  <a:pt x="7440803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84878" y="258203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飞行动力学分析</a:t>
            </a: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932" y="273507"/>
            <a:ext cx="24580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15" dirty="0">
                <a:latin typeface="微软雅黑" panose="020B0503020204020204" charset="-122"/>
                <a:cs typeface="微软雅黑" panose="020B0503020204020204" charset="-122"/>
              </a:rPr>
              <a:t>系统仿真模型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30096" y="1371600"/>
            <a:ext cx="9144000" cy="3615054"/>
            <a:chOff x="1530096" y="1371600"/>
            <a:chExt cx="9144000" cy="36150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096" y="1371600"/>
              <a:ext cx="9144000" cy="36149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2224" y="3179064"/>
              <a:ext cx="685800" cy="631190"/>
            </a:xfrm>
            <a:custGeom>
              <a:avLst/>
              <a:gdLst/>
              <a:ahLst/>
              <a:cxnLst/>
              <a:rect l="l" t="t" r="r" b="b"/>
              <a:pathLst>
                <a:path w="685800" h="631189">
                  <a:moveTo>
                    <a:pt x="0" y="315468"/>
                  </a:moveTo>
                  <a:lnTo>
                    <a:pt x="3718" y="268846"/>
                  </a:lnTo>
                  <a:lnTo>
                    <a:pt x="14519" y="224350"/>
                  </a:lnTo>
                  <a:lnTo>
                    <a:pt x="31873" y="182467"/>
                  </a:lnTo>
                  <a:lnTo>
                    <a:pt x="55248" y="143685"/>
                  </a:lnTo>
                  <a:lnTo>
                    <a:pt x="84114" y="108491"/>
                  </a:lnTo>
                  <a:lnTo>
                    <a:pt x="117941" y="77373"/>
                  </a:lnTo>
                  <a:lnTo>
                    <a:pt x="156196" y="50819"/>
                  </a:lnTo>
                  <a:lnTo>
                    <a:pt x="198351" y="29317"/>
                  </a:lnTo>
                  <a:lnTo>
                    <a:pt x="243873" y="13355"/>
                  </a:lnTo>
                  <a:lnTo>
                    <a:pt x="292233" y="3420"/>
                  </a:lnTo>
                  <a:lnTo>
                    <a:pt x="342900" y="0"/>
                  </a:lnTo>
                  <a:lnTo>
                    <a:pt x="393566" y="3420"/>
                  </a:lnTo>
                  <a:lnTo>
                    <a:pt x="441926" y="13355"/>
                  </a:lnTo>
                  <a:lnTo>
                    <a:pt x="487448" y="29317"/>
                  </a:lnTo>
                  <a:lnTo>
                    <a:pt x="529603" y="50819"/>
                  </a:lnTo>
                  <a:lnTo>
                    <a:pt x="567858" y="77373"/>
                  </a:lnTo>
                  <a:lnTo>
                    <a:pt x="601685" y="108491"/>
                  </a:lnTo>
                  <a:lnTo>
                    <a:pt x="630551" y="143685"/>
                  </a:lnTo>
                  <a:lnTo>
                    <a:pt x="653926" y="182467"/>
                  </a:lnTo>
                  <a:lnTo>
                    <a:pt x="671280" y="224350"/>
                  </a:lnTo>
                  <a:lnTo>
                    <a:pt x="682081" y="268846"/>
                  </a:lnTo>
                  <a:lnTo>
                    <a:pt x="685800" y="315468"/>
                  </a:lnTo>
                  <a:lnTo>
                    <a:pt x="682081" y="362089"/>
                  </a:lnTo>
                  <a:lnTo>
                    <a:pt x="671280" y="406585"/>
                  </a:lnTo>
                  <a:lnTo>
                    <a:pt x="653926" y="448468"/>
                  </a:lnTo>
                  <a:lnTo>
                    <a:pt x="630551" y="487250"/>
                  </a:lnTo>
                  <a:lnTo>
                    <a:pt x="601685" y="522444"/>
                  </a:lnTo>
                  <a:lnTo>
                    <a:pt x="567858" y="553562"/>
                  </a:lnTo>
                  <a:lnTo>
                    <a:pt x="529603" y="580116"/>
                  </a:lnTo>
                  <a:lnTo>
                    <a:pt x="487448" y="601618"/>
                  </a:lnTo>
                  <a:lnTo>
                    <a:pt x="441926" y="617580"/>
                  </a:lnTo>
                  <a:lnTo>
                    <a:pt x="393566" y="627515"/>
                  </a:lnTo>
                  <a:lnTo>
                    <a:pt x="342900" y="630936"/>
                  </a:lnTo>
                  <a:lnTo>
                    <a:pt x="292233" y="627515"/>
                  </a:lnTo>
                  <a:lnTo>
                    <a:pt x="243873" y="617580"/>
                  </a:lnTo>
                  <a:lnTo>
                    <a:pt x="198351" y="601618"/>
                  </a:lnTo>
                  <a:lnTo>
                    <a:pt x="156196" y="580116"/>
                  </a:lnTo>
                  <a:lnTo>
                    <a:pt x="117941" y="553562"/>
                  </a:lnTo>
                  <a:lnTo>
                    <a:pt x="84114" y="522444"/>
                  </a:lnTo>
                  <a:lnTo>
                    <a:pt x="55248" y="487250"/>
                  </a:lnTo>
                  <a:lnTo>
                    <a:pt x="31873" y="448468"/>
                  </a:lnTo>
                  <a:lnTo>
                    <a:pt x="14519" y="406585"/>
                  </a:lnTo>
                  <a:lnTo>
                    <a:pt x="3718" y="362089"/>
                  </a:lnTo>
                  <a:lnTo>
                    <a:pt x="0" y="31546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96008" y="3842969"/>
            <a:ext cx="109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舵偏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0" y="30480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342900"/>
                </a:moveTo>
                <a:lnTo>
                  <a:pt x="2992" y="287285"/>
                </a:lnTo>
                <a:lnTo>
                  <a:pt x="11655" y="234525"/>
                </a:lnTo>
                <a:lnTo>
                  <a:pt x="25518" y="185327"/>
                </a:lnTo>
                <a:lnTo>
                  <a:pt x="44110" y="140396"/>
                </a:lnTo>
                <a:lnTo>
                  <a:pt x="66960" y="100441"/>
                </a:lnTo>
                <a:lnTo>
                  <a:pt x="93597" y="66165"/>
                </a:lnTo>
                <a:lnTo>
                  <a:pt x="123551" y="38277"/>
                </a:lnTo>
                <a:lnTo>
                  <a:pt x="156350" y="17483"/>
                </a:lnTo>
                <a:lnTo>
                  <a:pt x="228600" y="0"/>
                </a:lnTo>
                <a:lnTo>
                  <a:pt x="265676" y="4488"/>
                </a:lnTo>
                <a:lnTo>
                  <a:pt x="333648" y="38277"/>
                </a:lnTo>
                <a:lnTo>
                  <a:pt x="363602" y="66165"/>
                </a:lnTo>
                <a:lnTo>
                  <a:pt x="390239" y="100441"/>
                </a:lnTo>
                <a:lnTo>
                  <a:pt x="413089" y="140396"/>
                </a:lnTo>
                <a:lnTo>
                  <a:pt x="431681" y="185327"/>
                </a:lnTo>
                <a:lnTo>
                  <a:pt x="445544" y="234525"/>
                </a:lnTo>
                <a:lnTo>
                  <a:pt x="454207" y="287285"/>
                </a:lnTo>
                <a:lnTo>
                  <a:pt x="457200" y="342900"/>
                </a:lnTo>
                <a:lnTo>
                  <a:pt x="454207" y="398514"/>
                </a:lnTo>
                <a:lnTo>
                  <a:pt x="445544" y="451274"/>
                </a:lnTo>
                <a:lnTo>
                  <a:pt x="431681" y="500472"/>
                </a:lnTo>
                <a:lnTo>
                  <a:pt x="413089" y="545403"/>
                </a:lnTo>
                <a:lnTo>
                  <a:pt x="390239" y="585358"/>
                </a:lnTo>
                <a:lnTo>
                  <a:pt x="363602" y="619634"/>
                </a:lnTo>
                <a:lnTo>
                  <a:pt x="333648" y="647522"/>
                </a:lnTo>
                <a:lnTo>
                  <a:pt x="300849" y="668316"/>
                </a:lnTo>
                <a:lnTo>
                  <a:pt x="228600" y="685800"/>
                </a:lnTo>
                <a:lnTo>
                  <a:pt x="191523" y="681311"/>
                </a:lnTo>
                <a:lnTo>
                  <a:pt x="123551" y="647522"/>
                </a:lnTo>
                <a:lnTo>
                  <a:pt x="93597" y="619634"/>
                </a:lnTo>
                <a:lnTo>
                  <a:pt x="66960" y="585358"/>
                </a:lnTo>
                <a:lnTo>
                  <a:pt x="44110" y="545403"/>
                </a:lnTo>
                <a:lnTo>
                  <a:pt x="25518" y="500472"/>
                </a:lnTo>
                <a:lnTo>
                  <a:pt x="11655" y="451274"/>
                </a:lnTo>
                <a:lnTo>
                  <a:pt x="2992" y="398514"/>
                </a:lnTo>
                <a:lnTo>
                  <a:pt x="0" y="342900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21677" y="3046552"/>
            <a:ext cx="155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弹的坐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800" b="1" spc="-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输出</a:t>
            </a:r>
            <a:r>
              <a:rPr sz="1800" b="1" dirty="0"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2740" y="3047999"/>
            <a:ext cx="513080" cy="2373630"/>
          </a:xfrm>
          <a:custGeom>
            <a:avLst/>
            <a:gdLst/>
            <a:ahLst/>
            <a:cxnLst/>
            <a:rect l="l" t="t" r="r" b="b"/>
            <a:pathLst>
              <a:path w="513079" h="2373629">
                <a:moveTo>
                  <a:pt x="512953" y="77978"/>
                </a:moveTo>
                <a:lnTo>
                  <a:pt x="506361" y="62992"/>
                </a:lnTo>
                <a:lnTo>
                  <a:pt x="478663" y="0"/>
                </a:lnTo>
                <a:lnTo>
                  <a:pt x="436880" y="74168"/>
                </a:lnTo>
                <a:lnTo>
                  <a:pt x="465328" y="75603"/>
                </a:lnTo>
                <a:lnTo>
                  <a:pt x="352920" y="2335644"/>
                </a:lnTo>
                <a:lnTo>
                  <a:pt x="46723" y="758799"/>
                </a:lnTo>
                <a:lnTo>
                  <a:pt x="74803" y="753364"/>
                </a:lnTo>
                <a:lnTo>
                  <a:pt x="69430" y="746379"/>
                </a:lnTo>
                <a:lnTo>
                  <a:pt x="22860" y="685800"/>
                </a:lnTo>
                <a:lnTo>
                  <a:pt x="0" y="767842"/>
                </a:lnTo>
                <a:lnTo>
                  <a:pt x="28067" y="762419"/>
                </a:lnTo>
                <a:lnTo>
                  <a:pt x="340868" y="2373376"/>
                </a:lnTo>
                <a:lnTo>
                  <a:pt x="351663" y="2371255"/>
                </a:lnTo>
                <a:lnTo>
                  <a:pt x="370205" y="2372233"/>
                </a:lnTo>
                <a:lnTo>
                  <a:pt x="484378" y="76555"/>
                </a:lnTo>
                <a:lnTo>
                  <a:pt x="512953" y="779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5436819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D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仿真建 立的降阶模型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9169" y="1129664"/>
            <a:ext cx="2305685" cy="2261235"/>
          </a:xfrm>
          <a:custGeom>
            <a:avLst/>
            <a:gdLst/>
            <a:ahLst/>
            <a:cxnLst/>
            <a:rect l="l" t="t" r="r" b="b"/>
            <a:pathLst>
              <a:path w="2305685" h="2261235">
                <a:moveTo>
                  <a:pt x="2305431" y="1384935"/>
                </a:moveTo>
                <a:lnTo>
                  <a:pt x="2290394" y="1353312"/>
                </a:lnTo>
                <a:lnTo>
                  <a:pt x="2268855" y="1307973"/>
                </a:lnTo>
                <a:lnTo>
                  <a:pt x="2251240" y="1330515"/>
                </a:lnTo>
                <a:lnTo>
                  <a:pt x="563448" y="9613"/>
                </a:lnTo>
                <a:lnTo>
                  <a:pt x="564261" y="6223"/>
                </a:lnTo>
                <a:lnTo>
                  <a:pt x="562356" y="5791"/>
                </a:lnTo>
                <a:lnTo>
                  <a:pt x="562356" y="3810"/>
                </a:lnTo>
                <a:lnTo>
                  <a:pt x="560146" y="3810"/>
                </a:lnTo>
                <a:lnTo>
                  <a:pt x="559562" y="1651"/>
                </a:lnTo>
                <a:lnTo>
                  <a:pt x="554888" y="2908"/>
                </a:lnTo>
                <a:lnTo>
                  <a:pt x="551180" y="0"/>
                </a:lnTo>
                <a:lnTo>
                  <a:pt x="549071" y="2692"/>
                </a:lnTo>
                <a:lnTo>
                  <a:pt x="545719" y="1905"/>
                </a:lnTo>
                <a:lnTo>
                  <a:pt x="545261" y="3810"/>
                </a:lnTo>
                <a:lnTo>
                  <a:pt x="543306" y="3810"/>
                </a:lnTo>
                <a:lnTo>
                  <a:pt x="543306" y="6032"/>
                </a:lnTo>
                <a:lnTo>
                  <a:pt x="541147" y="6604"/>
                </a:lnTo>
                <a:lnTo>
                  <a:pt x="542404" y="11264"/>
                </a:lnTo>
                <a:lnTo>
                  <a:pt x="539496" y="14986"/>
                </a:lnTo>
                <a:lnTo>
                  <a:pt x="542124" y="17056"/>
                </a:lnTo>
                <a:lnTo>
                  <a:pt x="27698" y="2184870"/>
                </a:lnTo>
                <a:lnTo>
                  <a:pt x="0" y="2178304"/>
                </a:lnTo>
                <a:lnTo>
                  <a:pt x="19431" y="2261235"/>
                </a:lnTo>
                <a:lnTo>
                  <a:pt x="69151" y="2201672"/>
                </a:lnTo>
                <a:lnTo>
                  <a:pt x="74041" y="2195830"/>
                </a:lnTo>
                <a:lnTo>
                  <a:pt x="46253" y="2189264"/>
                </a:lnTo>
                <a:lnTo>
                  <a:pt x="543306" y="94538"/>
                </a:lnTo>
                <a:lnTo>
                  <a:pt x="543306" y="1384935"/>
                </a:lnTo>
                <a:lnTo>
                  <a:pt x="514731" y="1384935"/>
                </a:lnTo>
                <a:lnTo>
                  <a:pt x="552831" y="1461135"/>
                </a:lnTo>
                <a:lnTo>
                  <a:pt x="584581" y="1397635"/>
                </a:lnTo>
                <a:lnTo>
                  <a:pt x="590931" y="1384935"/>
                </a:lnTo>
                <a:lnTo>
                  <a:pt x="562356" y="1384935"/>
                </a:lnTo>
                <a:lnTo>
                  <a:pt x="562356" y="84823"/>
                </a:lnTo>
                <a:lnTo>
                  <a:pt x="1133297" y="2190115"/>
                </a:lnTo>
                <a:lnTo>
                  <a:pt x="1105662" y="2197608"/>
                </a:lnTo>
                <a:lnTo>
                  <a:pt x="1162431" y="2261235"/>
                </a:lnTo>
                <a:lnTo>
                  <a:pt x="1174216" y="2202434"/>
                </a:lnTo>
                <a:lnTo>
                  <a:pt x="1179195" y="2177669"/>
                </a:lnTo>
                <a:lnTo>
                  <a:pt x="1151712" y="2185124"/>
                </a:lnTo>
                <a:lnTo>
                  <a:pt x="569531" y="38506"/>
                </a:lnTo>
                <a:lnTo>
                  <a:pt x="2239530" y="1345476"/>
                </a:lnTo>
                <a:lnTo>
                  <a:pt x="2221992" y="1367917"/>
                </a:lnTo>
                <a:lnTo>
                  <a:pt x="2305431" y="13849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73628" y="845058"/>
            <a:ext cx="306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1800" b="1" spc="1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800" b="1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od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1800" b="1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ca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语言的系统模型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6632" y="5379720"/>
            <a:ext cx="646430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舵偏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51447" y="5379720"/>
            <a:ext cx="1798320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动力学系统模型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7823" y="5379720"/>
            <a:ext cx="1106805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飞行轨迹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93283" y="5527547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694" y="0"/>
                </a:moveTo>
                <a:lnTo>
                  <a:pt x="480694" y="76199"/>
                </a:lnTo>
                <a:lnTo>
                  <a:pt x="537844" y="47624"/>
                </a:lnTo>
                <a:lnTo>
                  <a:pt x="493394" y="47624"/>
                </a:lnTo>
                <a:lnTo>
                  <a:pt x="493394" y="28574"/>
                </a:lnTo>
                <a:lnTo>
                  <a:pt x="537844" y="28574"/>
                </a:lnTo>
                <a:lnTo>
                  <a:pt x="480694" y="0"/>
                </a:lnTo>
                <a:close/>
              </a:path>
              <a:path w="556895" h="76200">
                <a:moveTo>
                  <a:pt x="480694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480694" y="47624"/>
                </a:lnTo>
                <a:lnTo>
                  <a:pt x="480694" y="28574"/>
                </a:lnTo>
                <a:close/>
              </a:path>
              <a:path w="556895" h="76200">
                <a:moveTo>
                  <a:pt x="537844" y="28574"/>
                </a:moveTo>
                <a:lnTo>
                  <a:pt x="493394" y="28574"/>
                </a:lnTo>
                <a:lnTo>
                  <a:pt x="493394" y="47624"/>
                </a:lnTo>
                <a:lnTo>
                  <a:pt x="537844" y="47624"/>
                </a:lnTo>
                <a:lnTo>
                  <a:pt x="556894" y="38099"/>
                </a:lnTo>
                <a:lnTo>
                  <a:pt x="537844" y="28574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40243" y="5527547"/>
            <a:ext cx="455930" cy="76200"/>
          </a:xfrm>
          <a:custGeom>
            <a:avLst/>
            <a:gdLst/>
            <a:ahLst/>
            <a:cxnLst/>
            <a:rect l="l" t="t" r="r" b="b"/>
            <a:pathLst>
              <a:path w="455929" h="76200">
                <a:moveTo>
                  <a:pt x="379349" y="0"/>
                </a:moveTo>
                <a:lnTo>
                  <a:pt x="379349" y="76199"/>
                </a:lnTo>
                <a:lnTo>
                  <a:pt x="436499" y="47624"/>
                </a:lnTo>
                <a:lnTo>
                  <a:pt x="392049" y="47624"/>
                </a:lnTo>
                <a:lnTo>
                  <a:pt x="392049" y="28574"/>
                </a:lnTo>
                <a:lnTo>
                  <a:pt x="436499" y="28574"/>
                </a:lnTo>
                <a:lnTo>
                  <a:pt x="379349" y="0"/>
                </a:lnTo>
                <a:close/>
              </a:path>
              <a:path w="455929" h="76200">
                <a:moveTo>
                  <a:pt x="379349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379349" y="47624"/>
                </a:lnTo>
                <a:lnTo>
                  <a:pt x="379349" y="28574"/>
                </a:lnTo>
                <a:close/>
              </a:path>
              <a:path w="455929" h="76200">
                <a:moveTo>
                  <a:pt x="436499" y="28574"/>
                </a:moveTo>
                <a:lnTo>
                  <a:pt x="392049" y="28574"/>
                </a:lnTo>
                <a:lnTo>
                  <a:pt x="392049" y="47624"/>
                </a:lnTo>
                <a:lnTo>
                  <a:pt x="436499" y="47624"/>
                </a:lnTo>
                <a:lnTo>
                  <a:pt x="455549" y="38099"/>
                </a:lnTo>
                <a:lnTo>
                  <a:pt x="436499" y="28574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727451" y="2368423"/>
            <a:ext cx="330200" cy="847725"/>
            <a:chOff x="2727451" y="2368423"/>
            <a:chExt cx="330200" cy="847725"/>
          </a:xfrm>
        </p:grpSpPr>
        <p:sp>
          <p:nvSpPr>
            <p:cNvPr id="20" name="object 20"/>
            <p:cNvSpPr/>
            <p:nvPr/>
          </p:nvSpPr>
          <p:spPr>
            <a:xfrm>
              <a:off x="2740151" y="2831592"/>
              <a:ext cx="304800" cy="372110"/>
            </a:xfrm>
            <a:custGeom>
              <a:avLst/>
              <a:gdLst/>
              <a:ahLst/>
              <a:cxnLst/>
              <a:rect l="l" t="t" r="r" b="b"/>
              <a:pathLst>
                <a:path w="304800" h="372110">
                  <a:moveTo>
                    <a:pt x="0" y="185928"/>
                  </a:moveTo>
                  <a:lnTo>
                    <a:pt x="5441" y="136480"/>
                  </a:lnTo>
                  <a:lnTo>
                    <a:pt x="20799" y="92060"/>
                  </a:lnTo>
                  <a:lnTo>
                    <a:pt x="44624" y="54435"/>
                  </a:lnTo>
                  <a:lnTo>
                    <a:pt x="75466" y="25371"/>
                  </a:lnTo>
                  <a:lnTo>
                    <a:pt x="111874" y="6637"/>
                  </a:lnTo>
                  <a:lnTo>
                    <a:pt x="152400" y="0"/>
                  </a:lnTo>
                  <a:lnTo>
                    <a:pt x="192925" y="6637"/>
                  </a:lnTo>
                  <a:lnTo>
                    <a:pt x="229333" y="25371"/>
                  </a:lnTo>
                  <a:lnTo>
                    <a:pt x="260175" y="54435"/>
                  </a:lnTo>
                  <a:lnTo>
                    <a:pt x="284000" y="92060"/>
                  </a:lnTo>
                  <a:lnTo>
                    <a:pt x="299358" y="136480"/>
                  </a:lnTo>
                  <a:lnTo>
                    <a:pt x="304800" y="185928"/>
                  </a:lnTo>
                  <a:lnTo>
                    <a:pt x="299358" y="235375"/>
                  </a:lnTo>
                  <a:lnTo>
                    <a:pt x="284000" y="279795"/>
                  </a:lnTo>
                  <a:lnTo>
                    <a:pt x="260175" y="317420"/>
                  </a:lnTo>
                  <a:lnTo>
                    <a:pt x="229333" y="346484"/>
                  </a:lnTo>
                  <a:lnTo>
                    <a:pt x="192925" y="365218"/>
                  </a:lnTo>
                  <a:lnTo>
                    <a:pt x="152400" y="371856"/>
                  </a:lnTo>
                  <a:lnTo>
                    <a:pt x="111874" y="365218"/>
                  </a:lnTo>
                  <a:lnTo>
                    <a:pt x="75466" y="346484"/>
                  </a:lnTo>
                  <a:lnTo>
                    <a:pt x="44624" y="317420"/>
                  </a:lnTo>
                  <a:lnTo>
                    <a:pt x="20799" y="279795"/>
                  </a:lnTo>
                  <a:lnTo>
                    <a:pt x="5441" y="235375"/>
                  </a:lnTo>
                  <a:lnTo>
                    <a:pt x="0" y="1859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28086" y="2368423"/>
              <a:ext cx="175895" cy="465455"/>
            </a:xfrm>
            <a:custGeom>
              <a:avLst/>
              <a:gdLst/>
              <a:ahLst/>
              <a:cxnLst/>
              <a:rect l="l" t="t" r="r" b="b"/>
              <a:pathLst>
                <a:path w="175894" h="465455">
                  <a:moveTo>
                    <a:pt x="130722" y="396168"/>
                  </a:moveTo>
                  <a:lnTo>
                    <a:pt x="103505" y="405256"/>
                  </a:lnTo>
                  <a:lnTo>
                    <a:pt x="163830" y="465454"/>
                  </a:lnTo>
                  <a:lnTo>
                    <a:pt x="171938" y="408177"/>
                  </a:lnTo>
                  <a:lnTo>
                    <a:pt x="134746" y="408177"/>
                  </a:lnTo>
                  <a:lnTo>
                    <a:pt x="130722" y="396168"/>
                  </a:lnTo>
                  <a:close/>
                </a:path>
                <a:path w="175894" h="465455">
                  <a:moveTo>
                    <a:pt x="148741" y="390151"/>
                  </a:moveTo>
                  <a:lnTo>
                    <a:pt x="130722" y="396168"/>
                  </a:lnTo>
                  <a:lnTo>
                    <a:pt x="134746" y="408177"/>
                  </a:lnTo>
                  <a:lnTo>
                    <a:pt x="152781" y="402209"/>
                  </a:lnTo>
                  <a:lnTo>
                    <a:pt x="148741" y="390151"/>
                  </a:lnTo>
                  <a:close/>
                </a:path>
                <a:path w="175894" h="465455">
                  <a:moveTo>
                    <a:pt x="175768" y="381126"/>
                  </a:moveTo>
                  <a:lnTo>
                    <a:pt x="148741" y="390151"/>
                  </a:lnTo>
                  <a:lnTo>
                    <a:pt x="152781" y="402209"/>
                  </a:lnTo>
                  <a:lnTo>
                    <a:pt x="134746" y="408177"/>
                  </a:lnTo>
                  <a:lnTo>
                    <a:pt x="171938" y="408177"/>
                  </a:lnTo>
                  <a:lnTo>
                    <a:pt x="175768" y="381126"/>
                  </a:lnTo>
                  <a:close/>
                </a:path>
                <a:path w="175894" h="465455">
                  <a:moveTo>
                    <a:pt x="18033" y="0"/>
                  </a:moveTo>
                  <a:lnTo>
                    <a:pt x="0" y="6096"/>
                  </a:lnTo>
                  <a:lnTo>
                    <a:pt x="130722" y="396168"/>
                  </a:lnTo>
                  <a:lnTo>
                    <a:pt x="148741" y="390151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077973" y="2035302"/>
            <a:ext cx="132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燃料量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24984" y="5961888"/>
            <a:ext cx="878205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400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燃料量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9346" y="5565647"/>
            <a:ext cx="561340" cy="596265"/>
          </a:xfrm>
          <a:custGeom>
            <a:avLst/>
            <a:gdLst/>
            <a:ahLst/>
            <a:cxnLst/>
            <a:rect l="l" t="t" r="r" b="b"/>
            <a:pathLst>
              <a:path w="561339" h="596264">
                <a:moveTo>
                  <a:pt x="501740" y="48996"/>
                </a:moveTo>
                <a:lnTo>
                  <a:pt x="0" y="583120"/>
                </a:lnTo>
                <a:lnTo>
                  <a:pt x="13842" y="596176"/>
                </a:lnTo>
                <a:lnTo>
                  <a:pt x="515664" y="62085"/>
                </a:lnTo>
                <a:lnTo>
                  <a:pt x="501740" y="48996"/>
                </a:lnTo>
                <a:close/>
              </a:path>
              <a:path w="561339" h="596264">
                <a:moveTo>
                  <a:pt x="548953" y="39763"/>
                </a:moveTo>
                <a:lnTo>
                  <a:pt x="510413" y="39763"/>
                </a:lnTo>
                <a:lnTo>
                  <a:pt x="524382" y="52806"/>
                </a:lnTo>
                <a:lnTo>
                  <a:pt x="515664" y="62085"/>
                </a:lnTo>
                <a:lnTo>
                  <a:pt x="536448" y="81622"/>
                </a:lnTo>
                <a:lnTo>
                  <a:pt x="548953" y="39763"/>
                </a:lnTo>
                <a:close/>
              </a:path>
              <a:path w="561339" h="596264">
                <a:moveTo>
                  <a:pt x="510413" y="39763"/>
                </a:moveTo>
                <a:lnTo>
                  <a:pt x="501740" y="48996"/>
                </a:lnTo>
                <a:lnTo>
                  <a:pt x="515664" y="62085"/>
                </a:lnTo>
                <a:lnTo>
                  <a:pt x="524382" y="52806"/>
                </a:lnTo>
                <a:lnTo>
                  <a:pt x="510413" y="39763"/>
                </a:lnTo>
                <a:close/>
              </a:path>
              <a:path w="561339" h="596264">
                <a:moveTo>
                  <a:pt x="560831" y="0"/>
                </a:moveTo>
                <a:lnTo>
                  <a:pt x="480949" y="29451"/>
                </a:lnTo>
                <a:lnTo>
                  <a:pt x="501740" y="48996"/>
                </a:lnTo>
                <a:lnTo>
                  <a:pt x="510413" y="39763"/>
                </a:lnTo>
                <a:lnTo>
                  <a:pt x="548953" y="39763"/>
                </a:lnTo>
                <a:lnTo>
                  <a:pt x="560831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21653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系统仿真模型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30096" y="1371600"/>
            <a:ext cx="9144000" cy="3615054"/>
            <a:chOff x="1530096" y="1371600"/>
            <a:chExt cx="9144000" cy="36150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096" y="1371600"/>
              <a:ext cx="9144000" cy="36149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2224" y="3179064"/>
              <a:ext cx="685800" cy="631190"/>
            </a:xfrm>
            <a:custGeom>
              <a:avLst/>
              <a:gdLst/>
              <a:ahLst/>
              <a:cxnLst/>
              <a:rect l="l" t="t" r="r" b="b"/>
              <a:pathLst>
                <a:path w="685800" h="631189">
                  <a:moveTo>
                    <a:pt x="0" y="315468"/>
                  </a:moveTo>
                  <a:lnTo>
                    <a:pt x="3718" y="268846"/>
                  </a:lnTo>
                  <a:lnTo>
                    <a:pt x="14519" y="224350"/>
                  </a:lnTo>
                  <a:lnTo>
                    <a:pt x="31873" y="182467"/>
                  </a:lnTo>
                  <a:lnTo>
                    <a:pt x="55248" y="143685"/>
                  </a:lnTo>
                  <a:lnTo>
                    <a:pt x="84114" y="108491"/>
                  </a:lnTo>
                  <a:lnTo>
                    <a:pt x="117941" y="77373"/>
                  </a:lnTo>
                  <a:lnTo>
                    <a:pt x="156196" y="50819"/>
                  </a:lnTo>
                  <a:lnTo>
                    <a:pt x="198351" y="29317"/>
                  </a:lnTo>
                  <a:lnTo>
                    <a:pt x="243873" y="13355"/>
                  </a:lnTo>
                  <a:lnTo>
                    <a:pt x="292233" y="3420"/>
                  </a:lnTo>
                  <a:lnTo>
                    <a:pt x="342900" y="0"/>
                  </a:lnTo>
                  <a:lnTo>
                    <a:pt x="393566" y="3420"/>
                  </a:lnTo>
                  <a:lnTo>
                    <a:pt x="441926" y="13355"/>
                  </a:lnTo>
                  <a:lnTo>
                    <a:pt x="487448" y="29317"/>
                  </a:lnTo>
                  <a:lnTo>
                    <a:pt x="529603" y="50819"/>
                  </a:lnTo>
                  <a:lnTo>
                    <a:pt x="567858" y="77373"/>
                  </a:lnTo>
                  <a:lnTo>
                    <a:pt x="601685" y="108491"/>
                  </a:lnTo>
                  <a:lnTo>
                    <a:pt x="630551" y="143685"/>
                  </a:lnTo>
                  <a:lnTo>
                    <a:pt x="653926" y="182467"/>
                  </a:lnTo>
                  <a:lnTo>
                    <a:pt x="671280" y="224350"/>
                  </a:lnTo>
                  <a:lnTo>
                    <a:pt x="682081" y="268846"/>
                  </a:lnTo>
                  <a:lnTo>
                    <a:pt x="685800" y="315468"/>
                  </a:lnTo>
                  <a:lnTo>
                    <a:pt x="682081" y="362089"/>
                  </a:lnTo>
                  <a:lnTo>
                    <a:pt x="671280" y="406585"/>
                  </a:lnTo>
                  <a:lnTo>
                    <a:pt x="653926" y="448468"/>
                  </a:lnTo>
                  <a:lnTo>
                    <a:pt x="630551" y="487250"/>
                  </a:lnTo>
                  <a:lnTo>
                    <a:pt x="601685" y="522444"/>
                  </a:lnTo>
                  <a:lnTo>
                    <a:pt x="567858" y="553562"/>
                  </a:lnTo>
                  <a:lnTo>
                    <a:pt x="529603" y="580116"/>
                  </a:lnTo>
                  <a:lnTo>
                    <a:pt x="487448" y="601618"/>
                  </a:lnTo>
                  <a:lnTo>
                    <a:pt x="441926" y="617580"/>
                  </a:lnTo>
                  <a:lnTo>
                    <a:pt x="393566" y="627515"/>
                  </a:lnTo>
                  <a:lnTo>
                    <a:pt x="342900" y="630936"/>
                  </a:lnTo>
                  <a:lnTo>
                    <a:pt x="292233" y="627515"/>
                  </a:lnTo>
                  <a:lnTo>
                    <a:pt x="243873" y="617580"/>
                  </a:lnTo>
                  <a:lnTo>
                    <a:pt x="198351" y="601618"/>
                  </a:lnTo>
                  <a:lnTo>
                    <a:pt x="156196" y="580116"/>
                  </a:lnTo>
                  <a:lnTo>
                    <a:pt x="117941" y="553562"/>
                  </a:lnTo>
                  <a:lnTo>
                    <a:pt x="84114" y="522444"/>
                  </a:lnTo>
                  <a:lnTo>
                    <a:pt x="55248" y="487250"/>
                  </a:lnTo>
                  <a:lnTo>
                    <a:pt x="31873" y="448468"/>
                  </a:lnTo>
                  <a:lnTo>
                    <a:pt x="14519" y="406585"/>
                  </a:lnTo>
                  <a:lnTo>
                    <a:pt x="3718" y="362089"/>
                  </a:lnTo>
                  <a:lnTo>
                    <a:pt x="0" y="31546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96008" y="3842969"/>
            <a:ext cx="109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舵偏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0" y="30480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342900"/>
                </a:moveTo>
                <a:lnTo>
                  <a:pt x="2992" y="287285"/>
                </a:lnTo>
                <a:lnTo>
                  <a:pt x="11655" y="234525"/>
                </a:lnTo>
                <a:lnTo>
                  <a:pt x="25518" y="185327"/>
                </a:lnTo>
                <a:lnTo>
                  <a:pt x="44110" y="140396"/>
                </a:lnTo>
                <a:lnTo>
                  <a:pt x="66960" y="100441"/>
                </a:lnTo>
                <a:lnTo>
                  <a:pt x="93597" y="66165"/>
                </a:lnTo>
                <a:lnTo>
                  <a:pt x="123551" y="38277"/>
                </a:lnTo>
                <a:lnTo>
                  <a:pt x="156350" y="17483"/>
                </a:lnTo>
                <a:lnTo>
                  <a:pt x="228600" y="0"/>
                </a:lnTo>
                <a:lnTo>
                  <a:pt x="265676" y="4488"/>
                </a:lnTo>
                <a:lnTo>
                  <a:pt x="333648" y="38277"/>
                </a:lnTo>
                <a:lnTo>
                  <a:pt x="363602" y="66165"/>
                </a:lnTo>
                <a:lnTo>
                  <a:pt x="390239" y="100441"/>
                </a:lnTo>
                <a:lnTo>
                  <a:pt x="413089" y="140396"/>
                </a:lnTo>
                <a:lnTo>
                  <a:pt x="431681" y="185327"/>
                </a:lnTo>
                <a:lnTo>
                  <a:pt x="445544" y="234525"/>
                </a:lnTo>
                <a:lnTo>
                  <a:pt x="454207" y="287285"/>
                </a:lnTo>
                <a:lnTo>
                  <a:pt x="457200" y="342900"/>
                </a:lnTo>
                <a:lnTo>
                  <a:pt x="454207" y="398514"/>
                </a:lnTo>
                <a:lnTo>
                  <a:pt x="445544" y="451274"/>
                </a:lnTo>
                <a:lnTo>
                  <a:pt x="431681" y="500472"/>
                </a:lnTo>
                <a:lnTo>
                  <a:pt x="413089" y="545403"/>
                </a:lnTo>
                <a:lnTo>
                  <a:pt x="390239" y="585358"/>
                </a:lnTo>
                <a:lnTo>
                  <a:pt x="363602" y="619634"/>
                </a:lnTo>
                <a:lnTo>
                  <a:pt x="333648" y="647522"/>
                </a:lnTo>
                <a:lnTo>
                  <a:pt x="300849" y="668316"/>
                </a:lnTo>
                <a:lnTo>
                  <a:pt x="228600" y="685800"/>
                </a:lnTo>
                <a:lnTo>
                  <a:pt x="191523" y="681311"/>
                </a:lnTo>
                <a:lnTo>
                  <a:pt x="123551" y="647522"/>
                </a:lnTo>
                <a:lnTo>
                  <a:pt x="93597" y="619634"/>
                </a:lnTo>
                <a:lnTo>
                  <a:pt x="66960" y="585358"/>
                </a:lnTo>
                <a:lnTo>
                  <a:pt x="44110" y="545403"/>
                </a:lnTo>
                <a:lnTo>
                  <a:pt x="25518" y="500472"/>
                </a:lnTo>
                <a:lnTo>
                  <a:pt x="11655" y="451274"/>
                </a:lnTo>
                <a:lnTo>
                  <a:pt x="2992" y="398514"/>
                </a:lnTo>
                <a:lnTo>
                  <a:pt x="0" y="342900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21677" y="3046552"/>
            <a:ext cx="155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弹的坐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1800" b="1" spc="-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输出</a:t>
            </a:r>
            <a:r>
              <a:rPr sz="1800" b="1" dirty="0"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2740" y="3047999"/>
            <a:ext cx="513080" cy="2373630"/>
          </a:xfrm>
          <a:custGeom>
            <a:avLst/>
            <a:gdLst/>
            <a:ahLst/>
            <a:cxnLst/>
            <a:rect l="l" t="t" r="r" b="b"/>
            <a:pathLst>
              <a:path w="513079" h="2373629">
                <a:moveTo>
                  <a:pt x="512953" y="77978"/>
                </a:moveTo>
                <a:lnTo>
                  <a:pt x="506361" y="62992"/>
                </a:lnTo>
                <a:lnTo>
                  <a:pt x="478663" y="0"/>
                </a:lnTo>
                <a:lnTo>
                  <a:pt x="436880" y="74168"/>
                </a:lnTo>
                <a:lnTo>
                  <a:pt x="465328" y="75603"/>
                </a:lnTo>
                <a:lnTo>
                  <a:pt x="352920" y="2335644"/>
                </a:lnTo>
                <a:lnTo>
                  <a:pt x="46723" y="758799"/>
                </a:lnTo>
                <a:lnTo>
                  <a:pt x="74803" y="753364"/>
                </a:lnTo>
                <a:lnTo>
                  <a:pt x="69430" y="746379"/>
                </a:lnTo>
                <a:lnTo>
                  <a:pt x="22860" y="685800"/>
                </a:lnTo>
                <a:lnTo>
                  <a:pt x="0" y="767842"/>
                </a:lnTo>
                <a:lnTo>
                  <a:pt x="28067" y="762419"/>
                </a:lnTo>
                <a:lnTo>
                  <a:pt x="340868" y="2373376"/>
                </a:lnTo>
                <a:lnTo>
                  <a:pt x="351663" y="2371255"/>
                </a:lnTo>
                <a:lnTo>
                  <a:pt x="370205" y="2372233"/>
                </a:lnTo>
                <a:lnTo>
                  <a:pt x="484378" y="76555"/>
                </a:lnTo>
                <a:lnTo>
                  <a:pt x="512953" y="779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5436819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3</a:t>
            </a:r>
            <a:r>
              <a:rPr sz="1800" b="1" spc="-1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D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仿真建 立的降阶模型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9169" y="1129664"/>
            <a:ext cx="2305685" cy="2261235"/>
          </a:xfrm>
          <a:custGeom>
            <a:avLst/>
            <a:gdLst/>
            <a:ahLst/>
            <a:cxnLst/>
            <a:rect l="l" t="t" r="r" b="b"/>
            <a:pathLst>
              <a:path w="2305685" h="2261235">
                <a:moveTo>
                  <a:pt x="2305431" y="1384935"/>
                </a:moveTo>
                <a:lnTo>
                  <a:pt x="2290394" y="1353312"/>
                </a:lnTo>
                <a:lnTo>
                  <a:pt x="2268855" y="1307973"/>
                </a:lnTo>
                <a:lnTo>
                  <a:pt x="2251240" y="1330515"/>
                </a:lnTo>
                <a:lnTo>
                  <a:pt x="563448" y="9613"/>
                </a:lnTo>
                <a:lnTo>
                  <a:pt x="564261" y="6223"/>
                </a:lnTo>
                <a:lnTo>
                  <a:pt x="562356" y="5791"/>
                </a:lnTo>
                <a:lnTo>
                  <a:pt x="562356" y="3810"/>
                </a:lnTo>
                <a:lnTo>
                  <a:pt x="560146" y="3810"/>
                </a:lnTo>
                <a:lnTo>
                  <a:pt x="559562" y="1651"/>
                </a:lnTo>
                <a:lnTo>
                  <a:pt x="554888" y="2908"/>
                </a:lnTo>
                <a:lnTo>
                  <a:pt x="551180" y="0"/>
                </a:lnTo>
                <a:lnTo>
                  <a:pt x="549071" y="2692"/>
                </a:lnTo>
                <a:lnTo>
                  <a:pt x="545719" y="1905"/>
                </a:lnTo>
                <a:lnTo>
                  <a:pt x="545261" y="3810"/>
                </a:lnTo>
                <a:lnTo>
                  <a:pt x="543306" y="3810"/>
                </a:lnTo>
                <a:lnTo>
                  <a:pt x="543306" y="6032"/>
                </a:lnTo>
                <a:lnTo>
                  <a:pt x="541147" y="6604"/>
                </a:lnTo>
                <a:lnTo>
                  <a:pt x="542404" y="11264"/>
                </a:lnTo>
                <a:lnTo>
                  <a:pt x="539496" y="14986"/>
                </a:lnTo>
                <a:lnTo>
                  <a:pt x="542124" y="17056"/>
                </a:lnTo>
                <a:lnTo>
                  <a:pt x="27698" y="2184870"/>
                </a:lnTo>
                <a:lnTo>
                  <a:pt x="0" y="2178304"/>
                </a:lnTo>
                <a:lnTo>
                  <a:pt x="19431" y="2261235"/>
                </a:lnTo>
                <a:lnTo>
                  <a:pt x="69151" y="2201672"/>
                </a:lnTo>
                <a:lnTo>
                  <a:pt x="74041" y="2195830"/>
                </a:lnTo>
                <a:lnTo>
                  <a:pt x="46253" y="2189264"/>
                </a:lnTo>
                <a:lnTo>
                  <a:pt x="543306" y="94538"/>
                </a:lnTo>
                <a:lnTo>
                  <a:pt x="543306" y="1384935"/>
                </a:lnTo>
                <a:lnTo>
                  <a:pt x="514731" y="1384935"/>
                </a:lnTo>
                <a:lnTo>
                  <a:pt x="552831" y="1461135"/>
                </a:lnTo>
                <a:lnTo>
                  <a:pt x="584581" y="1397635"/>
                </a:lnTo>
                <a:lnTo>
                  <a:pt x="590931" y="1384935"/>
                </a:lnTo>
                <a:lnTo>
                  <a:pt x="562356" y="1384935"/>
                </a:lnTo>
                <a:lnTo>
                  <a:pt x="562356" y="84823"/>
                </a:lnTo>
                <a:lnTo>
                  <a:pt x="1133297" y="2190115"/>
                </a:lnTo>
                <a:lnTo>
                  <a:pt x="1105662" y="2197608"/>
                </a:lnTo>
                <a:lnTo>
                  <a:pt x="1162431" y="2261235"/>
                </a:lnTo>
                <a:lnTo>
                  <a:pt x="1174216" y="2202434"/>
                </a:lnTo>
                <a:lnTo>
                  <a:pt x="1179195" y="2177669"/>
                </a:lnTo>
                <a:lnTo>
                  <a:pt x="1151712" y="2185124"/>
                </a:lnTo>
                <a:lnTo>
                  <a:pt x="569531" y="38506"/>
                </a:lnTo>
                <a:lnTo>
                  <a:pt x="2239530" y="1345476"/>
                </a:lnTo>
                <a:lnTo>
                  <a:pt x="2221992" y="1367917"/>
                </a:lnTo>
                <a:lnTo>
                  <a:pt x="2305431" y="13849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73628" y="845058"/>
            <a:ext cx="306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1800" b="1" spc="10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M</a:t>
            </a:r>
            <a:r>
              <a:rPr sz="1800" b="1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od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e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l</a:t>
            </a:r>
            <a:r>
              <a:rPr sz="1800" b="1" spc="5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i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ca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语言的系统模型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6632" y="5379720"/>
            <a:ext cx="646430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舵偏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51447" y="5379720"/>
            <a:ext cx="1798320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动力学系统模型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7823" y="5379720"/>
            <a:ext cx="1106805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飞行轨迹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93283" y="5527547"/>
            <a:ext cx="556895" cy="76200"/>
          </a:xfrm>
          <a:custGeom>
            <a:avLst/>
            <a:gdLst/>
            <a:ahLst/>
            <a:cxnLst/>
            <a:rect l="l" t="t" r="r" b="b"/>
            <a:pathLst>
              <a:path w="556895" h="76200">
                <a:moveTo>
                  <a:pt x="480694" y="0"/>
                </a:moveTo>
                <a:lnTo>
                  <a:pt x="480694" y="76199"/>
                </a:lnTo>
                <a:lnTo>
                  <a:pt x="537844" y="47624"/>
                </a:lnTo>
                <a:lnTo>
                  <a:pt x="493394" y="47624"/>
                </a:lnTo>
                <a:lnTo>
                  <a:pt x="493394" y="28574"/>
                </a:lnTo>
                <a:lnTo>
                  <a:pt x="537844" y="28574"/>
                </a:lnTo>
                <a:lnTo>
                  <a:pt x="480694" y="0"/>
                </a:lnTo>
                <a:close/>
              </a:path>
              <a:path w="556895" h="76200">
                <a:moveTo>
                  <a:pt x="480694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480694" y="47624"/>
                </a:lnTo>
                <a:lnTo>
                  <a:pt x="480694" y="28574"/>
                </a:lnTo>
                <a:close/>
              </a:path>
              <a:path w="556895" h="76200">
                <a:moveTo>
                  <a:pt x="537844" y="28574"/>
                </a:moveTo>
                <a:lnTo>
                  <a:pt x="493394" y="28574"/>
                </a:lnTo>
                <a:lnTo>
                  <a:pt x="493394" y="47624"/>
                </a:lnTo>
                <a:lnTo>
                  <a:pt x="537844" y="47624"/>
                </a:lnTo>
                <a:lnTo>
                  <a:pt x="556894" y="38099"/>
                </a:lnTo>
                <a:lnTo>
                  <a:pt x="537844" y="28574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40243" y="5527547"/>
            <a:ext cx="455930" cy="76200"/>
          </a:xfrm>
          <a:custGeom>
            <a:avLst/>
            <a:gdLst/>
            <a:ahLst/>
            <a:cxnLst/>
            <a:rect l="l" t="t" r="r" b="b"/>
            <a:pathLst>
              <a:path w="455929" h="76200">
                <a:moveTo>
                  <a:pt x="379349" y="0"/>
                </a:moveTo>
                <a:lnTo>
                  <a:pt x="379349" y="76199"/>
                </a:lnTo>
                <a:lnTo>
                  <a:pt x="436499" y="47624"/>
                </a:lnTo>
                <a:lnTo>
                  <a:pt x="392049" y="47624"/>
                </a:lnTo>
                <a:lnTo>
                  <a:pt x="392049" y="28574"/>
                </a:lnTo>
                <a:lnTo>
                  <a:pt x="436499" y="28574"/>
                </a:lnTo>
                <a:lnTo>
                  <a:pt x="379349" y="0"/>
                </a:lnTo>
                <a:close/>
              </a:path>
              <a:path w="455929" h="76200">
                <a:moveTo>
                  <a:pt x="379349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379349" y="47624"/>
                </a:lnTo>
                <a:lnTo>
                  <a:pt x="379349" y="28574"/>
                </a:lnTo>
                <a:close/>
              </a:path>
              <a:path w="455929" h="76200">
                <a:moveTo>
                  <a:pt x="436499" y="28574"/>
                </a:moveTo>
                <a:lnTo>
                  <a:pt x="392049" y="28574"/>
                </a:lnTo>
                <a:lnTo>
                  <a:pt x="392049" y="47624"/>
                </a:lnTo>
                <a:lnTo>
                  <a:pt x="436499" y="47624"/>
                </a:lnTo>
                <a:lnTo>
                  <a:pt x="455549" y="38099"/>
                </a:lnTo>
                <a:lnTo>
                  <a:pt x="436499" y="28574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727451" y="2368423"/>
            <a:ext cx="330200" cy="847725"/>
            <a:chOff x="2727451" y="2368423"/>
            <a:chExt cx="330200" cy="847725"/>
          </a:xfrm>
        </p:grpSpPr>
        <p:sp>
          <p:nvSpPr>
            <p:cNvPr id="20" name="object 20"/>
            <p:cNvSpPr/>
            <p:nvPr/>
          </p:nvSpPr>
          <p:spPr>
            <a:xfrm>
              <a:off x="2740151" y="2831592"/>
              <a:ext cx="304800" cy="372110"/>
            </a:xfrm>
            <a:custGeom>
              <a:avLst/>
              <a:gdLst/>
              <a:ahLst/>
              <a:cxnLst/>
              <a:rect l="l" t="t" r="r" b="b"/>
              <a:pathLst>
                <a:path w="304800" h="372110">
                  <a:moveTo>
                    <a:pt x="0" y="185928"/>
                  </a:moveTo>
                  <a:lnTo>
                    <a:pt x="5441" y="136480"/>
                  </a:lnTo>
                  <a:lnTo>
                    <a:pt x="20799" y="92060"/>
                  </a:lnTo>
                  <a:lnTo>
                    <a:pt x="44624" y="54435"/>
                  </a:lnTo>
                  <a:lnTo>
                    <a:pt x="75466" y="25371"/>
                  </a:lnTo>
                  <a:lnTo>
                    <a:pt x="111874" y="6637"/>
                  </a:lnTo>
                  <a:lnTo>
                    <a:pt x="152400" y="0"/>
                  </a:lnTo>
                  <a:lnTo>
                    <a:pt x="192925" y="6637"/>
                  </a:lnTo>
                  <a:lnTo>
                    <a:pt x="229333" y="25371"/>
                  </a:lnTo>
                  <a:lnTo>
                    <a:pt x="260175" y="54435"/>
                  </a:lnTo>
                  <a:lnTo>
                    <a:pt x="284000" y="92060"/>
                  </a:lnTo>
                  <a:lnTo>
                    <a:pt x="299358" y="136480"/>
                  </a:lnTo>
                  <a:lnTo>
                    <a:pt x="304800" y="185928"/>
                  </a:lnTo>
                  <a:lnTo>
                    <a:pt x="299358" y="235375"/>
                  </a:lnTo>
                  <a:lnTo>
                    <a:pt x="284000" y="279795"/>
                  </a:lnTo>
                  <a:lnTo>
                    <a:pt x="260175" y="317420"/>
                  </a:lnTo>
                  <a:lnTo>
                    <a:pt x="229333" y="346484"/>
                  </a:lnTo>
                  <a:lnTo>
                    <a:pt x="192925" y="365218"/>
                  </a:lnTo>
                  <a:lnTo>
                    <a:pt x="152400" y="371856"/>
                  </a:lnTo>
                  <a:lnTo>
                    <a:pt x="111874" y="365218"/>
                  </a:lnTo>
                  <a:lnTo>
                    <a:pt x="75466" y="346484"/>
                  </a:lnTo>
                  <a:lnTo>
                    <a:pt x="44624" y="317420"/>
                  </a:lnTo>
                  <a:lnTo>
                    <a:pt x="20799" y="279795"/>
                  </a:lnTo>
                  <a:lnTo>
                    <a:pt x="5441" y="235375"/>
                  </a:lnTo>
                  <a:lnTo>
                    <a:pt x="0" y="1859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28086" y="2368423"/>
              <a:ext cx="175895" cy="465455"/>
            </a:xfrm>
            <a:custGeom>
              <a:avLst/>
              <a:gdLst/>
              <a:ahLst/>
              <a:cxnLst/>
              <a:rect l="l" t="t" r="r" b="b"/>
              <a:pathLst>
                <a:path w="175894" h="465455">
                  <a:moveTo>
                    <a:pt x="130722" y="396168"/>
                  </a:moveTo>
                  <a:lnTo>
                    <a:pt x="103505" y="405256"/>
                  </a:lnTo>
                  <a:lnTo>
                    <a:pt x="163830" y="465454"/>
                  </a:lnTo>
                  <a:lnTo>
                    <a:pt x="171938" y="408177"/>
                  </a:lnTo>
                  <a:lnTo>
                    <a:pt x="134746" y="408177"/>
                  </a:lnTo>
                  <a:lnTo>
                    <a:pt x="130722" y="396168"/>
                  </a:lnTo>
                  <a:close/>
                </a:path>
                <a:path w="175894" h="465455">
                  <a:moveTo>
                    <a:pt x="148741" y="390151"/>
                  </a:moveTo>
                  <a:lnTo>
                    <a:pt x="130722" y="396168"/>
                  </a:lnTo>
                  <a:lnTo>
                    <a:pt x="134746" y="408177"/>
                  </a:lnTo>
                  <a:lnTo>
                    <a:pt x="152781" y="402209"/>
                  </a:lnTo>
                  <a:lnTo>
                    <a:pt x="148741" y="390151"/>
                  </a:lnTo>
                  <a:close/>
                </a:path>
                <a:path w="175894" h="465455">
                  <a:moveTo>
                    <a:pt x="175768" y="381126"/>
                  </a:moveTo>
                  <a:lnTo>
                    <a:pt x="148741" y="390151"/>
                  </a:lnTo>
                  <a:lnTo>
                    <a:pt x="152781" y="402209"/>
                  </a:lnTo>
                  <a:lnTo>
                    <a:pt x="134746" y="408177"/>
                  </a:lnTo>
                  <a:lnTo>
                    <a:pt x="171938" y="408177"/>
                  </a:lnTo>
                  <a:lnTo>
                    <a:pt x="175768" y="381126"/>
                  </a:lnTo>
                  <a:close/>
                </a:path>
                <a:path w="175894" h="465455">
                  <a:moveTo>
                    <a:pt x="18033" y="0"/>
                  </a:moveTo>
                  <a:lnTo>
                    <a:pt x="0" y="6096"/>
                  </a:lnTo>
                  <a:lnTo>
                    <a:pt x="130722" y="396168"/>
                  </a:lnTo>
                  <a:lnTo>
                    <a:pt x="148741" y="390151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077973" y="2035302"/>
            <a:ext cx="132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燃料量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(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800" b="1" dirty="0">
                <a:solidFill>
                  <a:srgbClr val="FF0000"/>
                </a:solidFill>
                <a:latin typeface="Arial" panose="020B0704020202020204"/>
                <a:cs typeface="Arial" panose="020B0704020202020204"/>
              </a:rPr>
              <a:t>)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24984" y="5961888"/>
            <a:ext cx="878205" cy="36893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400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燃料量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9346" y="5565647"/>
            <a:ext cx="561340" cy="596265"/>
          </a:xfrm>
          <a:custGeom>
            <a:avLst/>
            <a:gdLst/>
            <a:ahLst/>
            <a:cxnLst/>
            <a:rect l="l" t="t" r="r" b="b"/>
            <a:pathLst>
              <a:path w="561339" h="596264">
                <a:moveTo>
                  <a:pt x="501740" y="48996"/>
                </a:moveTo>
                <a:lnTo>
                  <a:pt x="0" y="583120"/>
                </a:lnTo>
                <a:lnTo>
                  <a:pt x="13842" y="596176"/>
                </a:lnTo>
                <a:lnTo>
                  <a:pt x="515664" y="62085"/>
                </a:lnTo>
                <a:lnTo>
                  <a:pt x="501740" y="48996"/>
                </a:lnTo>
                <a:close/>
              </a:path>
              <a:path w="561339" h="596264">
                <a:moveTo>
                  <a:pt x="548953" y="39763"/>
                </a:moveTo>
                <a:lnTo>
                  <a:pt x="510413" y="39763"/>
                </a:lnTo>
                <a:lnTo>
                  <a:pt x="524382" y="52806"/>
                </a:lnTo>
                <a:lnTo>
                  <a:pt x="515664" y="62085"/>
                </a:lnTo>
                <a:lnTo>
                  <a:pt x="536448" y="81622"/>
                </a:lnTo>
                <a:lnTo>
                  <a:pt x="548953" y="39763"/>
                </a:lnTo>
                <a:close/>
              </a:path>
              <a:path w="561339" h="596264">
                <a:moveTo>
                  <a:pt x="510413" y="39763"/>
                </a:moveTo>
                <a:lnTo>
                  <a:pt x="501740" y="48996"/>
                </a:lnTo>
                <a:lnTo>
                  <a:pt x="515664" y="62085"/>
                </a:lnTo>
                <a:lnTo>
                  <a:pt x="524382" y="52806"/>
                </a:lnTo>
                <a:lnTo>
                  <a:pt x="510413" y="39763"/>
                </a:lnTo>
                <a:close/>
              </a:path>
              <a:path w="561339" h="596264">
                <a:moveTo>
                  <a:pt x="560831" y="0"/>
                </a:moveTo>
                <a:lnTo>
                  <a:pt x="480949" y="29451"/>
                </a:lnTo>
                <a:lnTo>
                  <a:pt x="501740" y="48996"/>
                </a:lnTo>
                <a:lnTo>
                  <a:pt x="510413" y="39763"/>
                </a:lnTo>
                <a:lnTo>
                  <a:pt x="548953" y="39763"/>
                </a:lnTo>
                <a:lnTo>
                  <a:pt x="560831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0096" y="1371600"/>
            <a:ext cx="9144000" cy="4024629"/>
            <a:chOff x="1530096" y="1371600"/>
            <a:chExt cx="9144000" cy="40246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096" y="1371600"/>
              <a:ext cx="9144000" cy="36149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80613" y="3733800"/>
              <a:ext cx="514350" cy="1662430"/>
            </a:xfrm>
            <a:custGeom>
              <a:avLst/>
              <a:gdLst/>
              <a:ahLst/>
              <a:cxnLst/>
              <a:rect l="l" t="t" r="r" b="b"/>
              <a:pathLst>
                <a:path w="514350" h="1662429">
                  <a:moveTo>
                    <a:pt x="45751" y="70317"/>
                  </a:moveTo>
                  <a:lnTo>
                    <a:pt x="27446" y="75719"/>
                  </a:lnTo>
                  <a:lnTo>
                    <a:pt x="495935" y="1662176"/>
                  </a:lnTo>
                  <a:lnTo>
                    <a:pt x="514096" y="1656841"/>
                  </a:lnTo>
                  <a:lnTo>
                    <a:pt x="45751" y="70317"/>
                  </a:lnTo>
                  <a:close/>
                </a:path>
                <a:path w="514350" h="1662429">
                  <a:moveTo>
                    <a:pt x="14986" y="0"/>
                  </a:moveTo>
                  <a:lnTo>
                    <a:pt x="0" y="83819"/>
                  </a:lnTo>
                  <a:lnTo>
                    <a:pt x="27446" y="75719"/>
                  </a:lnTo>
                  <a:lnTo>
                    <a:pt x="23875" y="63626"/>
                  </a:lnTo>
                  <a:lnTo>
                    <a:pt x="42163" y="58166"/>
                  </a:lnTo>
                  <a:lnTo>
                    <a:pt x="69353" y="58166"/>
                  </a:lnTo>
                  <a:lnTo>
                    <a:pt x="14986" y="0"/>
                  </a:lnTo>
                  <a:close/>
                </a:path>
                <a:path w="514350" h="1662429">
                  <a:moveTo>
                    <a:pt x="42163" y="58166"/>
                  </a:moveTo>
                  <a:lnTo>
                    <a:pt x="23875" y="63626"/>
                  </a:lnTo>
                  <a:lnTo>
                    <a:pt x="27446" y="75719"/>
                  </a:lnTo>
                  <a:lnTo>
                    <a:pt x="45751" y="70317"/>
                  </a:lnTo>
                  <a:lnTo>
                    <a:pt x="42163" y="58166"/>
                  </a:lnTo>
                  <a:close/>
                </a:path>
                <a:path w="514350" h="1662429">
                  <a:moveTo>
                    <a:pt x="69353" y="58166"/>
                  </a:moveTo>
                  <a:lnTo>
                    <a:pt x="42163" y="58166"/>
                  </a:lnTo>
                  <a:lnTo>
                    <a:pt x="45751" y="70317"/>
                  </a:lnTo>
                  <a:lnTo>
                    <a:pt x="73152" y="62230"/>
                  </a:lnTo>
                  <a:lnTo>
                    <a:pt x="69353" y="58166"/>
                  </a:lnTo>
                  <a:close/>
                </a:path>
              </a:pathLst>
            </a:custGeom>
            <a:solidFill>
              <a:srgbClr val="A2B3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02994" y="5410606"/>
            <a:ext cx="37477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基于</a:t>
            </a:r>
            <a:r>
              <a:rPr sz="1800" b="1" dirty="0">
                <a:latin typeface="Arial" panose="020B0704020202020204"/>
                <a:cs typeface="Arial" panose="020B0704020202020204"/>
              </a:rPr>
              <a:t>3</a:t>
            </a:r>
            <a:r>
              <a:rPr sz="1800" b="1" spc="-10" dirty="0">
                <a:latin typeface="Arial" panose="020B0704020202020204"/>
                <a:cs typeface="Arial" panose="020B0704020202020204"/>
              </a:rPr>
              <a:t>D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气动计算的相应面降阶模型：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（气动力，气动力矩，舵扭矩</a:t>
            </a:r>
            <a:r>
              <a:rPr sz="1800" b="1" spc="-1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1800" b="1" spc="-10" dirty="0">
                <a:latin typeface="Arial" panose="020B0704020202020204"/>
                <a:cs typeface="Arial" panose="020B0704020202020204"/>
              </a:rPr>
              <a:t>=f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（舵偏，速度，攻角，滚转角）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3279" y="1702816"/>
            <a:ext cx="731520" cy="1107440"/>
          </a:xfrm>
          <a:custGeom>
            <a:avLst/>
            <a:gdLst/>
            <a:ahLst/>
            <a:cxnLst/>
            <a:rect l="l" t="t" r="r" b="b"/>
            <a:pathLst>
              <a:path w="731520" h="1107439">
                <a:moveTo>
                  <a:pt x="10033" y="1022350"/>
                </a:moveTo>
                <a:lnTo>
                  <a:pt x="0" y="1106932"/>
                </a:lnTo>
                <a:lnTo>
                  <a:pt x="73660" y="1064133"/>
                </a:lnTo>
                <a:lnTo>
                  <a:pt x="65924" y="1059053"/>
                </a:lnTo>
                <a:lnTo>
                  <a:pt x="42799" y="1059053"/>
                </a:lnTo>
                <a:lnTo>
                  <a:pt x="26924" y="1048639"/>
                </a:lnTo>
                <a:lnTo>
                  <a:pt x="33896" y="1038020"/>
                </a:lnTo>
                <a:lnTo>
                  <a:pt x="10033" y="1022350"/>
                </a:lnTo>
                <a:close/>
              </a:path>
              <a:path w="731520" h="1107439">
                <a:moveTo>
                  <a:pt x="33896" y="1038020"/>
                </a:moveTo>
                <a:lnTo>
                  <a:pt x="26924" y="1048639"/>
                </a:lnTo>
                <a:lnTo>
                  <a:pt x="42799" y="1059053"/>
                </a:lnTo>
                <a:lnTo>
                  <a:pt x="49766" y="1048442"/>
                </a:lnTo>
                <a:lnTo>
                  <a:pt x="33896" y="1038020"/>
                </a:lnTo>
                <a:close/>
              </a:path>
              <a:path w="731520" h="1107439">
                <a:moveTo>
                  <a:pt x="49766" y="1048442"/>
                </a:moveTo>
                <a:lnTo>
                  <a:pt x="42799" y="1059053"/>
                </a:lnTo>
                <a:lnTo>
                  <a:pt x="65924" y="1059053"/>
                </a:lnTo>
                <a:lnTo>
                  <a:pt x="49766" y="1048442"/>
                </a:lnTo>
                <a:close/>
              </a:path>
              <a:path w="731520" h="1107439">
                <a:moveTo>
                  <a:pt x="715518" y="0"/>
                </a:moveTo>
                <a:lnTo>
                  <a:pt x="33896" y="1038020"/>
                </a:lnTo>
                <a:lnTo>
                  <a:pt x="49766" y="1048442"/>
                </a:lnTo>
                <a:lnTo>
                  <a:pt x="731393" y="10413"/>
                </a:lnTo>
                <a:lnTo>
                  <a:pt x="715518" y="0"/>
                </a:lnTo>
                <a:close/>
              </a:path>
            </a:pathLst>
          </a:custGeom>
          <a:solidFill>
            <a:srgbClr val="A2B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343" y="303725"/>
            <a:ext cx="4548505" cy="13627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800" spc="5" dirty="0">
                <a:solidFill>
                  <a:srgbClr val="3B4A63"/>
                </a:solidFill>
              </a:rPr>
              <a:t>系统模型各部分功能</a:t>
            </a:r>
            <a:endParaRPr sz="2800"/>
          </a:p>
          <a:p>
            <a:pPr marL="2640965" marR="5080" algn="just">
              <a:lnSpc>
                <a:spcPct val="100000"/>
              </a:lnSpc>
              <a:spcBef>
                <a:spcPts val="265"/>
              </a:spcBef>
            </a:pPr>
            <a:r>
              <a:rPr sz="1800" dirty="0"/>
              <a:t>基于</a:t>
            </a:r>
            <a:r>
              <a:rPr sz="1800" dirty="0">
                <a:latin typeface="Arial" panose="020B0704020202020204"/>
                <a:cs typeface="Arial" panose="020B0704020202020204"/>
              </a:rPr>
              <a:t>3</a:t>
            </a:r>
            <a:r>
              <a:rPr sz="1800" spc="-10" dirty="0">
                <a:latin typeface="Arial" panose="020B0704020202020204"/>
                <a:cs typeface="Arial" panose="020B0704020202020204"/>
              </a:rPr>
              <a:t>D</a:t>
            </a:r>
            <a:r>
              <a:rPr sz="1800" dirty="0"/>
              <a:t>计算的燃料 消耗量与转动惯量 </a:t>
            </a:r>
            <a:r>
              <a:rPr sz="1800" spc="-5" dirty="0"/>
              <a:t>关系降阶模型</a:t>
            </a:r>
            <a:endParaRPr sz="1800">
              <a:latin typeface="Arial" panose="020B0704020202020204"/>
              <a:cs typeface="Arial" panose="020B07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7861" y="4152087"/>
            <a:ext cx="14370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受力、力矩</a:t>
            </a:r>
            <a:r>
              <a:rPr sz="1800" b="1" dirty="0">
                <a:latin typeface="Arial" panose="020B0704020202020204"/>
                <a:cs typeface="Arial" panose="020B0704020202020204"/>
              </a:rPr>
              <a:t>=&gt;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加速度、角加 速度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8848" y="4152087"/>
            <a:ext cx="1437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弹体坐标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1800" b="1" dirty="0">
                <a:latin typeface="Arial" panose="020B0704020202020204"/>
                <a:cs typeface="Arial" panose="020B0704020202020204"/>
              </a:rPr>
              <a:t>=&gt;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地面坐标系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2608" y="1248663"/>
            <a:ext cx="2710815" cy="2892425"/>
          </a:xfrm>
          <a:custGeom>
            <a:avLst/>
            <a:gdLst/>
            <a:ahLst/>
            <a:cxnLst/>
            <a:rect l="l" t="t" r="r" b="b"/>
            <a:pathLst>
              <a:path w="2710815" h="2892425">
                <a:moveTo>
                  <a:pt x="180975" y="2883154"/>
                </a:moveTo>
                <a:lnTo>
                  <a:pt x="44030" y="2624264"/>
                </a:lnTo>
                <a:lnTo>
                  <a:pt x="65252" y="2613025"/>
                </a:lnTo>
                <a:lnTo>
                  <a:pt x="69342" y="2610866"/>
                </a:lnTo>
                <a:lnTo>
                  <a:pt x="0" y="2561336"/>
                </a:lnTo>
                <a:lnTo>
                  <a:pt x="1905" y="2646553"/>
                </a:lnTo>
                <a:lnTo>
                  <a:pt x="27165" y="2633192"/>
                </a:lnTo>
                <a:lnTo>
                  <a:pt x="164084" y="2892044"/>
                </a:lnTo>
                <a:lnTo>
                  <a:pt x="180975" y="2883154"/>
                </a:lnTo>
                <a:close/>
              </a:path>
              <a:path w="2710815" h="2892425">
                <a:moveTo>
                  <a:pt x="1896237" y="2873883"/>
                </a:moveTo>
                <a:lnTo>
                  <a:pt x="1211795" y="2512301"/>
                </a:lnTo>
                <a:lnTo>
                  <a:pt x="1214945" y="2506345"/>
                </a:lnTo>
                <a:lnTo>
                  <a:pt x="1225169" y="2487041"/>
                </a:lnTo>
                <a:lnTo>
                  <a:pt x="1139952" y="2485136"/>
                </a:lnTo>
                <a:lnTo>
                  <a:pt x="1189482" y="2554478"/>
                </a:lnTo>
                <a:lnTo>
                  <a:pt x="1202867" y="2529179"/>
                </a:lnTo>
                <a:lnTo>
                  <a:pt x="1887347" y="2890774"/>
                </a:lnTo>
                <a:lnTo>
                  <a:pt x="1896237" y="2873883"/>
                </a:lnTo>
                <a:close/>
              </a:path>
              <a:path w="2710815" h="2892425">
                <a:moveTo>
                  <a:pt x="2710688" y="16002"/>
                </a:moveTo>
                <a:lnTo>
                  <a:pt x="2708364" y="12446"/>
                </a:lnTo>
                <a:lnTo>
                  <a:pt x="2710180" y="8382"/>
                </a:lnTo>
                <a:lnTo>
                  <a:pt x="2703906" y="5600"/>
                </a:lnTo>
                <a:lnTo>
                  <a:pt x="2700274" y="0"/>
                </a:lnTo>
                <a:lnTo>
                  <a:pt x="2696654" y="2362"/>
                </a:lnTo>
                <a:lnTo>
                  <a:pt x="2692781" y="635"/>
                </a:lnTo>
                <a:lnTo>
                  <a:pt x="2690076" y="6667"/>
                </a:lnTo>
                <a:lnTo>
                  <a:pt x="622414" y="1358163"/>
                </a:lnTo>
                <a:lnTo>
                  <a:pt x="606806" y="1334262"/>
                </a:lnTo>
                <a:lnTo>
                  <a:pt x="563880" y="1407795"/>
                </a:lnTo>
                <a:lnTo>
                  <a:pt x="648462" y="1398016"/>
                </a:lnTo>
                <a:lnTo>
                  <a:pt x="637336" y="1380998"/>
                </a:lnTo>
                <a:lnTo>
                  <a:pt x="632841" y="1374114"/>
                </a:lnTo>
                <a:lnTo>
                  <a:pt x="2675648" y="38912"/>
                </a:lnTo>
                <a:lnTo>
                  <a:pt x="2168233" y="1172464"/>
                </a:lnTo>
                <a:lnTo>
                  <a:pt x="2142109" y="1160780"/>
                </a:lnTo>
                <a:lnTo>
                  <a:pt x="2145792" y="1245870"/>
                </a:lnTo>
                <a:lnTo>
                  <a:pt x="2211705" y="1191895"/>
                </a:lnTo>
                <a:lnTo>
                  <a:pt x="2211413" y="1191768"/>
                </a:lnTo>
                <a:lnTo>
                  <a:pt x="2185619" y="1180236"/>
                </a:lnTo>
                <a:lnTo>
                  <a:pt x="2705138" y="19634"/>
                </a:lnTo>
                <a:lnTo>
                  <a:pt x="2710688" y="16002"/>
                </a:lnTo>
                <a:close/>
              </a:path>
            </a:pathLst>
          </a:custGeom>
          <a:solidFill>
            <a:srgbClr val="A2B3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496305" y="639267"/>
            <a:ext cx="25806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地面坐标系速度与姿态</a:t>
            </a:r>
            <a:r>
              <a:rPr sz="1800" b="1" spc="5" dirty="0">
                <a:latin typeface="Arial" panose="020B0704020202020204"/>
                <a:cs typeface="Arial" panose="020B0704020202020204"/>
              </a:rPr>
              <a:t>=&gt;</a:t>
            </a:r>
            <a:endParaRPr sz="1800">
              <a:latin typeface="Arial" panose="020B0704020202020204"/>
              <a:cs typeface="Arial" panose="020B07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折合攻角与滚转角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8400" y="3179064"/>
            <a:ext cx="838200" cy="749935"/>
          </a:xfrm>
          <a:custGeom>
            <a:avLst/>
            <a:gdLst/>
            <a:ahLst/>
            <a:cxnLst/>
            <a:rect l="l" t="t" r="r" b="b"/>
            <a:pathLst>
              <a:path w="838200" h="749935">
                <a:moveTo>
                  <a:pt x="0" y="749808"/>
                </a:moveTo>
                <a:lnTo>
                  <a:pt x="838200" y="749808"/>
                </a:lnTo>
                <a:lnTo>
                  <a:pt x="838200" y="0"/>
                </a:lnTo>
                <a:lnTo>
                  <a:pt x="0" y="0"/>
                </a:lnTo>
                <a:lnTo>
                  <a:pt x="0" y="749808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5343" y="356057"/>
            <a:ext cx="32353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5" dirty="0">
                <a:solidFill>
                  <a:srgbClr val="3B4A63"/>
                </a:solidFill>
                <a:latin typeface="微软雅黑" panose="020B0503020204020204" charset="-122"/>
                <a:cs typeface="微软雅黑" panose="020B0503020204020204" charset="-122"/>
              </a:rPr>
              <a:t>气动降阶模型的生成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0992" y="1103375"/>
            <a:ext cx="7117080" cy="4276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05800" y="146304"/>
            <a:ext cx="1752600" cy="646430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74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95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建立普通的气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93345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动仿真流程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39783" y="792480"/>
            <a:ext cx="485140" cy="573405"/>
          </a:xfrm>
          <a:custGeom>
            <a:avLst/>
            <a:gdLst/>
            <a:ahLst/>
            <a:cxnLst/>
            <a:rect l="l" t="t" r="r" b="b"/>
            <a:pathLst>
              <a:path w="485140" h="573405">
                <a:moveTo>
                  <a:pt x="363474" y="0"/>
                </a:moveTo>
                <a:lnTo>
                  <a:pt x="121158" y="0"/>
                </a:lnTo>
                <a:lnTo>
                  <a:pt x="121158" y="330708"/>
                </a:lnTo>
                <a:lnTo>
                  <a:pt x="0" y="330708"/>
                </a:lnTo>
                <a:lnTo>
                  <a:pt x="242316" y="573024"/>
                </a:lnTo>
                <a:lnTo>
                  <a:pt x="484632" y="330708"/>
                </a:lnTo>
                <a:lnTo>
                  <a:pt x="363474" y="330708"/>
                </a:lnTo>
                <a:lnTo>
                  <a:pt x="363474" y="0"/>
                </a:lnTo>
                <a:close/>
              </a:path>
            </a:pathLst>
          </a:custGeom>
          <a:solidFill>
            <a:srgbClr val="FC7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53983" y="1356360"/>
            <a:ext cx="1804670" cy="1201420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8100" rIns="0" bIns="0" rtlCol="0">
            <a:spAutoFit/>
          </a:bodyPr>
          <a:lstStyle/>
          <a:p>
            <a:pPr marL="93345" marR="102235" algn="just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把要用的输入、 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输出参数设置成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降阶模型输入输 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出参数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39783" y="2548127"/>
            <a:ext cx="485140" cy="573405"/>
          </a:xfrm>
          <a:custGeom>
            <a:avLst/>
            <a:gdLst/>
            <a:ahLst/>
            <a:cxnLst/>
            <a:rect l="l" t="t" r="r" b="b"/>
            <a:pathLst>
              <a:path w="485140" h="573405">
                <a:moveTo>
                  <a:pt x="363474" y="0"/>
                </a:moveTo>
                <a:lnTo>
                  <a:pt x="121158" y="0"/>
                </a:lnTo>
                <a:lnTo>
                  <a:pt x="121158" y="330708"/>
                </a:lnTo>
                <a:lnTo>
                  <a:pt x="0" y="330708"/>
                </a:lnTo>
                <a:lnTo>
                  <a:pt x="242316" y="573024"/>
                </a:lnTo>
                <a:lnTo>
                  <a:pt x="484632" y="330708"/>
                </a:lnTo>
                <a:lnTo>
                  <a:pt x="363474" y="330708"/>
                </a:lnTo>
                <a:lnTo>
                  <a:pt x="363474" y="0"/>
                </a:lnTo>
                <a:close/>
              </a:path>
            </a:pathLst>
          </a:custGeom>
          <a:solidFill>
            <a:srgbClr val="FC74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284464" y="3139439"/>
            <a:ext cx="1804670" cy="1201420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38735" rIns="0" bIns="0" rtlCol="0">
            <a:spAutoFit/>
          </a:bodyPr>
          <a:lstStyle/>
          <a:p>
            <a:pPr marL="93345" marR="102870" algn="just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利用降阶模型生 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成工具重复运行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仿真流程，计算 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所有采样点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58200" y="4340352"/>
            <a:ext cx="1524000" cy="1478280"/>
            <a:chOff x="8458200" y="4340352"/>
            <a:chExt cx="1524000" cy="1478280"/>
          </a:xfrm>
        </p:grpSpPr>
        <p:sp>
          <p:nvSpPr>
            <p:cNvPr id="11" name="object 11"/>
            <p:cNvSpPr/>
            <p:nvPr/>
          </p:nvSpPr>
          <p:spPr>
            <a:xfrm>
              <a:off x="8942831" y="4340352"/>
              <a:ext cx="485140" cy="573405"/>
            </a:xfrm>
            <a:custGeom>
              <a:avLst/>
              <a:gdLst/>
              <a:ahLst/>
              <a:cxnLst/>
              <a:rect l="l" t="t" r="r" b="b"/>
              <a:pathLst>
                <a:path w="485140" h="573404">
                  <a:moveTo>
                    <a:pt x="363474" y="0"/>
                  </a:moveTo>
                  <a:lnTo>
                    <a:pt x="121158" y="0"/>
                  </a:lnTo>
                  <a:lnTo>
                    <a:pt x="121158" y="330708"/>
                  </a:lnTo>
                  <a:lnTo>
                    <a:pt x="0" y="330708"/>
                  </a:lnTo>
                  <a:lnTo>
                    <a:pt x="242316" y="573024"/>
                  </a:lnTo>
                  <a:lnTo>
                    <a:pt x="484632" y="330708"/>
                  </a:lnTo>
                  <a:lnTo>
                    <a:pt x="363474" y="330708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FC74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58200" y="4904232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5240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524000" y="9144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8D9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458200" y="4904232"/>
            <a:ext cx="1524000" cy="31432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根据采样点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58200" y="5218502"/>
            <a:ext cx="1524000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ts val="2155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计算结果生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8200" y="5492908"/>
            <a:ext cx="1524000" cy="325755"/>
          </a:xfrm>
          <a:prstGeom prst="rect">
            <a:avLst/>
          </a:prstGeom>
          <a:solidFill>
            <a:srgbClr val="F8D9A4"/>
          </a:solidFill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ts val="2155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成降阶模型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6400" y="1078991"/>
            <a:ext cx="6400800" cy="166433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R="569595" algn="ctr">
              <a:lnSpc>
                <a:spcPct val="100000"/>
              </a:lnSpc>
              <a:spcBef>
                <a:spcPts val="213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普通气动仿真流程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6400" y="3121151"/>
            <a:ext cx="6400800" cy="76517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33655" algn="ctr">
              <a:lnSpc>
                <a:spcPts val="21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输入输出参数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7400" y="3950208"/>
            <a:ext cx="2539365" cy="16129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46075">
              <a:lnSpc>
                <a:spcPct val="100000"/>
              </a:lnSpc>
              <a:spcBef>
                <a:spcPts val="169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降阶模型生成工具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46583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攻角、滚转角与舵偏的</a:t>
            </a:r>
            <a:r>
              <a:rPr sz="2800" spc="-20" dirty="0">
                <a:solidFill>
                  <a:srgbClr val="3B4A63"/>
                </a:solidFill>
              </a:rPr>
              <a:t>参</a:t>
            </a:r>
            <a:r>
              <a:rPr sz="2800" spc="5" dirty="0">
                <a:solidFill>
                  <a:srgbClr val="3B4A63"/>
                </a:solidFill>
              </a:rPr>
              <a:t>数化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11300" y="990600"/>
            <a:ext cx="9156700" cy="3919854"/>
            <a:chOff x="1511300" y="990600"/>
            <a:chExt cx="9156700" cy="39198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990600"/>
              <a:ext cx="9144000" cy="391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4000" y="3657600"/>
              <a:ext cx="1143000" cy="228600"/>
            </a:xfrm>
            <a:custGeom>
              <a:avLst/>
              <a:gdLst/>
              <a:ahLst/>
              <a:cxnLst/>
              <a:rect l="l" t="t" r="r" b="b"/>
              <a:pathLst>
                <a:path w="1143000" h="228600">
                  <a:moveTo>
                    <a:pt x="0" y="114300"/>
                  </a:moveTo>
                  <a:lnTo>
                    <a:pt x="38472" y="72991"/>
                  </a:lnTo>
                  <a:lnTo>
                    <a:pt x="102403" y="49001"/>
                  </a:lnTo>
                  <a:lnTo>
                    <a:pt x="144245" y="38391"/>
                  </a:lnTo>
                  <a:lnTo>
                    <a:pt x="191958" y="28849"/>
                  </a:lnTo>
                  <a:lnTo>
                    <a:pt x="245005" y="20480"/>
                  </a:lnTo>
                  <a:lnTo>
                    <a:pt x="302850" y="13393"/>
                  </a:lnTo>
                  <a:lnTo>
                    <a:pt x="364958" y="7694"/>
                  </a:lnTo>
                  <a:lnTo>
                    <a:pt x="430793" y="3491"/>
                  </a:lnTo>
                  <a:lnTo>
                    <a:pt x="499819" y="890"/>
                  </a:lnTo>
                  <a:lnTo>
                    <a:pt x="571500" y="0"/>
                  </a:lnTo>
                  <a:lnTo>
                    <a:pt x="643180" y="890"/>
                  </a:lnTo>
                  <a:lnTo>
                    <a:pt x="712206" y="3491"/>
                  </a:lnTo>
                  <a:lnTo>
                    <a:pt x="778041" y="7694"/>
                  </a:lnTo>
                  <a:lnTo>
                    <a:pt x="840149" y="13393"/>
                  </a:lnTo>
                  <a:lnTo>
                    <a:pt x="897994" y="20480"/>
                  </a:lnTo>
                  <a:lnTo>
                    <a:pt x="951041" y="28849"/>
                  </a:lnTo>
                  <a:lnTo>
                    <a:pt x="998754" y="38391"/>
                  </a:lnTo>
                  <a:lnTo>
                    <a:pt x="1040596" y="49001"/>
                  </a:lnTo>
                  <a:lnTo>
                    <a:pt x="1104527" y="72991"/>
                  </a:lnTo>
                  <a:lnTo>
                    <a:pt x="1138546" y="99963"/>
                  </a:lnTo>
                  <a:lnTo>
                    <a:pt x="1143000" y="114300"/>
                  </a:lnTo>
                  <a:lnTo>
                    <a:pt x="1138546" y="128636"/>
                  </a:lnTo>
                  <a:lnTo>
                    <a:pt x="1104527" y="155608"/>
                  </a:lnTo>
                  <a:lnTo>
                    <a:pt x="1040596" y="179598"/>
                  </a:lnTo>
                  <a:lnTo>
                    <a:pt x="998754" y="190208"/>
                  </a:lnTo>
                  <a:lnTo>
                    <a:pt x="951041" y="199750"/>
                  </a:lnTo>
                  <a:lnTo>
                    <a:pt x="897994" y="208119"/>
                  </a:lnTo>
                  <a:lnTo>
                    <a:pt x="840149" y="215206"/>
                  </a:lnTo>
                  <a:lnTo>
                    <a:pt x="778041" y="220905"/>
                  </a:lnTo>
                  <a:lnTo>
                    <a:pt x="712206" y="225108"/>
                  </a:lnTo>
                  <a:lnTo>
                    <a:pt x="643180" y="227709"/>
                  </a:lnTo>
                  <a:lnTo>
                    <a:pt x="571500" y="228600"/>
                  </a:lnTo>
                  <a:lnTo>
                    <a:pt x="499819" y="227709"/>
                  </a:lnTo>
                  <a:lnTo>
                    <a:pt x="430793" y="225108"/>
                  </a:lnTo>
                  <a:lnTo>
                    <a:pt x="364958" y="220905"/>
                  </a:lnTo>
                  <a:lnTo>
                    <a:pt x="302850" y="215206"/>
                  </a:lnTo>
                  <a:lnTo>
                    <a:pt x="245005" y="208119"/>
                  </a:lnTo>
                  <a:lnTo>
                    <a:pt x="191958" y="199750"/>
                  </a:lnTo>
                  <a:lnTo>
                    <a:pt x="144245" y="190208"/>
                  </a:lnTo>
                  <a:lnTo>
                    <a:pt x="102403" y="179598"/>
                  </a:lnTo>
                  <a:lnTo>
                    <a:pt x="38472" y="155608"/>
                  </a:lnTo>
                  <a:lnTo>
                    <a:pt x="4453" y="128636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25222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飞行速度参数化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426463"/>
            <a:ext cx="9144000" cy="4005579"/>
            <a:chOff x="1524000" y="1426463"/>
            <a:chExt cx="9144000" cy="40055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426463"/>
              <a:ext cx="9144000" cy="40050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1847" y="4038599"/>
              <a:ext cx="609600" cy="533400"/>
            </a:xfrm>
            <a:custGeom>
              <a:avLst/>
              <a:gdLst/>
              <a:ahLst/>
              <a:cxnLst/>
              <a:rect l="l" t="t" r="r" b="b"/>
              <a:pathLst>
                <a:path w="609600" h="533400">
                  <a:moveTo>
                    <a:pt x="0" y="266700"/>
                  </a:moveTo>
                  <a:lnTo>
                    <a:pt x="3990" y="223433"/>
                  </a:lnTo>
                  <a:lnTo>
                    <a:pt x="15544" y="182392"/>
                  </a:lnTo>
                  <a:lnTo>
                    <a:pt x="34032" y="144124"/>
                  </a:lnTo>
                  <a:lnTo>
                    <a:pt x="58826" y="109179"/>
                  </a:lnTo>
                  <a:lnTo>
                    <a:pt x="89296" y="78105"/>
                  </a:lnTo>
                  <a:lnTo>
                    <a:pt x="124815" y="51450"/>
                  </a:lnTo>
                  <a:lnTo>
                    <a:pt x="164753" y="29763"/>
                  </a:lnTo>
                  <a:lnTo>
                    <a:pt x="208483" y="13594"/>
                  </a:lnTo>
                  <a:lnTo>
                    <a:pt x="255374" y="3489"/>
                  </a:lnTo>
                  <a:lnTo>
                    <a:pt x="304800" y="0"/>
                  </a:lnTo>
                  <a:lnTo>
                    <a:pt x="354225" y="3489"/>
                  </a:lnTo>
                  <a:lnTo>
                    <a:pt x="401116" y="13594"/>
                  </a:lnTo>
                  <a:lnTo>
                    <a:pt x="444846" y="29763"/>
                  </a:lnTo>
                  <a:lnTo>
                    <a:pt x="484784" y="51450"/>
                  </a:lnTo>
                  <a:lnTo>
                    <a:pt x="520303" y="78105"/>
                  </a:lnTo>
                  <a:lnTo>
                    <a:pt x="550773" y="109179"/>
                  </a:lnTo>
                  <a:lnTo>
                    <a:pt x="575567" y="144124"/>
                  </a:lnTo>
                  <a:lnTo>
                    <a:pt x="594055" y="182392"/>
                  </a:lnTo>
                  <a:lnTo>
                    <a:pt x="605609" y="223433"/>
                  </a:lnTo>
                  <a:lnTo>
                    <a:pt x="609600" y="266700"/>
                  </a:lnTo>
                  <a:lnTo>
                    <a:pt x="605609" y="309966"/>
                  </a:lnTo>
                  <a:lnTo>
                    <a:pt x="594055" y="351007"/>
                  </a:lnTo>
                  <a:lnTo>
                    <a:pt x="575567" y="389275"/>
                  </a:lnTo>
                  <a:lnTo>
                    <a:pt x="550773" y="424220"/>
                  </a:lnTo>
                  <a:lnTo>
                    <a:pt x="520303" y="455294"/>
                  </a:lnTo>
                  <a:lnTo>
                    <a:pt x="484784" y="481949"/>
                  </a:lnTo>
                  <a:lnTo>
                    <a:pt x="444846" y="503636"/>
                  </a:lnTo>
                  <a:lnTo>
                    <a:pt x="401116" y="519805"/>
                  </a:lnTo>
                  <a:lnTo>
                    <a:pt x="354225" y="529910"/>
                  </a:lnTo>
                  <a:lnTo>
                    <a:pt x="304800" y="533400"/>
                  </a:lnTo>
                  <a:lnTo>
                    <a:pt x="255374" y="529910"/>
                  </a:lnTo>
                  <a:lnTo>
                    <a:pt x="208483" y="519805"/>
                  </a:lnTo>
                  <a:lnTo>
                    <a:pt x="164753" y="503636"/>
                  </a:lnTo>
                  <a:lnTo>
                    <a:pt x="124815" y="481949"/>
                  </a:lnTo>
                  <a:lnTo>
                    <a:pt x="89296" y="455294"/>
                  </a:lnTo>
                  <a:lnTo>
                    <a:pt x="58826" y="424220"/>
                  </a:lnTo>
                  <a:lnTo>
                    <a:pt x="34032" y="389275"/>
                  </a:lnTo>
                  <a:lnTo>
                    <a:pt x="15544" y="351007"/>
                  </a:lnTo>
                  <a:lnTo>
                    <a:pt x="3990" y="309966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1999" cy="6803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343" y="356057"/>
            <a:ext cx="35915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3B4A63"/>
                </a:solidFill>
              </a:rPr>
              <a:t>气动力等输出参数设置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146047"/>
            <a:ext cx="9144000" cy="4566285"/>
            <a:chOff x="1524000" y="1146047"/>
            <a:chExt cx="9144000" cy="4566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146047"/>
              <a:ext cx="9144000" cy="4565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39823" y="1752599"/>
              <a:ext cx="417830" cy="1752600"/>
            </a:xfrm>
            <a:custGeom>
              <a:avLst/>
              <a:gdLst/>
              <a:ahLst/>
              <a:cxnLst/>
              <a:rect l="l" t="t" r="r" b="b"/>
              <a:pathLst>
                <a:path w="417830" h="1752600">
                  <a:moveTo>
                    <a:pt x="36575" y="190500"/>
                  </a:moveTo>
                  <a:lnTo>
                    <a:pt x="41610" y="146837"/>
                  </a:lnTo>
                  <a:lnTo>
                    <a:pt x="55948" y="106746"/>
                  </a:lnTo>
                  <a:lnTo>
                    <a:pt x="78443" y="71374"/>
                  </a:lnTo>
                  <a:lnTo>
                    <a:pt x="107950" y="41867"/>
                  </a:lnTo>
                  <a:lnTo>
                    <a:pt x="143322" y="19372"/>
                  </a:lnTo>
                  <a:lnTo>
                    <a:pt x="183413" y="5034"/>
                  </a:lnTo>
                  <a:lnTo>
                    <a:pt x="227075" y="0"/>
                  </a:lnTo>
                  <a:lnTo>
                    <a:pt x="270738" y="5034"/>
                  </a:lnTo>
                  <a:lnTo>
                    <a:pt x="310829" y="19372"/>
                  </a:lnTo>
                  <a:lnTo>
                    <a:pt x="346201" y="41867"/>
                  </a:lnTo>
                  <a:lnTo>
                    <a:pt x="375708" y="71374"/>
                  </a:lnTo>
                  <a:lnTo>
                    <a:pt x="398203" y="106746"/>
                  </a:lnTo>
                  <a:lnTo>
                    <a:pt x="412541" y="146837"/>
                  </a:lnTo>
                  <a:lnTo>
                    <a:pt x="417575" y="190500"/>
                  </a:lnTo>
                  <a:lnTo>
                    <a:pt x="412541" y="234162"/>
                  </a:lnTo>
                  <a:lnTo>
                    <a:pt x="398203" y="274253"/>
                  </a:lnTo>
                  <a:lnTo>
                    <a:pt x="375708" y="309625"/>
                  </a:lnTo>
                  <a:lnTo>
                    <a:pt x="346201" y="339132"/>
                  </a:lnTo>
                  <a:lnTo>
                    <a:pt x="310829" y="361627"/>
                  </a:lnTo>
                  <a:lnTo>
                    <a:pt x="270738" y="375965"/>
                  </a:lnTo>
                  <a:lnTo>
                    <a:pt x="227075" y="381000"/>
                  </a:lnTo>
                  <a:lnTo>
                    <a:pt x="183413" y="375965"/>
                  </a:lnTo>
                  <a:lnTo>
                    <a:pt x="143322" y="361627"/>
                  </a:lnTo>
                  <a:lnTo>
                    <a:pt x="107950" y="339132"/>
                  </a:lnTo>
                  <a:lnTo>
                    <a:pt x="78443" y="309625"/>
                  </a:lnTo>
                  <a:lnTo>
                    <a:pt x="55948" y="274253"/>
                  </a:lnTo>
                  <a:lnTo>
                    <a:pt x="41610" y="234162"/>
                  </a:lnTo>
                  <a:lnTo>
                    <a:pt x="36575" y="190500"/>
                  </a:lnTo>
                  <a:close/>
                </a:path>
                <a:path w="417830" h="1752600">
                  <a:moveTo>
                    <a:pt x="0" y="1370076"/>
                  </a:moveTo>
                  <a:lnTo>
                    <a:pt x="2732" y="1308043"/>
                  </a:lnTo>
                  <a:lnTo>
                    <a:pt x="10643" y="1249192"/>
                  </a:lnTo>
                  <a:lnTo>
                    <a:pt x="23303" y="1194311"/>
                  </a:lnTo>
                  <a:lnTo>
                    <a:pt x="40282" y="1144188"/>
                  </a:lnTo>
                  <a:lnTo>
                    <a:pt x="61150" y="1099613"/>
                  </a:lnTo>
                  <a:lnTo>
                    <a:pt x="85478" y="1061374"/>
                  </a:lnTo>
                  <a:lnTo>
                    <a:pt x="112835" y="1030260"/>
                  </a:lnTo>
                  <a:lnTo>
                    <a:pt x="174920" y="992560"/>
                  </a:lnTo>
                  <a:lnTo>
                    <a:pt x="208787" y="987551"/>
                  </a:lnTo>
                  <a:lnTo>
                    <a:pt x="242655" y="992560"/>
                  </a:lnTo>
                  <a:lnTo>
                    <a:pt x="304740" y="1030260"/>
                  </a:lnTo>
                  <a:lnTo>
                    <a:pt x="332097" y="1061374"/>
                  </a:lnTo>
                  <a:lnTo>
                    <a:pt x="356425" y="1099613"/>
                  </a:lnTo>
                  <a:lnTo>
                    <a:pt x="377293" y="1144188"/>
                  </a:lnTo>
                  <a:lnTo>
                    <a:pt x="394272" y="1194311"/>
                  </a:lnTo>
                  <a:lnTo>
                    <a:pt x="406932" y="1249192"/>
                  </a:lnTo>
                  <a:lnTo>
                    <a:pt x="414843" y="1308043"/>
                  </a:lnTo>
                  <a:lnTo>
                    <a:pt x="417575" y="1370076"/>
                  </a:lnTo>
                  <a:lnTo>
                    <a:pt x="414843" y="1432108"/>
                  </a:lnTo>
                  <a:lnTo>
                    <a:pt x="406932" y="1490959"/>
                  </a:lnTo>
                  <a:lnTo>
                    <a:pt x="394272" y="1545840"/>
                  </a:lnTo>
                  <a:lnTo>
                    <a:pt x="377293" y="1595963"/>
                  </a:lnTo>
                  <a:lnTo>
                    <a:pt x="356425" y="1640538"/>
                  </a:lnTo>
                  <a:lnTo>
                    <a:pt x="332097" y="1678777"/>
                  </a:lnTo>
                  <a:lnTo>
                    <a:pt x="304740" y="1709891"/>
                  </a:lnTo>
                  <a:lnTo>
                    <a:pt x="242655" y="1747591"/>
                  </a:lnTo>
                  <a:lnTo>
                    <a:pt x="208787" y="1752600"/>
                  </a:lnTo>
                  <a:lnTo>
                    <a:pt x="174920" y="1747591"/>
                  </a:lnTo>
                  <a:lnTo>
                    <a:pt x="112835" y="1709891"/>
                  </a:lnTo>
                  <a:lnTo>
                    <a:pt x="85478" y="1678777"/>
                  </a:lnTo>
                  <a:lnTo>
                    <a:pt x="61150" y="1640538"/>
                  </a:lnTo>
                  <a:lnTo>
                    <a:pt x="40282" y="1595963"/>
                  </a:lnTo>
                  <a:lnTo>
                    <a:pt x="23303" y="1545840"/>
                  </a:lnTo>
                  <a:lnTo>
                    <a:pt x="10643" y="1490959"/>
                  </a:lnTo>
                  <a:lnTo>
                    <a:pt x="2732" y="1432108"/>
                  </a:lnTo>
                  <a:lnTo>
                    <a:pt x="0" y="1370076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B71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17202</Words>
  <Application>WPS 演示</Application>
  <PresentationFormat>On-screen Show (4:3)</PresentationFormat>
  <Paragraphs>1928</Paragraphs>
  <Slides>110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Arial</vt:lpstr>
      <vt:lpstr>Times New Roman</vt:lpstr>
      <vt:lpstr>Calibri</vt:lpstr>
      <vt:lpstr>Helvetica Neue</vt:lpstr>
      <vt:lpstr>宋体</vt:lpstr>
      <vt:lpstr>汉仪书宋二KW</vt:lpstr>
      <vt:lpstr>Arial Unicode MS</vt:lpstr>
      <vt:lpstr>Calibri</vt:lpstr>
      <vt:lpstr>Wingdings</vt:lpstr>
      <vt:lpstr>隶书</vt:lpstr>
      <vt:lpstr>宋体-简</vt:lpstr>
      <vt:lpstr>Wingdings</vt:lpstr>
      <vt:lpstr>华文细黑</vt:lpstr>
      <vt:lpstr>黑体-简</vt:lpstr>
      <vt:lpstr>Office Theme</vt:lpstr>
      <vt:lpstr>PowerPoint 演示文稿</vt:lpstr>
      <vt:lpstr>PowerPoint 演示文稿</vt:lpstr>
      <vt:lpstr>数字化转型的目的: 发挥数字与物理世界的交互融合的价值</vt:lpstr>
      <vt:lpstr>ANSYS基于仿真的的数字孪生</vt:lpstr>
      <vt:lpstr>视频: 数字孪生价值</vt:lpstr>
      <vt:lpstr>How Digital Twins help our customers</vt:lpstr>
      <vt:lpstr>一个例子</vt:lpstr>
      <vt:lpstr>基于仿真的“数字孪生” 实现高阶数据分析</vt:lpstr>
      <vt:lpstr>基于仿真的数字孪生应用</vt:lpstr>
      <vt:lpstr>数字双胞胎的实际应用</vt:lpstr>
      <vt:lpstr>实现数字孪生价值的方案所必须的能力</vt:lpstr>
      <vt:lpstr>一个不同精度系统仿真例子</vt:lpstr>
      <vt:lpstr>多学科联合仿真</vt:lpstr>
      <vt:lpstr>ANSYS Twin Builder支持从概念设计到运营阶段维护全过程</vt:lpstr>
      <vt:lpstr>Twin Builder数字孪生构架与及部署流程</vt:lpstr>
      <vt:lpstr>PowerPoint 演示文稿</vt:lpstr>
      <vt:lpstr>Twin Builder三大主要功能</vt:lpstr>
      <vt:lpstr>Twin Builder技术能力：快速构建系统仿真模型</vt:lpstr>
      <vt:lpstr>内置Modelon Modelica库</vt:lpstr>
      <vt:lpstr>Modelon库列表</vt:lpstr>
      <vt:lpstr>与Modelica标准库(MSL)完全兼容</vt:lpstr>
      <vt:lpstr>VHDL-AMS Language-Based Modeling</vt:lpstr>
      <vt:lpstr>使用内置的和附加的库开发多域系统模型</vt:lpstr>
      <vt:lpstr>把三维模型应用于系统仿真</vt:lpstr>
      <vt:lpstr>标准接口增强效率和交互性</vt:lpstr>
      <vt:lpstr>SCADE Suite &amp; Display 集成控制与显示</vt:lpstr>
      <vt:lpstr>Twin Builder技术能力： 验证和优化数字孪生体模型</vt:lpstr>
      <vt:lpstr>集成, 验证和优化multi-domain systems</vt:lpstr>
      <vt:lpstr>Increase testing efficiency by integrating HMI</vt:lpstr>
      <vt:lpstr>系统验证与优化</vt:lpstr>
      <vt:lpstr>XiL集成</vt:lpstr>
      <vt:lpstr>Twin Builder技术能力： 生成与部署数字孪生体</vt:lpstr>
      <vt:lpstr>Twin Builder数字孪生构架与及部署流程</vt:lpstr>
      <vt:lpstr>利用Ansys Twin Deployer轻松部署数字双胞胎</vt:lpstr>
      <vt:lpstr>通过运行SDK把Twin模型部署到IIoT云平台</vt:lpstr>
      <vt:lpstr>PowerPoint 演示文稿</vt:lpstr>
      <vt:lpstr>把三维模型应用于系统仿真</vt:lpstr>
      <vt:lpstr>Transforms 3D simulation results into system-level models</vt:lpstr>
      <vt:lpstr>以系统为主的1D+3D耦合仿真的难点</vt:lpstr>
      <vt:lpstr>降阶模型(ROM)是动态模型的高保真简化</vt:lpstr>
      <vt:lpstr>Motivation of using ROMs</vt:lpstr>
      <vt:lpstr>Twin Builder中支持的三种主要ROM</vt:lpstr>
      <vt:lpstr>线性ROM的做法与原理-LTI线性时不变技术</vt:lpstr>
      <vt:lpstr>Introducing ANSYS Twin Builder Battery Wizard</vt:lpstr>
      <vt:lpstr>非线性、静态、只输出点数据：响应面降阶模型</vt:lpstr>
      <vt:lpstr>非线性静态降阶模型的生成</vt:lpstr>
      <vt:lpstr>非线性、静态、输出场数据</vt:lpstr>
      <vt:lpstr>CFD与降阶模型计算对比</vt:lpstr>
      <vt:lpstr>Rich 3D Visualization with Mesh based viewer</vt:lpstr>
      <vt:lpstr>动态降阶：非线性动态输出点数据</vt:lpstr>
      <vt:lpstr>选取四种激励场景分别用于学习或验证</vt:lpstr>
      <vt:lpstr>降阶方案1: 场景 1用于学习 ，验证场景 2、3、4用于验证</vt:lpstr>
      <vt:lpstr>降阶方案2：场景 1 、2用于学习，场景 3、4用于验证</vt:lpstr>
      <vt:lpstr>非线性、动态、输出场数据</vt:lpstr>
      <vt:lpstr>Enhancements to Static and Dynamic ROM Builder</vt:lpstr>
      <vt:lpstr>Twin Builder ROM技术: 三维仿真与系统仿真</vt:lpstr>
      <vt:lpstr>非线性动态 ROM 在环控系统里的应用</vt:lpstr>
      <vt:lpstr>工程机械液压系统</vt:lpstr>
      <vt:lpstr>PowerPoint 演示文稿</vt:lpstr>
      <vt:lpstr>ESP海上采油平台应用案例</vt:lpstr>
      <vt:lpstr>PowerPoint 演示文稿</vt:lpstr>
      <vt:lpstr>数字孪生案例:GE的Haliade™150-6MW海上风力机</vt:lpstr>
      <vt:lpstr>GE的Haliade™150-6MW海上风力机</vt:lpstr>
      <vt:lpstr>VWMS used the new ECM library and ROM techniques to  model electro-thermal behavior of a battery pack</vt:lpstr>
      <vt:lpstr>Phoenix Contact: Creating a Fail-Safe Digital Twin</vt:lpstr>
      <vt:lpstr>Verbund Hydro: Digital Twin for Water Turbine</vt:lpstr>
      <vt:lpstr>Conjugate Heat Transfer and CFD Modeling of Self-  ventilated Traction Motors</vt:lpstr>
      <vt:lpstr>举升系统模型</vt:lpstr>
      <vt:lpstr>PowerPoint 演示文稿</vt:lpstr>
      <vt:lpstr>数字孪生案例—电网变电站的变压器（采用阿里巴巴的IoT平台）</vt:lpstr>
      <vt:lpstr>变压器的内部散热机制</vt:lpstr>
      <vt:lpstr>软硬结合的层面</vt:lpstr>
      <vt:lpstr>变压器三维仿真技术储备</vt:lpstr>
      <vt:lpstr>变压器系统仿真技术储备</vt:lpstr>
      <vt:lpstr>各类子模型的集成</vt:lpstr>
      <vt:lpstr>阿里巴巴的平台架构</vt:lpstr>
      <vt:lpstr>阿里巴巴IOT平台操作界面</vt:lpstr>
      <vt:lpstr>PowerPoint 演示文稿</vt:lpstr>
      <vt:lpstr>换个角度看问题</vt:lpstr>
      <vt:lpstr>泵系统试验台数字孪生未来规划——数据流</vt:lpstr>
      <vt:lpstr>ANSYS泵系统数字孪生</vt:lpstr>
      <vt:lpstr>ANSYS数字孪生Pump Demo</vt:lpstr>
      <vt:lpstr>泵系统故障注入演示</vt:lpstr>
      <vt:lpstr>PowerPoint 演示文稿</vt:lpstr>
      <vt:lpstr>飞机环控系统仿真项目</vt:lpstr>
      <vt:lpstr>HVAC Simulation</vt:lpstr>
      <vt:lpstr>Example for Co-simulation</vt:lpstr>
      <vt:lpstr>ANSYS ROM Technology</vt:lpstr>
      <vt:lpstr>PowerPoint 演示文稿</vt:lpstr>
      <vt:lpstr>PowerPoint 演示文稿</vt:lpstr>
      <vt:lpstr>产品设计流程简图</vt:lpstr>
      <vt:lpstr>飞行动力学分析</vt:lpstr>
      <vt:lpstr>系统仿真模型</vt:lpstr>
      <vt:lpstr>系统仿真模型</vt:lpstr>
      <vt:lpstr>基于3D计算的燃料 消耗量与转动惯量 关系降阶模型</vt:lpstr>
      <vt:lpstr>PowerPoint 演示文稿</vt:lpstr>
      <vt:lpstr>攻角、滚转角与舵偏的参数化</vt:lpstr>
      <vt:lpstr>飞行速度参数化</vt:lpstr>
      <vt:lpstr>气动力等输出参数设置</vt:lpstr>
      <vt:lpstr>输入与输出参数列表</vt:lpstr>
      <vt:lpstr>最终获得的函数关系（响应面）</vt:lpstr>
      <vt:lpstr>基于降阶模型的舵机系统分析</vt:lpstr>
      <vt:lpstr>舵机系统仿真模型</vt:lpstr>
      <vt:lpstr>电机数字孪生样机</vt:lpstr>
      <vt:lpstr>Example Workflow for PTC ThingWorkx for Electric-Motor</vt:lpstr>
      <vt:lpstr>ANSYS Twin Builder Deployed with ThingWorx</vt:lpstr>
      <vt:lpstr>ANSYS Twin Builder Deployed with ThingWorx</vt:lpstr>
      <vt:lpstr>PowerPoint 演示文稿</vt:lpstr>
      <vt:lpstr>THANKS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Zhang</dc:creator>
  <cp:lastModifiedBy>朱显杰</cp:lastModifiedBy>
  <cp:revision>4</cp:revision>
  <dcterms:created xsi:type="dcterms:W3CDTF">2024-03-12T04:44:05Z</dcterms:created>
  <dcterms:modified xsi:type="dcterms:W3CDTF">2024-03-12T04:44:05Z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2020-09-02T08:00:00Z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2021-05-28T08:00:00Z</vt:filetime>
  </property>
  <property fmtid="{D5CDD505-2E9C-101B-9397-08002B2CF9AE}" pid="5" name="ICV">
    <vt:lpwstr>72205709BE1D416A9AC870005363FA10</vt:lpwstr>
  </property>
  <property fmtid="{D5CDD505-2E9C-101B-9397-08002B2CF9AE}" pid="6" name="KSOProductBuildVer">
    <vt:lpwstr>2052-6.4.0.8550</vt:lpwstr>
  </property>
</Properties>
</file>